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19"/>
  </p:notesMasterIdLst>
  <p:sldIdLst>
    <p:sldId id="258" r:id="rId3"/>
    <p:sldId id="287" r:id="rId4"/>
    <p:sldId id="280" r:id="rId5"/>
    <p:sldId id="256" r:id="rId6"/>
    <p:sldId id="281" r:id="rId7"/>
    <p:sldId id="282" r:id="rId8"/>
    <p:sldId id="288" r:id="rId9"/>
    <p:sldId id="283" r:id="rId10"/>
    <p:sldId id="289" r:id="rId11"/>
    <p:sldId id="284" r:id="rId12"/>
    <p:sldId id="290" r:id="rId13"/>
    <p:sldId id="285" r:id="rId14"/>
    <p:sldId id="291" r:id="rId15"/>
    <p:sldId id="286" r:id="rId16"/>
    <p:sldId id="292" r:id="rId17"/>
    <p:sldId id="267"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728" autoAdjust="0"/>
  </p:normalViewPr>
  <p:slideViewPr>
    <p:cSldViewPr>
      <p:cViewPr varScale="1">
        <p:scale>
          <a:sx n="134" d="100"/>
          <a:sy n="134" d="100"/>
        </p:scale>
        <p:origin x="15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9D295-84C1-46B2-9D90-0D3EDA3505EF}" type="datetimeFigureOut">
              <a:rPr lang="en-US" smtClean="0"/>
              <a:t>9/24/20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F8BD7-7F47-485F-9FCB-0413178EA782}" type="slidenum">
              <a:rPr lang="en-US" smtClean="0"/>
              <a:t>‹#›</a:t>
            </a:fld>
            <a:endParaRPr lang="en-US"/>
          </a:p>
        </p:txBody>
      </p:sp>
    </p:spTree>
    <p:extLst>
      <p:ext uri="{BB962C8B-B14F-4D97-AF65-F5344CB8AC3E}">
        <p14:creationId xmlns:p14="http://schemas.microsoft.com/office/powerpoint/2010/main" val="51048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www.sharilevitin.com</a:t>
            </a:r>
            <a:r>
              <a:rPr lang="en-US" dirty="0"/>
              <a:t>/blog-news/sales-presentations/ask-more-questions/</a:t>
            </a:r>
          </a:p>
          <a:p>
            <a:r>
              <a:rPr lang="en-US" dirty="0"/>
              <a:t>https://</a:t>
            </a:r>
            <a:r>
              <a:rPr lang="en-US" dirty="0" err="1"/>
              <a:t>www.inc.com</a:t>
            </a:r>
            <a:r>
              <a:rPr lang="en-US" dirty="0"/>
              <a:t>/lee-</a:t>
            </a:r>
            <a:r>
              <a:rPr lang="en-US" dirty="0" err="1"/>
              <a:t>colan</a:t>
            </a:r>
            <a:r>
              <a:rPr lang="en-US"/>
              <a:t>/4-questions-great-leaders-ask.html</a:t>
            </a:r>
          </a:p>
          <a:p>
            <a:endParaRPr lang="en-US"/>
          </a:p>
        </p:txBody>
      </p:sp>
      <p:sp>
        <p:nvSpPr>
          <p:cNvPr id="4" name="Slide Number Placeholder 3"/>
          <p:cNvSpPr>
            <a:spLocks noGrp="1"/>
          </p:cNvSpPr>
          <p:nvPr>
            <p:ph type="sldNum" sz="quarter" idx="10"/>
          </p:nvPr>
        </p:nvSpPr>
        <p:spPr/>
        <p:txBody>
          <a:bodyPr/>
          <a:lstStyle/>
          <a:p>
            <a:fld id="{542F8BD7-7F47-485F-9FCB-0413178EA782}" type="slidenum">
              <a:rPr lang="en-US" smtClean="0"/>
              <a:t>1</a:t>
            </a:fld>
            <a:endParaRPr lang="en-US"/>
          </a:p>
        </p:txBody>
      </p:sp>
    </p:spTree>
    <p:extLst>
      <p:ext uri="{BB962C8B-B14F-4D97-AF65-F5344CB8AC3E}">
        <p14:creationId xmlns:p14="http://schemas.microsoft.com/office/powerpoint/2010/main" val="229982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How could you encourage your team to demonstrate this value?</a:t>
            </a:r>
          </a:p>
        </p:txBody>
      </p:sp>
      <p:sp>
        <p:nvSpPr>
          <p:cNvPr id="4" name="Slide Number Placeholder 3"/>
          <p:cNvSpPr>
            <a:spLocks noGrp="1"/>
          </p:cNvSpPr>
          <p:nvPr>
            <p:ph type="sldNum" sz="quarter" idx="5"/>
          </p:nvPr>
        </p:nvSpPr>
        <p:spPr/>
        <p:txBody>
          <a:bodyPr/>
          <a:lstStyle/>
          <a:p>
            <a:fld id="{542F8BD7-7F47-485F-9FCB-0413178EA782}" type="slidenum">
              <a:rPr lang="en-US" smtClean="0"/>
              <a:t>6</a:t>
            </a:fld>
            <a:endParaRPr lang="en-US"/>
          </a:p>
        </p:txBody>
      </p:sp>
    </p:spTree>
    <p:extLst>
      <p:ext uri="{BB962C8B-B14F-4D97-AF65-F5344CB8AC3E}">
        <p14:creationId xmlns:p14="http://schemas.microsoft.com/office/powerpoint/2010/main" val="1066123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Section Header">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chemeClr val="bg1"/>
                </a:solidFill>
                <a:latin typeface="+mj-lt"/>
              </a:defRPr>
            </a:lvl1pPr>
          </a:lstStyle>
          <a:p>
            <a:r>
              <a:rPr lang="en-US" dirty="0"/>
              <a:t>Click to edit title</a:t>
            </a:r>
          </a:p>
        </p:txBody>
      </p:sp>
      <p:sp>
        <p:nvSpPr>
          <p:cNvPr id="18"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22" name="Group 21"/>
          <p:cNvGrpSpPr/>
          <p:nvPr userDrawn="1"/>
        </p:nvGrpSpPr>
        <p:grpSpPr>
          <a:xfrm>
            <a:off x="7627853" y="0"/>
            <a:ext cx="942975" cy="4495684"/>
            <a:chOff x="7324725" y="1657466"/>
            <a:chExt cx="942975" cy="4495684"/>
          </a:xfrm>
        </p:grpSpPr>
        <p:grpSp>
          <p:nvGrpSpPr>
            <p:cNvPr id="23" name="Group 22"/>
            <p:cNvGrpSpPr/>
            <p:nvPr/>
          </p:nvGrpSpPr>
          <p:grpSpPr>
            <a:xfrm>
              <a:off x="7324725" y="5343524"/>
              <a:ext cx="942975" cy="809626"/>
              <a:chOff x="2028825" y="1676399"/>
              <a:chExt cx="942975" cy="809626"/>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6" name="Hexagon 25"/>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2"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95199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pecial Conten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66800" y="1581150"/>
            <a:ext cx="6561052" cy="2743200"/>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stStyle>
          <a:p>
            <a:pPr lvl="0"/>
            <a:r>
              <a:rPr lang="en-US" dirty="0"/>
              <a:t>First level bullet</a:t>
            </a:r>
          </a:p>
          <a:p>
            <a:pPr lvl="0"/>
            <a:r>
              <a:rPr lang="en-US" dirty="0"/>
              <a:t>First level bullet</a:t>
            </a:r>
          </a:p>
          <a:p>
            <a:pPr lvl="0"/>
            <a:r>
              <a:rPr lang="en-US" dirty="0"/>
              <a:t>First level bullet</a:t>
            </a:r>
          </a:p>
        </p:txBody>
      </p:sp>
      <p:sp>
        <p:nvSpPr>
          <p:cNvPr id="5" name="Title 4"/>
          <p:cNvSpPr>
            <a:spLocks noGrp="1"/>
          </p:cNvSpPr>
          <p:nvPr>
            <p:ph type="title"/>
          </p:nvPr>
        </p:nvSpPr>
        <p:spPr>
          <a:xfrm>
            <a:off x="356616" y="205740"/>
            <a:ext cx="8787384" cy="553998"/>
          </a:xfrm>
        </p:spPr>
        <p:txBody>
          <a:bodyPr/>
          <a:lstStyle/>
          <a:p>
            <a:r>
              <a:rPr lang="en-US" dirty="0"/>
              <a:t>Click to edit Master title style</a:t>
            </a:r>
          </a:p>
        </p:txBody>
      </p:sp>
      <p:grpSp>
        <p:nvGrpSpPr>
          <p:cNvPr id="4" name="Group 3"/>
          <p:cNvGrpSpPr/>
          <p:nvPr userDrawn="1"/>
        </p:nvGrpSpPr>
        <p:grpSpPr>
          <a:xfrm>
            <a:off x="7627853" y="0"/>
            <a:ext cx="942975" cy="4495684"/>
            <a:chOff x="7324725" y="1657466"/>
            <a:chExt cx="942975" cy="4495684"/>
          </a:xfrm>
        </p:grpSpPr>
        <p:grpSp>
          <p:nvGrpSpPr>
            <p:cNvPr id="6" name="Group 5"/>
            <p:cNvGrpSpPr/>
            <p:nvPr/>
          </p:nvGrpSpPr>
          <p:grpSpPr>
            <a:xfrm>
              <a:off x="7324725" y="5343524"/>
              <a:ext cx="942975" cy="809626"/>
              <a:chOff x="2028825" y="1676399"/>
              <a:chExt cx="942975" cy="80962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10" name="Hexagon 9"/>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1"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7402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472"/>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94698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452" y="966978"/>
            <a:ext cx="7620348"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4" name="Content Placeholder 3"/>
          <p:cNvSpPr>
            <a:spLocks noGrp="1"/>
          </p:cNvSpPr>
          <p:nvPr>
            <p:ph sz="half" idx="2" hasCustomPrompt="1"/>
          </p:nvPr>
        </p:nvSpPr>
        <p:spPr>
          <a:xfrm>
            <a:off x="685452" y="1440180"/>
            <a:ext cx="7620348" cy="1295400"/>
          </a:xfrm>
          <a:prstGeom prst="rect">
            <a:avLst/>
          </a:prstGeom>
        </p:spPr>
        <p:txBody>
          <a:bodyPr lIns="0" tIns="0" rIns="0" bIns="0">
            <a:normAutofit/>
          </a:bodyPr>
          <a:lstStyle>
            <a:lvl1pPr marL="0" indent="0" algn="l" defTabSz="914400" rtl="0" eaLnBrk="1" latinLnBrk="0" hangingPunct="1">
              <a:spcBef>
                <a:spcPct val="20000"/>
              </a:spcBef>
              <a:buClr>
                <a:schemeClr val="accent1"/>
              </a:buClr>
              <a:buSzPct val="120000"/>
              <a:buFont typeface="Palatino Linotype" panose="02040502050505030304" pitchFamily="18" charset="0"/>
              <a:buNone/>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hasCustomPrompt="1"/>
          </p:nvPr>
        </p:nvSpPr>
        <p:spPr>
          <a:xfrm>
            <a:off x="685452" y="2876550"/>
            <a:ext cx="7620348" cy="377190"/>
          </a:xfrm>
          <a:prstGeom prst="rect">
            <a:avLst/>
          </a:prstGeom>
        </p:spPr>
        <p:txBody>
          <a:bodyPr lIns="0" anchor="ctr" anchorCtr="0">
            <a:normAutofit/>
          </a:bodyPr>
          <a:lstStyle>
            <a:lvl1pPr marL="0" indent="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fontAlgn="base" latinLnBrk="0" hangingPunct="1">
              <a:lnSpc>
                <a:spcPct val="85000"/>
              </a:lnSpc>
              <a:spcBef>
                <a:spcPct val="0"/>
              </a:spcBef>
              <a:spcAft>
                <a:spcPct val="10000"/>
              </a:spcAft>
              <a:buClr>
                <a:srgbClr val="FFFFFF"/>
              </a:buClr>
              <a:buSzPct val="119000"/>
              <a:buFontTx/>
              <a:buNone/>
            </a:pPr>
            <a:r>
              <a:rPr lang="en-US" dirty="0"/>
              <a:t>Click to edit title</a:t>
            </a:r>
          </a:p>
        </p:txBody>
      </p:sp>
      <p:sp>
        <p:nvSpPr>
          <p:cNvPr id="6" name="Content Placeholder 5"/>
          <p:cNvSpPr>
            <a:spLocks noGrp="1"/>
          </p:cNvSpPr>
          <p:nvPr>
            <p:ph sz="quarter" idx="4" hasCustomPrompt="1"/>
          </p:nvPr>
        </p:nvSpPr>
        <p:spPr>
          <a:xfrm>
            <a:off x="685452" y="3349752"/>
            <a:ext cx="7620348" cy="1295400"/>
          </a:xfrm>
          <a:prstGeom prst="rect">
            <a:avLst/>
          </a:prstGeom>
        </p:spPr>
        <p:txBody>
          <a:bodyPr lIns="0" tIns="0" rIns="0" bIns="0">
            <a:normAutofit/>
          </a:bodyPr>
          <a:lstStyle>
            <a:lvl1pPr marL="0" indent="0" algn="l" defTabSz="914400" rtl="0" eaLnBrk="1" fontAlgn="base" latinLnBrk="0" hangingPunct="1">
              <a:lnSpc>
                <a:spcPct val="85000"/>
              </a:lnSpc>
              <a:spcBef>
                <a:spcPct val="20000"/>
              </a:spcBef>
              <a:spcAft>
                <a:spcPct val="10000"/>
              </a:spcAft>
              <a:buClr>
                <a:schemeClr val="accent1"/>
              </a:buClr>
              <a:buSzPct val="120000"/>
              <a:buFont typeface="Palatino Linotype" panose="02040502050505030304" pitchFamily="18" charset="0"/>
              <a:buNone/>
              <a:defRPr lang="en-US" sz="2000" b="0" kern="1200" dirty="0" smtClean="0">
                <a:solidFill>
                  <a:schemeClr val="bg1"/>
                </a:solidFill>
                <a:latin typeface="+mn-lt"/>
                <a:ea typeface="+mn-ea"/>
                <a:cs typeface="Arial" pitchFamily="34" charset="0"/>
              </a:defRPr>
            </a:lvl1pPr>
            <a:lvl2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2pPr>
            <a:lvl3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3pPr>
            <a:lvl4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4pPr>
            <a:lvl5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grpSp>
        <p:nvGrpSpPr>
          <p:cNvPr id="8" name="Group 7"/>
          <p:cNvGrpSpPr/>
          <p:nvPr userDrawn="1"/>
        </p:nvGrpSpPr>
        <p:grpSpPr>
          <a:xfrm>
            <a:off x="7627853" y="0"/>
            <a:ext cx="942975" cy="4495684"/>
            <a:chOff x="7324725" y="1657466"/>
            <a:chExt cx="942975" cy="4495684"/>
          </a:xfrm>
        </p:grpSpPr>
        <p:grpSp>
          <p:nvGrpSpPr>
            <p:cNvPr id="11" name="Group 10"/>
            <p:cNvGrpSpPr/>
            <p:nvPr/>
          </p:nvGrpSpPr>
          <p:grpSpPr>
            <a:xfrm>
              <a:off x="7324725" y="5343524"/>
              <a:ext cx="942975" cy="809626"/>
              <a:chOff x="2028825" y="1676399"/>
              <a:chExt cx="942975" cy="809626"/>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14" name="Hexagon 13"/>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5"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76560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22793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89076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6486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1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25563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61543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0379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Section Header">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chemeClr val="accent3"/>
                </a:solidFill>
                <a:latin typeface="+mj-lt"/>
              </a:defRPr>
            </a:lvl1pPr>
          </a:lstStyle>
          <a:p>
            <a:r>
              <a:rPr lang="en-US" dirty="0"/>
              <a:t>Click to edit title</a:t>
            </a:r>
          </a:p>
        </p:txBody>
      </p:sp>
      <p:sp>
        <p:nvSpPr>
          <p:cNvPr id="18"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5">
                    <a:lumMod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5" name="Group 14"/>
          <p:cNvGrpSpPr/>
          <p:nvPr userDrawn="1"/>
        </p:nvGrpSpPr>
        <p:grpSpPr>
          <a:xfrm>
            <a:off x="7627853" y="0"/>
            <a:ext cx="942975" cy="4495684"/>
            <a:chOff x="7324725" y="1657466"/>
            <a:chExt cx="942975" cy="4495684"/>
          </a:xfrm>
        </p:grpSpPr>
        <p:grpSp>
          <p:nvGrpSpPr>
            <p:cNvPr id="16" name="Group 15"/>
            <p:cNvGrpSpPr/>
            <p:nvPr/>
          </p:nvGrpSpPr>
          <p:grpSpPr>
            <a:xfrm>
              <a:off x="7324725" y="5343524"/>
              <a:ext cx="942975" cy="809626"/>
              <a:chOff x="2028825" y="1676399"/>
              <a:chExt cx="942975" cy="809626"/>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7" name="Hexagon 26"/>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2"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868913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679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300554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4324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6270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Section Header">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rgbClr val="F47621"/>
                </a:solidFill>
                <a:latin typeface="Century Gothic" panose="020B0502020202020204" pitchFamily="34" charset="0"/>
              </a:defRPr>
            </a:lvl1pPr>
          </a:lstStyle>
          <a:p>
            <a:r>
              <a:rPr lang="en-US" dirty="0"/>
              <a:t>Click to edit title</a:t>
            </a:r>
          </a:p>
        </p:txBody>
      </p:sp>
      <p:sp>
        <p:nvSpPr>
          <p:cNvPr id="25"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7" name="Group 16"/>
          <p:cNvGrpSpPr/>
          <p:nvPr userDrawn="1"/>
        </p:nvGrpSpPr>
        <p:grpSpPr>
          <a:xfrm>
            <a:off x="7627853" y="0"/>
            <a:ext cx="942975" cy="4495684"/>
            <a:chOff x="7324725" y="1657466"/>
            <a:chExt cx="942975" cy="4495684"/>
          </a:xfrm>
        </p:grpSpPr>
        <p:grpSp>
          <p:nvGrpSpPr>
            <p:cNvPr id="22" name="Group 21"/>
            <p:cNvGrpSpPr/>
            <p:nvPr/>
          </p:nvGrpSpPr>
          <p:grpSpPr>
            <a:xfrm>
              <a:off x="7324725" y="5343524"/>
              <a:ext cx="942975" cy="809626"/>
              <a:chOff x="2028825" y="1676399"/>
              <a:chExt cx="942975" cy="809626"/>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7" name="Hexagon 26"/>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3"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653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573314" y="895350"/>
            <a:ext cx="8005910" cy="3795985"/>
          </a:xfrm>
          <a:prstGeom prst="rect">
            <a:avLst/>
          </a:prstGeom>
        </p:spPr>
        <p:txBody>
          <a:bodyPr vert="horz" lIns="0" tIns="0" rIns="0" bIns="0" rtlCol="0">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5820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722379" y="966978"/>
            <a:ext cx="7195729"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0"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9" name="Content Placeholder 3"/>
          <p:cNvSpPr>
            <a:spLocks noGrp="1"/>
          </p:cNvSpPr>
          <p:nvPr>
            <p:ph sz="half" idx="2" hasCustomPrompt="1"/>
          </p:nvPr>
        </p:nvSpPr>
        <p:spPr>
          <a:xfrm>
            <a:off x="786384" y="1440180"/>
            <a:ext cx="7108846" cy="2962656"/>
          </a:xfrm>
          <a:prstGeom prst="rect">
            <a:avLst/>
          </a:prstGeom>
        </p:spPr>
        <p:txBody>
          <a:bodyPr lIns="0" tIns="0" rIns="0" bIns="0">
            <a:normAutofit/>
          </a:bodyPr>
          <a:lstStyle>
            <a:lvl1pPr marL="342900" indent="-342900" algn="l" defTabSz="914400" rtl="0" eaLnBrk="1" latinLnBrk="0" hangingPunct="1">
              <a:spcBef>
                <a:spcPct val="20000"/>
              </a:spcBef>
              <a:buClr>
                <a:schemeClr val="accent1"/>
              </a:buClr>
              <a:buSzPct val="100000"/>
              <a:buFont typeface="Wingdings 2" panose="05020102010507070707" pitchFamily="18" charset="2"/>
              <a:buChar char="Â"/>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dirty="0"/>
              <a:t>Click to edit Master title style</a:t>
            </a:r>
          </a:p>
        </p:txBody>
      </p:sp>
      <p:sp>
        <p:nvSpPr>
          <p:cNvPr id="7"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408583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76" y="966978"/>
            <a:ext cx="3511296"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4" name="Content Placeholder 3"/>
          <p:cNvSpPr>
            <a:spLocks noGrp="1"/>
          </p:cNvSpPr>
          <p:nvPr>
            <p:ph sz="half" idx="2" hasCustomPrompt="1"/>
          </p:nvPr>
        </p:nvSpPr>
        <p:spPr>
          <a:xfrm>
            <a:off x="722376" y="1440180"/>
            <a:ext cx="3749040" cy="2962656"/>
          </a:xfrm>
          <a:prstGeom prst="rect">
            <a:avLst/>
          </a:prstGeom>
        </p:spPr>
        <p:txBody>
          <a:bodyPr lIns="0" tIns="0" rIns="0" bIns="0">
            <a:normAutofit/>
          </a:bodyPr>
          <a:lstStyle>
            <a:lvl1pPr marL="342900" indent="-342900" algn="l" defTabSz="914400" rtl="0" eaLnBrk="1" latinLnBrk="0" hangingPunct="1">
              <a:spcBef>
                <a:spcPct val="20000"/>
              </a:spcBef>
              <a:buClr>
                <a:schemeClr val="accent1"/>
              </a:buClr>
              <a:buSzPct val="100000"/>
              <a:buFont typeface="Wingdings 2" panose="05020102010507070707" pitchFamily="18" charset="2"/>
              <a:buChar char="Â"/>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hasCustomPrompt="1"/>
          </p:nvPr>
        </p:nvSpPr>
        <p:spPr>
          <a:xfrm>
            <a:off x="4846320" y="966978"/>
            <a:ext cx="3511296" cy="377190"/>
          </a:xfrm>
          <a:prstGeom prst="rect">
            <a:avLst/>
          </a:prstGeom>
        </p:spPr>
        <p:txBody>
          <a:bodyPr lIns="0" anchor="ctr" anchorCtr="0">
            <a:normAutofit/>
          </a:bodyPr>
          <a:lstStyle>
            <a:lvl1pPr marL="0" indent="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fontAlgn="base" latinLnBrk="0" hangingPunct="1">
              <a:lnSpc>
                <a:spcPct val="85000"/>
              </a:lnSpc>
              <a:spcBef>
                <a:spcPct val="0"/>
              </a:spcBef>
              <a:spcAft>
                <a:spcPct val="10000"/>
              </a:spcAft>
              <a:buClr>
                <a:srgbClr val="FFFFFF"/>
              </a:buClr>
              <a:buSzPct val="119000"/>
              <a:buFontTx/>
              <a:buNone/>
            </a:pPr>
            <a:r>
              <a:rPr lang="en-US" dirty="0"/>
              <a:t>Click to edit title</a:t>
            </a:r>
          </a:p>
        </p:txBody>
      </p:sp>
      <p:sp>
        <p:nvSpPr>
          <p:cNvPr id="6" name="Content Placeholder 5"/>
          <p:cNvSpPr>
            <a:spLocks noGrp="1"/>
          </p:cNvSpPr>
          <p:nvPr>
            <p:ph sz="quarter" idx="4" hasCustomPrompt="1"/>
          </p:nvPr>
        </p:nvSpPr>
        <p:spPr>
          <a:xfrm>
            <a:off x="4846320" y="1440180"/>
            <a:ext cx="3749040" cy="2962656"/>
          </a:xfrm>
          <a:prstGeom prst="rect">
            <a:avLst/>
          </a:prstGeom>
        </p:spPr>
        <p:txBody>
          <a:bodyPr lIns="0" tIns="0" rIns="0" bIns="0">
            <a:normAutofit/>
          </a:bodyPr>
          <a:lstStyle>
            <a:lvl1pPr marL="342900" indent="-342900" algn="l" defTabSz="914400" rtl="0" eaLnBrk="1" fontAlgn="base" latinLnBrk="0" hangingPunct="1">
              <a:lnSpc>
                <a:spcPct val="85000"/>
              </a:lnSpc>
              <a:spcBef>
                <a:spcPct val="20000"/>
              </a:spcBef>
              <a:spcAft>
                <a:spcPct val="10000"/>
              </a:spcAft>
              <a:buClr>
                <a:schemeClr val="accent1"/>
              </a:buClr>
              <a:buSzPct val="100000"/>
              <a:buFont typeface="Wingdings 2" panose="05020102010507070707" pitchFamily="18" charset="2"/>
              <a:buChar char=""/>
              <a:defRPr lang="en-US" sz="2000" b="0" kern="1200" dirty="0" smtClean="0">
                <a:solidFill>
                  <a:schemeClr val="bg1"/>
                </a:solidFill>
                <a:latin typeface="+mn-lt"/>
                <a:ea typeface="+mn-ea"/>
                <a:cs typeface="Arial" pitchFamily="34" charset="0"/>
              </a:defRPr>
            </a:lvl1pPr>
            <a:lvl2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2pPr>
            <a:lvl3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3pPr>
            <a:lvl4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4pPr>
            <a:lvl5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8"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88211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dirty="0"/>
              <a:t>Click to edit Master title style</a:t>
            </a:r>
          </a:p>
        </p:txBody>
      </p:sp>
      <p:sp>
        <p:nvSpPr>
          <p:cNvPr id="4"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76841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45876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09600" y="965478"/>
            <a:ext cx="5562600" cy="2529895"/>
          </a:xfrm>
          <a:prstGeom prst="rect">
            <a:avLst/>
          </a:prstGeom>
        </p:spPr>
        <p:txBody>
          <a:bodyPr>
            <a:normAutofit/>
          </a:bodyPr>
          <a:lstStyle>
            <a:lvl1pPr marL="342900" indent="-342900">
              <a:buClr>
                <a:schemeClr val="bg1"/>
              </a:buClr>
              <a:buSzPct val="100000"/>
              <a:buFont typeface="Arial" panose="020B0604020202020204" pitchFamily="34" charset="0"/>
              <a:buChar char="•"/>
              <a:defRPr sz="3200">
                <a:solidFill>
                  <a:schemeClr val="bg1"/>
                </a:solidFill>
                <a:latin typeface="Calibri" panose="020F0502020204030204" pitchFamily="34" charset="0"/>
                <a:cs typeface="Calibri" panose="020F0502020204030204" pitchFamily="34" charset="0"/>
              </a:defRPr>
            </a:lvl1pPr>
          </a:lstStyle>
          <a:p>
            <a:pPr lvl="0"/>
            <a:r>
              <a:rPr lang="en-US" dirty="0"/>
              <a:t>First level bullet</a:t>
            </a:r>
          </a:p>
          <a:p>
            <a:pPr lvl="0"/>
            <a:r>
              <a:rPr lang="en-US" dirty="0"/>
              <a:t>First level bullet</a:t>
            </a:r>
          </a:p>
          <a:p>
            <a:pPr lvl="0"/>
            <a:r>
              <a:rPr lang="en-US" dirty="0"/>
              <a:t>First level bullet</a:t>
            </a:r>
          </a:p>
        </p:txBody>
      </p:sp>
      <p:sp>
        <p:nvSpPr>
          <p:cNvPr id="5" name="Title 4"/>
          <p:cNvSpPr>
            <a:spLocks noGrp="1"/>
          </p:cNvSpPr>
          <p:nvPr>
            <p:ph type="title"/>
          </p:nvPr>
        </p:nvSpPr>
        <p:spPr>
          <a:xfrm>
            <a:off x="356616" y="205740"/>
            <a:ext cx="8787384" cy="553998"/>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Rectangle 13">
            <a:extLst>
              <a:ext uri="{FF2B5EF4-FFF2-40B4-BE49-F238E27FC236}">
                <a16:creationId xmlns:a16="http://schemas.microsoft.com/office/drawing/2014/main" id="{0DA249EF-CBBA-0044-9B97-B52CA6CABE06}"/>
              </a:ext>
            </a:extLst>
          </p:cNvPr>
          <p:cNvSpPr/>
          <p:nvPr userDrawn="1"/>
        </p:nvSpPr>
        <p:spPr>
          <a:xfrm>
            <a:off x="0" y="4267200"/>
            <a:ext cx="914400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a:extLst>
              <a:ext uri="{FF2B5EF4-FFF2-40B4-BE49-F238E27FC236}">
                <a16:creationId xmlns:a16="http://schemas.microsoft.com/office/drawing/2014/main" id="{1D750653-9252-AB4C-9B77-0CB674E55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5486400" y="4291544"/>
            <a:ext cx="2495550" cy="490006"/>
          </a:xfrm>
          <a:prstGeom prst="rect">
            <a:avLst/>
          </a:prstGeom>
        </p:spPr>
      </p:pic>
    </p:spTree>
    <p:extLst>
      <p:ext uri="{BB962C8B-B14F-4D97-AF65-F5344CB8AC3E}">
        <p14:creationId xmlns:p14="http://schemas.microsoft.com/office/powerpoint/2010/main" val="15353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
        <p:nvSpPr>
          <p:cNvPr id="2" name="Title Placeholder 1"/>
          <p:cNvSpPr>
            <a:spLocks noGrp="1"/>
          </p:cNvSpPr>
          <p:nvPr>
            <p:ph type="title"/>
          </p:nvPr>
        </p:nvSpPr>
        <p:spPr>
          <a:xfrm>
            <a:off x="356616" y="205740"/>
            <a:ext cx="8787384" cy="553998"/>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1538011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latinLnBrk="0" hangingPunct="1">
        <a:spcBef>
          <a:spcPct val="0"/>
        </a:spcBef>
        <a:buNone/>
        <a:defRPr sz="3600" b="0" kern="1200">
          <a:solidFill>
            <a:schemeClr val="bg1"/>
          </a:solidFill>
          <a:latin typeface="+mj-lt"/>
          <a:ea typeface="+mj-ea"/>
          <a:cs typeface="Arial" pitchFamily="34" charset="0"/>
        </a:defRPr>
      </a:lvl1pPr>
    </p:titleStyle>
    <p:bodyStyle>
      <a:lvl1pPr marL="342900" indent="-342900" algn="l" defTabSz="914400" rtl="0" eaLnBrk="1" latinLnBrk="0" hangingPunct="1">
        <a:spcBef>
          <a:spcPct val="20000"/>
        </a:spcBef>
        <a:buClr>
          <a:srgbClr val="C00000"/>
        </a:buClr>
        <a:buFontTx/>
        <a:buBlip>
          <a:blip r:embed="rId14"/>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Narrow"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Courier New" pitchFamily="49" charset="0"/>
        <a:buChar char="o"/>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CA8EDD-1F8E-454D-B3CE-D6F0B2844BEC}" type="datetimeFigureOut">
              <a:rPr lang="en-US" smtClean="0">
                <a:solidFill>
                  <a:prstClr val="white">
                    <a:alpha val="60000"/>
                  </a:prstClr>
                </a:solidFill>
              </a:rPr>
              <a:pPr/>
              <a:t>9/24/20</a:t>
            </a:fld>
            <a:endParaRPr lang="en-US">
              <a:solidFill>
                <a:prstClr val="white">
                  <a:alpha val="60000"/>
                </a:prstClr>
              </a:solidFill>
            </a:endParaRPr>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139759553"/>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061655"/>
            <a:ext cx="9144000" cy="1020190"/>
            <a:chOff x="0" y="2061655"/>
            <a:chExt cx="9144000" cy="1020190"/>
          </a:xfrm>
        </p:grpSpPr>
        <p:sp>
          <p:nvSpPr>
            <p:cNvPr id="9" name="Rectangle 8"/>
            <p:cNvSpPr/>
            <p:nvPr/>
          </p:nvSpPr>
          <p:spPr>
            <a:xfrm>
              <a:off x="0" y="2061655"/>
              <a:ext cx="9144000" cy="1020190"/>
            </a:xfrm>
            <a:prstGeom prst="rect">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Narrow"/>
                <a:ea typeface="+mn-ea"/>
                <a:cs typeface="+mn-cs"/>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1738478" y="2061655"/>
              <a:ext cx="5195722" cy="1020190"/>
            </a:xfrm>
            <a:prstGeom prst="rect">
              <a:avLst/>
            </a:prstGeom>
          </p:spPr>
        </p:pic>
      </p:grpSp>
    </p:spTree>
    <p:extLst>
      <p:ext uri="{BB962C8B-B14F-4D97-AF65-F5344CB8AC3E}">
        <p14:creationId xmlns:p14="http://schemas.microsoft.com/office/powerpoint/2010/main" val="51113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6EAB7-05CD-C848-835B-EB7D9FB45266}"/>
              </a:ext>
            </a:extLst>
          </p:cNvPr>
          <p:cNvSpPr>
            <a:spLocks noGrp="1"/>
          </p:cNvSpPr>
          <p:nvPr>
            <p:ph type="body" sz="quarter" idx="13"/>
          </p:nvPr>
        </p:nvSpPr>
        <p:spPr>
          <a:xfrm>
            <a:off x="1524000" y="1565855"/>
            <a:ext cx="6858000" cy="2529895"/>
          </a:xfrm>
        </p:spPr>
        <p:txBody>
          <a:bodyPr>
            <a:normAutofit fontScale="70000" lnSpcReduction="20000"/>
          </a:bodyPr>
          <a:lstStyle/>
          <a:p>
            <a:pPr marL="0" indent="0">
              <a:buNone/>
            </a:pPr>
            <a:r>
              <a:rPr lang="en-US" dirty="0"/>
              <a:t>The Scrum value of commitment is essential for building an agile culture. Scrum teams work together as a unit. This means that teams trust each other to follow through on what they say they are going to do. When team members aren’t sure how work is going, they ask. Teams only agree to take on work they believe they can complete, so they are careful not to overcommit.</a:t>
            </a:r>
          </a:p>
        </p:txBody>
      </p:sp>
      <p:sp>
        <p:nvSpPr>
          <p:cNvPr id="3" name="Title 2">
            <a:extLst>
              <a:ext uri="{FF2B5EF4-FFF2-40B4-BE49-F238E27FC236}">
                <a16:creationId xmlns:a16="http://schemas.microsoft.com/office/drawing/2014/main" id="{F837B338-DC28-B14C-BF5C-151B1B448481}"/>
              </a:ext>
            </a:extLst>
          </p:cNvPr>
          <p:cNvSpPr>
            <a:spLocks noGrp="1"/>
          </p:cNvSpPr>
          <p:nvPr>
            <p:ph type="title"/>
          </p:nvPr>
        </p:nvSpPr>
        <p:spPr>
          <a:xfrm>
            <a:off x="1600200" y="543935"/>
            <a:ext cx="7467600" cy="553998"/>
          </a:xfrm>
        </p:spPr>
        <p:txBody>
          <a:bodyPr/>
          <a:lstStyle/>
          <a:p>
            <a:r>
              <a:rPr lang="en-US" dirty="0"/>
              <a:t>Commitment</a:t>
            </a:r>
          </a:p>
        </p:txBody>
      </p:sp>
      <p:pic>
        <p:nvPicPr>
          <p:cNvPr id="4" name="Picture 3">
            <a:extLst>
              <a:ext uri="{FF2B5EF4-FFF2-40B4-BE49-F238E27FC236}">
                <a16:creationId xmlns:a16="http://schemas.microsoft.com/office/drawing/2014/main" id="{7380D690-C9CB-BB43-9AFB-092F41E52FFB}"/>
              </a:ext>
            </a:extLst>
          </p:cNvPr>
          <p:cNvPicPr>
            <a:picLocks noChangeAspect="1"/>
          </p:cNvPicPr>
          <p:nvPr/>
        </p:nvPicPr>
        <p:blipFill rotWithShape="1">
          <a:blip r:embed="rId2"/>
          <a:srcRect l="54309" t="42782" r="35637" b="41542"/>
          <a:stretch/>
        </p:blipFill>
        <p:spPr>
          <a:xfrm>
            <a:off x="533400" y="543935"/>
            <a:ext cx="685800" cy="68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a:extLst>
              <a:ext uri="{FF2B5EF4-FFF2-40B4-BE49-F238E27FC236}">
                <a16:creationId xmlns:a16="http://schemas.microsoft.com/office/drawing/2014/main" id="{77145C24-F706-D84C-81AB-78EFE9335E49}"/>
              </a:ext>
            </a:extLst>
          </p:cNvPr>
          <p:cNvSpPr/>
          <p:nvPr/>
        </p:nvSpPr>
        <p:spPr>
          <a:xfrm>
            <a:off x="533400" y="544804"/>
            <a:ext cx="685800" cy="685799"/>
          </a:xfrm>
          <a:prstGeom prst="ellipse">
            <a:avLst/>
          </a:pr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51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4ECE-592A-5447-887A-F0B8DCEA9811}"/>
              </a:ext>
            </a:extLst>
          </p:cNvPr>
          <p:cNvSpPr>
            <a:spLocks noGrp="1"/>
          </p:cNvSpPr>
          <p:nvPr>
            <p:ph type="body" sz="quarter" idx="13"/>
          </p:nvPr>
        </p:nvSpPr>
        <p:spPr>
          <a:xfrm>
            <a:off x="990600" y="1047750"/>
            <a:ext cx="7162800" cy="2743200"/>
          </a:xfrm>
        </p:spPr>
        <p:txBody>
          <a:bodyPr>
            <a:normAutofit fontScale="70000" lnSpcReduction="20000"/>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What are some ways you could encourage your team to grow in this value?</a:t>
            </a:r>
          </a:p>
          <a:p>
            <a:r>
              <a:rPr lang="en-US" dirty="0"/>
              <a:t>What’s </a:t>
            </a:r>
            <a:r>
              <a:rPr lang="en-US" b="1" i="1" dirty="0"/>
              <a:t>one thing </a:t>
            </a:r>
            <a:r>
              <a:rPr lang="en-US" dirty="0"/>
              <a:t>you can do this next month to help your team with this value?</a:t>
            </a:r>
          </a:p>
          <a:p>
            <a:endParaRPr lang="en-US" dirty="0"/>
          </a:p>
        </p:txBody>
      </p:sp>
      <p:sp>
        <p:nvSpPr>
          <p:cNvPr id="3" name="Title 2">
            <a:extLst>
              <a:ext uri="{FF2B5EF4-FFF2-40B4-BE49-F238E27FC236}">
                <a16:creationId xmlns:a16="http://schemas.microsoft.com/office/drawing/2014/main" id="{581F843C-B4B8-334B-A52B-D6DED6DA794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401991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6EAB7-05CD-C848-835B-EB7D9FB45266}"/>
              </a:ext>
            </a:extLst>
          </p:cNvPr>
          <p:cNvSpPr>
            <a:spLocks noGrp="1"/>
          </p:cNvSpPr>
          <p:nvPr>
            <p:ph type="body" sz="quarter" idx="13"/>
          </p:nvPr>
        </p:nvSpPr>
        <p:spPr>
          <a:xfrm>
            <a:off x="1600200" y="1413455"/>
            <a:ext cx="6586918" cy="2529895"/>
          </a:xfrm>
        </p:spPr>
        <p:txBody>
          <a:bodyPr>
            <a:normAutofit fontScale="70000" lnSpcReduction="20000"/>
          </a:bodyPr>
          <a:lstStyle/>
          <a:p>
            <a:pPr marL="0" indent="0">
              <a:buNone/>
            </a:pPr>
            <a:r>
              <a:rPr lang="en-US" dirty="0"/>
              <a:t>Team members demonstrate respect to one another, to the product owner, to stakeholders, and to the ScrumMaster. Teams know that their strength lies in how well they collaborate, and that everyone has a distinct contribution to make toward completing the work of the sprint. They respect each other’s ideas, give each other permission to have a bad day once in a while, and recognize each other’s accomplishments.</a:t>
            </a:r>
          </a:p>
        </p:txBody>
      </p:sp>
      <p:sp>
        <p:nvSpPr>
          <p:cNvPr id="3" name="Title 2">
            <a:extLst>
              <a:ext uri="{FF2B5EF4-FFF2-40B4-BE49-F238E27FC236}">
                <a16:creationId xmlns:a16="http://schemas.microsoft.com/office/drawing/2014/main" id="{F837B338-DC28-B14C-BF5C-151B1B448481}"/>
              </a:ext>
            </a:extLst>
          </p:cNvPr>
          <p:cNvSpPr>
            <a:spLocks noGrp="1"/>
          </p:cNvSpPr>
          <p:nvPr>
            <p:ph type="title"/>
          </p:nvPr>
        </p:nvSpPr>
        <p:spPr>
          <a:xfrm>
            <a:off x="1600200" y="460317"/>
            <a:ext cx="7467600" cy="553998"/>
          </a:xfrm>
        </p:spPr>
        <p:txBody>
          <a:bodyPr/>
          <a:lstStyle/>
          <a:p>
            <a:r>
              <a:rPr lang="en-US" dirty="0"/>
              <a:t>Respect</a:t>
            </a:r>
          </a:p>
        </p:txBody>
      </p:sp>
      <p:pic>
        <p:nvPicPr>
          <p:cNvPr id="4" name="Picture 3">
            <a:extLst>
              <a:ext uri="{FF2B5EF4-FFF2-40B4-BE49-F238E27FC236}">
                <a16:creationId xmlns:a16="http://schemas.microsoft.com/office/drawing/2014/main" id="{7380D690-C9CB-BB43-9AFB-092F41E52FFB}"/>
              </a:ext>
            </a:extLst>
          </p:cNvPr>
          <p:cNvPicPr>
            <a:picLocks noChangeAspect="1"/>
          </p:cNvPicPr>
          <p:nvPr/>
        </p:nvPicPr>
        <p:blipFill rotWithShape="1">
          <a:blip r:embed="rId2"/>
          <a:srcRect l="54738" t="62708" r="36325" b="23356"/>
          <a:stretch/>
        </p:blipFill>
        <p:spPr>
          <a:xfrm>
            <a:off x="762000" y="438150"/>
            <a:ext cx="685800" cy="68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a:extLst>
              <a:ext uri="{FF2B5EF4-FFF2-40B4-BE49-F238E27FC236}">
                <a16:creationId xmlns:a16="http://schemas.microsoft.com/office/drawing/2014/main" id="{561BD358-B872-7246-96B9-EFD90266CC05}"/>
              </a:ext>
            </a:extLst>
          </p:cNvPr>
          <p:cNvSpPr/>
          <p:nvPr/>
        </p:nvSpPr>
        <p:spPr>
          <a:xfrm>
            <a:off x="762000" y="407299"/>
            <a:ext cx="685800" cy="685799"/>
          </a:xfrm>
          <a:prstGeom prst="ellipse">
            <a:avLst/>
          </a:pr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48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4ECE-592A-5447-887A-F0B8DCEA9811}"/>
              </a:ext>
            </a:extLst>
          </p:cNvPr>
          <p:cNvSpPr>
            <a:spLocks noGrp="1"/>
          </p:cNvSpPr>
          <p:nvPr>
            <p:ph type="body" sz="quarter" idx="13"/>
          </p:nvPr>
        </p:nvSpPr>
        <p:spPr>
          <a:xfrm>
            <a:off x="990600" y="1047750"/>
            <a:ext cx="7162800" cy="2743200"/>
          </a:xfrm>
        </p:spPr>
        <p:txBody>
          <a:bodyPr>
            <a:normAutofit fontScale="70000" lnSpcReduction="20000"/>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What are some ways you could encourage your team to grow in this value?</a:t>
            </a:r>
          </a:p>
          <a:p>
            <a:r>
              <a:rPr lang="en-US" dirty="0"/>
              <a:t>What’s </a:t>
            </a:r>
            <a:r>
              <a:rPr lang="en-US" b="1" i="1" dirty="0"/>
              <a:t>one thing </a:t>
            </a:r>
            <a:r>
              <a:rPr lang="en-US" dirty="0"/>
              <a:t>you can do this next month to help your team with this value?</a:t>
            </a:r>
          </a:p>
          <a:p>
            <a:endParaRPr lang="en-US" dirty="0"/>
          </a:p>
        </p:txBody>
      </p:sp>
      <p:sp>
        <p:nvSpPr>
          <p:cNvPr id="3" name="Title 2">
            <a:extLst>
              <a:ext uri="{FF2B5EF4-FFF2-40B4-BE49-F238E27FC236}">
                <a16:creationId xmlns:a16="http://schemas.microsoft.com/office/drawing/2014/main" id="{581F843C-B4B8-334B-A52B-D6DED6DA794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45200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6EAB7-05CD-C848-835B-EB7D9FB45266}"/>
              </a:ext>
            </a:extLst>
          </p:cNvPr>
          <p:cNvSpPr>
            <a:spLocks noGrp="1"/>
          </p:cNvSpPr>
          <p:nvPr>
            <p:ph type="body" sz="quarter" idx="13"/>
          </p:nvPr>
        </p:nvSpPr>
        <p:spPr>
          <a:xfrm>
            <a:off x="1676400" y="1535402"/>
            <a:ext cx="5791200" cy="2179348"/>
          </a:xfrm>
        </p:spPr>
        <p:txBody>
          <a:bodyPr/>
          <a:lstStyle/>
          <a:p>
            <a:pPr marL="0" indent="0">
              <a:buNone/>
            </a:pPr>
            <a:r>
              <a:rPr lang="en-US" dirty="0"/>
              <a:t>Scrum teams consistently seek out new ideas and opportunities to learn. Teams are also honest when they need help.</a:t>
            </a:r>
          </a:p>
        </p:txBody>
      </p:sp>
      <p:sp>
        <p:nvSpPr>
          <p:cNvPr id="3" name="Title 2">
            <a:extLst>
              <a:ext uri="{FF2B5EF4-FFF2-40B4-BE49-F238E27FC236}">
                <a16:creationId xmlns:a16="http://schemas.microsoft.com/office/drawing/2014/main" id="{F837B338-DC28-B14C-BF5C-151B1B448481}"/>
              </a:ext>
            </a:extLst>
          </p:cNvPr>
          <p:cNvSpPr>
            <a:spLocks noGrp="1"/>
          </p:cNvSpPr>
          <p:nvPr>
            <p:ph type="title"/>
          </p:nvPr>
        </p:nvSpPr>
        <p:spPr>
          <a:xfrm>
            <a:off x="1676400" y="468602"/>
            <a:ext cx="7467600" cy="553998"/>
          </a:xfrm>
        </p:spPr>
        <p:txBody>
          <a:bodyPr/>
          <a:lstStyle/>
          <a:p>
            <a:r>
              <a:rPr lang="en-US" dirty="0"/>
              <a:t>Openness</a:t>
            </a:r>
          </a:p>
        </p:txBody>
      </p:sp>
      <p:pic>
        <p:nvPicPr>
          <p:cNvPr id="4" name="Picture 3">
            <a:extLst>
              <a:ext uri="{FF2B5EF4-FFF2-40B4-BE49-F238E27FC236}">
                <a16:creationId xmlns:a16="http://schemas.microsoft.com/office/drawing/2014/main" id="{7380D690-C9CB-BB43-9AFB-092F41E52FFB}"/>
              </a:ext>
            </a:extLst>
          </p:cNvPr>
          <p:cNvPicPr>
            <a:picLocks noChangeAspect="1"/>
          </p:cNvPicPr>
          <p:nvPr/>
        </p:nvPicPr>
        <p:blipFill rotWithShape="1">
          <a:blip r:embed="rId2"/>
          <a:srcRect l="54309" t="79822" r="35637" b="4502"/>
          <a:stretch/>
        </p:blipFill>
        <p:spPr>
          <a:xfrm>
            <a:off x="685800" y="394745"/>
            <a:ext cx="685800" cy="68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a:extLst>
              <a:ext uri="{FF2B5EF4-FFF2-40B4-BE49-F238E27FC236}">
                <a16:creationId xmlns:a16="http://schemas.microsoft.com/office/drawing/2014/main" id="{48DA4D69-B08D-8B4B-B20B-206324A79867}"/>
              </a:ext>
            </a:extLst>
          </p:cNvPr>
          <p:cNvSpPr/>
          <p:nvPr/>
        </p:nvSpPr>
        <p:spPr>
          <a:xfrm>
            <a:off x="685800" y="394746"/>
            <a:ext cx="685800" cy="685799"/>
          </a:xfrm>
          <a:prstGeom prst="ellipse">
            <a:avLst/>
          </a:pr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11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4ECE-592A-5447-887A-F0B8DCEA9811}"/>
              </a:ext>
            </a:extLst>
          </p:cNvPr>
          <p:cNvSpPr>
            <a:spLocks noGrp="1"/>
          </p:cNvSpPr>
          <p:nvPr>
            <p:ph type="body" sz="quarter" idx="13"/>
          </p:nvPr>
        </p:nvSpPr>
        <p:spPr>
          <a:xfrm>
            <a:off x="990600" y="1047750"/>
            <a:ext cx="7162800" cy="2743200"/>
          </a:xfrm>
        </p:spPr>
        <p:txBody>
          <a:bodyPr>
            <a:normAutofit fontScale="70000" lnSpcReduction="20000"/>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What are some ways you could encourage your team to grow in this value?</a:t>
            </a:r>
          </a:p>
          <a:p>
            <a:r>
              <a:rPr lang="en-US" dirty="0"/>
              <a:t>What’s </a:t>
            </a:r>
            <a:r>
              <a:rPr lang="en-US" b="1" i="1" dirty="0"/>
              <a:t>one thing </a:t>
            </a:r>
            <a:r>
              <a:rPr lang="en-US" dirty="0"/>
              <a:t>you can do this next month to help your team with this value?</a:t>
            </a:r>
          </a:p>
          <a:p>
            <a:endParaRPr lang="en-US" dirty="0"/>
          </a:p>
        </p:txBody>
      </p:sp>
      <p:sp>
        <p:nvSpPr>
          <p:cNvPr id="3" name="Title 2">
            <a:extLst>
              <a:ext uri="{FF2B5EF4-FFF2-40B4-BE49-F238E27FC236}">
                <a16:creationId xmlns:a16="http://schemas.microsoft.com/office/drawing/2014/main" id="{581F843C-B4B8-334B-A52B-D6DED6DA794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92422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061655"/>
            <a:ext cx="9144000" cy="1020190"/>
            <a:chOff x="0" y="2061655"/>
            <a:chExt cx="9144000" cy="1020190"/>
          </a:xfrm>
        </p:grpSpPr>
        <p:sp>
          <p:nvSpPr>
            <p:cNvPr id="6" name="Rectangle 5"/>
            <p:cNvSpPr/>
            <p:nvPr/>
          </p:nvSpPr>
          <p:spPr>
            <a:xfrm>
              <a:off x="0" y="2061655"/>
              <a:ext cx="9144000" cy="10201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1738478" y="2061655"/>
              <a:ext cx="5195722" cy="1020190"/>
            </a:xfrm>
            <a:prstGeom prst="rect">
              <a:avLst/>
            </a:prstGeom>
          </p:spPr>
        </p:pic>
      </p:grpSp>
    </p:spTree>
    <p:extLst>
      <p:ext uri="{BB962C8B-B14F-4D97-AF65-F5344CB8AC3E}">
        <p14:creationId xmlns:p14="http://schemas.microsoft.com/office/powerpoint/2010/main" val="122825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E469E-F8C9-6F44-869B-A262D7E93B40}"/>
              </a:ext>
            </a:extLst>
          </p:cNvPr>
          <p:cNvPicPr>
            <a:picLocks noChangeAspect="1"/>
          </p:cNvPicPr>
          <p:nvPr/>
        </p:nvPicPr>
        <p:blipFill>
          <a:blip r:embed="rId2"/>
          <a:stretch>
            <a:fillRect/>
          </a:stretch>
        </p:blipFill>
        <p:spPr>
          <a:xfrm rot="21327794">
            <a:off x="2829829" y="447674"/>
            <a:ext cx="3307985" cy="4248150"/>
          </a:xfrm>
          <a:prstGeom prst="rect">
            <a:avLst/>
          </a:prstGeom>
        </p:spPr>
      </p:pic>
    </p:spTree>
    <p:extLst>
      <p:ext uri="{BB962C8B-B14F-4D97-AF65-F5344CB8AC3E}">
        <p14:creationId xmlns:p14="http://schemas.microsoft.com/office/powerpoint/2010/main" val="137833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723E7-6A9F-6B47-9B6A-4C15F3ADF94C}"/>
              </a:ext>
            </a:extLst>
          </p:cNvPr>
          <p:cNvSpPr>
            <a:spLocks noGrp="1"/>
          </p:cNvSpPr>
          <p:nvPr>
            <p:ph type="body" sz="quarter" idx="13"/>
          </p:nvPr>
        </p:nvSpPr>
        <p:spPr>
          <a:xfrm>
            <a:off x="3200400" y="1614638"/>
            <a:ext cx="5562600" cy="1914223"/>
          </a:xfrm>
        </p:spPr>
        <p:txBody>
          <a:bodyPr/>
          <a:lstStyle/>
          <a:p>
            <a:pPr marL="0" indent="0" algn="r">
              <a:buNone/>
            </a:pPr>
            <a:r>
              <a:rPr lang="en-US" dirty="0"/>
              <a:t>“Gentlemen, this is a football”</a:t>
            </a:r>
          </a:p>
          <a:p>
            <a:pPr marL="0" indent="0" algn="r">
              <a:buNone/>
            </a:pPr>
            <a:r>
              <a:rPr lang="en-US" sz="2400" dirty="0"/>
              <a:t>-Vince Lombardi</a:t>
            </a:r>
          </a:p>
        </p:txBody>
      </p:sp>
      <p:pic>
        <p:nvPicPr>
          <p:cNvPr id="1026" name="Picture 2" descr="1968: A Historical Novel | Lombardi Leaves Packers | The Junction">
            <a:extLst>
              <a:ext uri="{FF2B5EF4-FFF2-40B4-BE49-F238E27FC236}">
                <a16:creationId xmlns:a16="http://schemas.microsoft.com/office/drawing/2014/main" id="{63EC0D9D-1C38-9048-A364-DE396D727E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3400" y="1200150"/>
            <a:ext cx="2848726" cy="210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6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514350"/>
            <a:ext cx="6400800" cy="2590800"/>
          </a:xfrm>
        </p:spPr>
        <p:txBody>
          <a:bodyPr/>
          <a:lstStyle/>
          <a:p>
            <a:r>
              <a:rPr lang="en-US" sz="4000" dirty="0">
                <a:latin typeface="Calibri" panose="020F0502020204030204" pitchFamily="34" charset="0"/>
                <a:cs typeface="Calibri" panose="020F0502020204030204" pitchFamily="34" charset="0"/>
              </a:rPr>
              <a:t>Scrum Values</a:t>
            </a: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spTree>
    <p:extLst>
      <p:ext uri="{BB962C8B-B14F-4D97-AF65-F5344CB8AC3E}">
        <p14:creationId xmlns:p14="http://schemas.microsoft.com/office/powerpoint/2010/main" val="417569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3D8956-02E9-1E48-8D20-28C7267DFFE1}"/>
              </a:ext>
            </a:extLst>
          </p:cNvPr>
          <p:cNvPicPr>
            <a:picLocks noChangeAspect="1"/>
          </p:cNvPicPr>
          <p:nvPr/>
        </p:nvPicPr>
        <p:blipFill>
          <a:blip r:embed="rId2"/>
          <a:stretch>
            <a:fillRect/>
          </a:stretch>
        </p:blipFill>
        <p:spPr>
          <a:xfrm>
            <a:off x="1919207" y="438150"/>
            <a:ext cx="5305586" cy="3402495"/>
          </a:xfrm>
          <a:prstGeom prst="rect">
            <a:avLst/>
          </a:prstGeom>
        </p:spPr>
      </p:pic>
    </p:spTree>
    <p:extLst>
      <p:ext uri="{BB962C8B-B14F-4D97-AF65-F5344CB8AC3E}">
        <p14:creationId xmlns:p14="http://schemas.microsoft.com/office/powerpoint/2010/main" val="147351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6EAB7-05CD-C848-835B-EB7D9FB45266}"/>
              </a:ext>
            </a:extLst>
          </p:cNvPr>
          <p:cNvSpPr>
            <a:spLocks noGrp="1"/>
          </p:cNvSpPr>
          <p:nvPr>
            <p:ph type="body" sz="quarter" idx="13"/>
          </p:nvPr>
        </p:nvSpPr>
        <p:spPr>
          <a:xfrm>
            <a:off x="1676400" y="1432560"/>
            <a:ext cx="6172200" cy="2529895"/>
          </a:xfrm>
        </p:spPr>
        <p:txBody>
          <a:bodyPr>
            <a:normAutofit fontScale="85000" lnSpcReduction="10000"/>
          </a:bodyPr>
          <a:lstStyle/>
          <a:p>
            <a:pPr marL="0" indent="0">
              <a:buNone/>
            </a:pPr>
            <a:r>
              <a:rPr lang="en-US" dirty="0"/>
              <a:t>The Scrum value of courage is critical to an agile team’s success. Scrum teams must feel safe enough to say no, to ask for help, and to try new things. Teams must be brave enough to question the status quo when it hampers their ability to succeed.</a:t>
            </a:r>
          </a:p>
        </p:txBody>
      </p:sp>
      <p:sp>
        <p:nvSpPr>
          <p:cNvPr id="3" name="Title 2">
            <a:extLst>
              <a:ext uri="{FF2B5EF4-FFF2-40B4-BE49-F238E27FC236}">
                <a16:creationId xmlns:a16="http://schemas.microsoft.com/office/drawing/2014/main" id="{F837B338-DC28-B14C-BF5C-151B1B448481}"/>
              </a:ext>
            </a:extLst>
          </p:cNvPr>
          <p:cNvSpPr>
            <a:spLocks noGrp="1"/>
          </p:cNvSpPr>
          <p:nvPr>
            <p:ph type="title"/>
          </p:nvPr>
        </p:nvSpPr>
        <p:spPr>
          <a:xfrm>
            <a:off x="1600200" y="517292"/>
            <a:ext cx="7467600" cy="553998"/>
          </a:xfrm>
        </p:spPr>
        <p:txBody>
          <a:bodyPr/>
          <a:lstStyle/>
          <a:p>
            <a:r>
              <a:rPr lang="en-US" dirty="0"/>
              <a:t>Courage</a:t>
            </a:r>
          </a:p>
        </p:txBody>
      </p:sp>
      <p:pic>
        <p:nvPicPr>
          <p:cNvPr id="4" name="Picture 3">
            <a:extLst>
              <a:ext uri="{FF2B5EF4-FFF2-40B4-BE49-F238E27FC236}">
                <a16:creationId xmlns:a16="http://schemas.microsoft.com/office/drawing/2014/main" id="{7380D690-C9CB-BB43-9AFB-092F41E52FFB}"/>
              </a:ext>
            </a:extLst>
          </p:cNvPr>
          <p:cNvPicPr>
            <a:picLocks noChangeAspect="1"/>
          </p:cNvPicPr>
          <p:nvPr/>
        </p:nvPicPr>
        <p:blipFill rotWithShape="1">
          <a:blip r:embed="rId3"/>
          <a:srcRect l="54309" t="6114" r="35637" b="77604"/>
          <a:stretch/>
        </p:blipFill>
        <p:spPr>
          <a:xfrm>
            <a:off x="609600" y="438150"/>
            <a:ext cx="685800" cy="712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a:extLst>
              <a:ext uri="{FF2B5EF4-FFF2-40B4-BE49-F238E27FC236}">
                <a16:creationId xmlns:a16="http://schemas.microsoft.com/office/drawing/2014/main" id="{D432015F-C22F-634F-9B47-36467C4B03A4}"/>
              </a:ext>
            </a:extLst>
          </p:cNvPr>
          <p:cNvSpPr/>
          <p:nvPr/>
        </p:nvSpPr>
        <p:spPr>
          <a:xfrm>
            <a:off x="609600" y="444304"/>
            <a:ext cx="685800" cy="685799"/>
          </a:xfrm>
          <a:prstGeom prst="ellipse">
            <a:avLst/>
          </a:pr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92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4ECE-592A-5447-887A-F0B8DCEA9811}"/>
              </a:ext>
            </a:extLst>
          </p:cNvPr>
          <p:cNvSpPr>
            <a:spLocks noGrp="1"/>
          </p:cNvSpPr>
          <p:nvPr>
            <p:ph type="body" sz="quarter" idx="13"/>
          </p:nvPr>
        </p:nvSpPr>
        <p:spPr>
          <a:xfrm>
            <a:off x="990600" y="1047750"/>
            <a:ext cx="7162800" cy="2743200"/>
          </a:xfrm>
        </p:spPr>
        <p:txBody>
          <a:bodyPr>
            <a:normAutofit fontScale="70000" lnSpcReduction="20000"/>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What are some ways you could encourage your team to grow in this value?</a:t>
            </a:r>
          </a:p>
          <a:p>
            <a:r>
              <a:rPr lang="en-US" dirty="0"/>
              <a:t>What’s </a:t>
            </a:r>
            <a:r>
              <a:rPr lang="en-US" b="1" i="1" dirty="0"/>
              <a:t>one thing </a:t>
            </a:r>
            <a:r>
              <a:rPr lang="en-US" dirty="0"/>
              <a:t>you can do this next month to help your team with this value?</a:t>
            </a:r>
          </a:p>
          <a:p>
            <a:endParaRPr lang="en-US" dirty="0"/>
          </a:p>
        </p:txBody>
      </p:sp>
      <p:sp>
        <p:nvSpPr>
          <p:cNvPr id="3" name="Title 2">
            <a:extLst>
              <a:ext uri="{FF2B5EF4-FFF2-40B4-BE49-F238E27FC236}">
                <a16:creationId xmlns:a16="http://schemas.microsoft.com/office/drawing/2014/main" id="{581F843C-B4B8-334B-A52B-D6DED6DA794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6619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6EAB7-05CD-C848-835B-EB7D9FB45266}"/>
              </a:ext>
            </a:extLst>
          </p:cNvPr>
          <p:cNvSpPr>
            <a:spLocks noGrp="1"/>
          </p:cNvSpPr>
          <p:nvPr>
            <p:ph type="body" sz="quarter" idx="13"/>
          </p:nvPr>
        </p:nvSpPr>
        <p:spPr>
          <a:xfrm>
            <a:off x="1600200" y="1413455"/>
            <a:ext cx="6629400" cy="2529895"/>
          </a:xfrm>
        </p:spPr>
        <p:txBody>
          <a:bodyPr>
            <a:normAutofit fontScale="92500" lnSpcReduction="20000"/>
          </a:bodyPr>
          <a:lstStyle/>
          <a:p>
            <a:pPr marL="0" indent="0">
              <a:buNone/>
            </a:pPr>
            <a:r>
              <a:rPr lang="en-US" dirty="0"/>
              <a:t>The Scrum value of focus is one of the best skills Scrum teams can develop. Focus means that whatever Scrum teams start they finish--so teams are relentless about limiting the amount of work in process (limit WIP). </a:t>
            </a:r>
          </a:p>
        </p:txBody>
      </p:sp>
      <p:sp>
        <p:nvSpPr>
          <p:cNvPr id="3" name="Title 2">
            <a:extLst>
              <a:ext uri="{FF2B5EF4-FFF2-40B4-BE49-F238E27FC236}">
                <a16:creationId xmlns:a16="http://schemas.microsoft.com/office/drawing/2014/main" id="{F837B338-DC28-B14C-BF5C-151B1B448481}"/>
              </a:ext>
            </a:extLst>
          </p:cNvPr>
          <p:cNvSpPr>
            <a:spLocks noGrp="1"/>
          </p:cNvSpPr>
          <p:nvPr>
            <p:ph type="title"/>
          </p:nvPr>
        </p:nvSpPr>
        <p:spPr>
          <a:xfrm>
            <a:off x="1600200" y="391535"/>
            <a:ext cx="7467600" cy="553998"/>
          </a:xfrm>
        </p:spPr>
        <p:txBody>
          <a:bodyPr/>
          <a:lstStyle/>
          <a:p>
            <a:r>
              <a:rPr lang="en-US" dirty="0"/>
              <a:t>Focus</a:t>
            </a:r>
          </a:p>
        </p:txBody>
      </p:sp>
      <p:pic>
        <p:nvPicPr>
          <p:cNvPr id="4" name="Picture 3">
            <a:extLst>
              <a:ext uri="{FF2B5EF4-FFF2-40B4-BE49-F238E27FC236}">
                <a16:creationId xmlns:a16="http://schemas.microsoft.com/office/drawing/2014/main" id="{7380D690-C9CB-BB43-9AFB-092F41E52FFB}"/>
              </a:ext>
            </a:extLst>
          </p:cNvPr>
          <p:cNvPicPr>
            <a:picLocks noChangeAspect="1"/>
          </p:cNvPicPr>
          <p:nvPr/>
        </p:nvPicPr>
        <p:blipFill rotWithShape="1">
          <a:blip r:embed="rId2"/>
          <a:srcRect l="54738" t="26149" r="36325" b="61187"/>
          <a:stretch/>
        </p:blipFill>
        <p:spPr>
          <a:xfrm>
            <a:off x="616972" y="316203"/>
            <a:ext cx="754628" cy="6857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a:extLst>
              <a:ext uri="{FF2B5EF4-FFF2-40B4-BE49-F238E27FC236}">
                <a16:creationId xmlns:a16="http://schemas.microsoft.com/office/drawing/2014/main" id="{90CC15A3-F47E-E048-B3E9-7FE3A56C6F9C}"/>
              </a:ext>
            </a:extLst>
          </p:cNvPr>
          <p:cNvSpPr/>
          <p:nvPr/>
        </p:nvSpPr>
        <p:spPr>
          <a:xfrm>
            <a:off x="650735" y="316203"/>
            <a:ext cx="685800" cy="685799"/>
          </a:xfrm>
          <a:prstGeom prst="ellipse">
            <a:avLst/>
          </a:pr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92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4ECE-592A-5447-887A-F0B8DCEA9811}"/>
              </a:ext>
            </a:extLst>
          </p:cNvPr>
          <p:cNvSpPr>
            <a:spLocks noGrp="1"/>
          </p:cNvSpPr>
          <p:nvPr>
            <p:ph type="body" sz="quarter" idx="13"/>
          </p:nvPr>
        </p:nvSpPr>
        <p:spPr>
          <a:xfrm>
            <a:off x="990600" y="1047750"/>
            <a:ext cx="7162800" cy="2743200"/>
          </a:xfrm>
        </p:spPr>
        <p:txBody>
          <a:bodyPr>
            <a:normAutofit fontScale="70000" lnSpcReduction="20000"/>
          </a:bodyPr>
          <a:lstStyle/>
          <a:p>
            <a:r>
              <a:rPr lang="en-US" dirty="0"/>
              <a:t>Why do you think this is important?</a:t>
            </a:r>
          </a:p>
          <a:p>
            <a:r>
              <a:rPr lang="en-US" dirty="0"/>
              <a:t>What’s it look like if it’s not present?</a:t>
            </a:r>
          </a:p>
          <a:p>
            <a:r>
              <a:rPr lang="en-US" dirty="0"/>
              <a:t>How could you demonstrate this to your team?</a:t>
            </a:r>
          </a:p>
          <a:p>
            <a:r>
              <a:rPr lang="en-US" dirty="0"/>
              <a:t>What would happen if you did that?</a:t>
            </a:r>
          </a:p>
          <a:p>
            <a:r>
              <a:rPr lang="en-US" dirty="0"/>
              <a:t>What are some ways you could encourage your team to grow in this value?</a:t>
            </a:r>
          </a:p>
          <a:p>
            <a:r>
              <a:rPr lang="en-US" dirty="0"/>
              <a:t>What’s </a:t>
            </a:r>
            <a:r>
              <a:rPr lang="en-US" b="1" i="1" dirty="0"/>
              <a:t>one thing </a:t>
            </a:r>
            <a:r>
              <a:rPr lang="en-US" dirty="0"/>
              <a:t>you can do this next month to help your team with this value?</a:t>
            </a:r>
          </a:p>
          <a:p>
            <a:endParaRPr lang="en-US" dirty="0"/>
          </a:p>
        </p:txBody>
      </p:sp>
      <p:sp>
        <p:nvSpPr>
          <p:cNvPr id="3" name="Title 2">
            <a:extLst>
              <a:ext uri="{FF2B5EF4-FFF2-40B4-BE49-F238E27FC236}">
                <a16:creationId xmlns:a16="http://schemas.microsoft.com/office/drawing/2014/main" id="{581F843C-B4B8-334B-A52B-D6DED6DA794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42366055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fx_PowerPoint_TemplateMASTER 2014">
  <a:themeElements>
    <a:clrScheme name="Catalyst">
      <a:dk1>
        <a:srgbClr val="000000"/>
      </a:dk1>
      <a:lt1>
        <a:srgbClr val="FFFFFF"/>
      </a:lt1>
      <a:dk2>
        <a:srgbClr val="000000"/>
      </a:dk2>
      <a:lt2>
        <a:srgbClr val="ADAFAA"/>
      </a:lt2>
      <a:accent1>
        <a:srgbClr val="F47621"/>
      </a:accent1>
      <a:accent2>
        <a:srgbClr val="4DCC3C"/>
      </a:accent2>
      <a:accent3>
        <a:srgbClr val="B42541"/>
      </a:accent3>
      <a:accent4>
        <a:srgbClr val="F99D1C"/>
      </a:accent4>
      <a:accent5>
        <a:srgbClr val="FECF30"/>
      </a:accent5>
      <a:accent6>
        <a:srgbClr val="019EFF"/>
      </a:accent6>
      <a:hlink>
        <a:srgbClr val="019EFF"/>
      </a:hlink>
      <a:folHlink>
        <a:srgbClr val="0000FF"/>
      </a:folHlink>
    </a:clrScheme>
    <a:fontScheme name="Catalyst">
      <a:majorFont>
        <a:latin typeface="Century Gothic"/>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tIns="91440" rtlCol="0">
        <a:spAutoFit/>
      </a:bodyPr>
      <a:lstStyle>
        <a:defPPr algn="l">
          <a:spcBef>
            <a:spcPct val="20000"/>
          </a:spcBef>
          <a:buClr>
            <a:schemeClr val="tx1"/>
          </a:buClr>
          <a:buSzPct val="120000"/>
          <a:defRPr sz="2000" b="0" dirty="0" err="1" smtClean="0">
            <a:solidFill>
              <a:schemeClr val="tx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6111</TotalTime>
  <Words>693</Words>
  <Application>Microsoft Macintosh PowerPoint</Application>
  <PresentationFormat>On-screen Show (16:9)</PresentationFormat>
  <Paragraphs>57</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Narrow</vt:lpstr>
      <vt:lpstr>Calibri</vt:lpstr>
      <vt:lpstr>Century Gothic</vt:lpstr>
      <vt:lpstr>Courier New</vt:lpstr>
      <vt:lpstr>Palatino Linotype</vt:lpstr>
      <vt:lpstr>Wingdings</vt:lpstr>
      <vt:lpstr>Wingdings 2</vt:lpstr>
      <vt:lpstr>efx_PowerPoint_TemplateMASTER 2014</vt:lpstr>
      <vt:lpstr>Elemental</vt:lpstr>
      <vt:lpstr>PowerPoint Presentation</vt:lpstr>
      <vt:lpstr>PowerPoint Presentation</vt:lpstr>
      <vt:lpstr>PowerPoint Presentation</vt:lpstr>
      <vt:lpstr>Scrum Values</vt:lpstr>
      <vt:lpstr>PowerPoint Presentation</vt:lpstr>
      <vt:lpstr>Courage</vt:lpstr>
      <vt:lpstr>Discussion</vt:lpstr>
      <vt:lpstr>Focus</vt:lpstr>
      <vt:lpstr>Discussion</vt:lpstr>
      <vt:lpstr>Commitment</vt:lpstr>
      <vt:lpstr>Discussion</vt:lpstr>
      <vt:lpstr>Respect</vt:lpstr>
      <vt:lpstr>Discussion</vt:lpstr>
      <vt:lpstr>Openness</vt:lpstr>
      <vt:lpstr>Discussion</vt:lpstr>
      <vt:lpstr>PowerPoint Presentation</vt:lpstr>
    </vt:vector>
  </TitlesOfParts>
  <Company>Equifax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Kite</dc:creator>
  <cp:lastModifiedBy>Danny Presten</cp:lastModifiedBy>
  <cp:revision>139</cp:revision>
  <dcterms:created xsi:type="dcterms:W3CDTF">2016-05-27T13:11:26Z</dcterms:created>
  <dcterms:modified xsi:type="dcterms:W3CDTF">2020-09-24T13:32:43Z</dcterms:modified>
</cp:coreProperties>
</file>