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775" r:id="rId1"/>
  </p:sldMasterIdLst>
  <p:notesMasterIdLst>
    <p:notesMasterId r:id="rId24"/>
  </p:notesMasterIdLst>
  <p:handoutMasterIdLst>
    <p:handoutMasterId r:id="rId25"/>
  </p:handoutMasterIdLst>
  <p:sldIdLst>
    <p:sldId id="1030" r:id="rId2"/>
    <p:sldId id="1043" r:id="rId3"/>
    <p:sldId id="1010" r:id="rId4"/>
    <p:sldId id="1045" r:id="rId5"/>
    <p:sldId id="1008" r:id="rId6"/>
    <p:sldId id="1006" r:id="rId7"/>
    <p:sldId id="1037" r:id="rId8"/>
    <p:sldId id="1035" r:id="rId9"/>
    <p:sldId id="1036" r:id="rId10"/>
    <p:sldId id="1023" r:id="rId11"/>
    <p:sldId id="1038" r:id="rId12"/>
    <p:sldId id="1024" r:id="rId13"/>
    <p:sldId id="1041" r:id="rId14"/>
    <p:sldId id="1025" r:id="rId15"/>
    <p:sldId id="1042" r:id="rId16"/>
    <p:sldId id="1026" r:id="rId17"/>
    <p:sldId id="1039" r:id="rId18"/>
    <p:sldId id="1028" r:id="rId19"/>
    <p:sldId id="1031" r:id="rId20"/>
    <p:sldId id="1032" r:id="rId21"/>
    <p:sldId id="1033" r:id="rId22"/>
    <p:sldId id="1044" r:id="rId23"/>
  </p:sldIdLst>
  <p:sldSz cx="12188825" cy="6858000"/>
  <p:notesSz cx="7010400" cy="9296400"/>
  <p:defaultTextStyle>
    <a:defPPr>
      <a:defRPr lang="en-US"/>
    </a:defPPr>
    <a:lvl1pPr marL="0" algn="l" defTabSz="609265" rtl="0" eaLnBrk="1" latinLnBrk="0" hangingPunct="1">
      <a:defRPr sz="2400" kern="1200">
        <a:solidFill>
          <a:schemeClr val="tx1"/>
        </a:solidFill>
        <a:latin typeface="+mn-lt"/>
        <a:ea typeface="+mn-ea"/>
        <a:cs typeface="+mn-cs"/>
      </a:defRPr>
    </a:lvl1pPr>
    <a:lvl2pPr marL="609265" algn="l" defTabSz="609265" rtl="0" eaLnBrk="1" latinLnBrk="0" hangingPunct="1">
      <a:defRPr sz="2400" kern="1200">
        <a:solidFill>
          <a:schemeClr val="tx1"/>
        </a:solidFill>
        <a:latin typeface="+mn-lt"/>
        <a:ea typeface="+mn-ea"/>
        <a:cs typeface="+mn-cs"/>
      </a:defRPr>
    </a:lvl2pPr>
    <a:lvl3pPr marL="1218530" algn="l" defTabSz="609265" rtl="0" eaLnBrk="1" latinLnBrk="0" hangingPunct="1">
      <a:defRPr sz="2400" kern="1200">
        <a:solidFill>
          <a:schemeClr val="tx1"/>
        </a:solidFill>
        <a:latin typeface="+mn-lt"/>
        <a:ea typeface="+mn-ea"/>
        <a:cs typeface="+mn-cs"/>
      </a:defRPr>
    </a:lvl3pPr>
    <a:lvl4pPr marL="1827795" algn="l" defTabSz="609265" rtl="0" eaLnBrk="1" latinLnBrk="0" hangingPunct="1">
      <a:defRPr sz="2400" kern="1200">
        <a:solidFill>
          <a:schemeClr val="tx1"/>
        </a:solidFill>
        <a:latin typeface="+mn-lt"/>
        <a:ea typeface="+mn-ea"/>
        <a:cs typeface="+mn-cs"/>
      </a:defRPr>
    </a:lvl4pPr>
    <a:lvl5pPr marL="2437060" algn="l" defTabSz="609265" rtl="0" eaLnBrk="1" latinLnBrk="0" hangingPunct="1">
      <a:defRPr sz="2400" kern="1200">
        <a:solidFill>
          <a:schemeClr val="tx1"/>
        </a:solidFill>
        <a:latin typeface="+mn-lt"/>
        <a:ea typeface="+mn-ea"/>
        <a:cs typeface="+mn-cs"/>
      </a:defRPr>
    </a:lvl5pPr>
    <a:lvl6pPr marL="3046323" algn="l" defTabSz="609265" rtl="0" eaLnBrk="1" latinLnBrk="0" hangingPunct="1">
      <a:defRPr sz="2400" kern="1200">
        <a:solidFill>
          <a:schemeClr val="tx1"/>
        </a:solidFill>
        <a:latin typeface="+mn-lt"/>
        <a:ea typeface="+mn-ea"/>
        <a:cs typeface="+mn-cs"/>
      </a:defRPr>
    </a:lvl6pPr>
    <a:lvl7pPr marL="3655590" algn="l" defTabSz="609265" rtl="0" eaLnBrk="1" latinLnBrk="0" hangingPunct="1">
      <a:defRPr sz="2400" kern="1200">
        <a:solidFill>
          <a:schemeClr val="tx1"/>
        </a:solidFill>
        <a:latin typeface="+mn-lt"/>
        <a:ea typeface="+mn-ea"/>
        <a:cs typeface="+mn-cs"/>
      </a:defRPr>
    </a:lvl7pPr>
    <a:lvl8pPr marL="4264853" algn="l" defTabSz="609265" rtl="0" eaLnBrk="1" latinLnBrk="0" hangingPunct="1">
      <a:defRPr sz="2400" kern="1200">
        <a:solidFill>
          <a:schemeClr val="tx1"/>
        </a:solidFill>
        <a:latin typeface="+mn-lt"/>
        <a:ea typeface="+mn-ea"/>
        <a:cs typeface="+mn-cs"/>
      </a:defRPr>
    </a:lvl8pPr>
    <a:lvl9pPr marL="4874119" algn="l" defTabSz="60926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1">
          <p15:clr>
            <a:srgbClr val="A4A3A4"/>
          </p15:clr>
        </p15:guide>
        <p15:guide id="2" orient="horz" pos="147">
          <p15:clr>
            <a:srgbClr val="A4A3A4"/>
          </p15:clr>
        </p15:guide>
        <p15:guide id="3" pos="192">
          <p15:clr>
            <a:srgbClr val="A4A3A4"/>
          </p15:clr>
        </p15:guide>
        <p15:guide id="4" pos="752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A00"/>
    <a:srgbClr val="414141"/>
    <a:srgbClr val="404040"/>
    <a:srgbClr val="002539"/>
    <a:srgbClr val="003958"/>
    <a:srgbClr val="005480"/>
    <a:srgbClr val="016FA9"/>
    <a:srgbClr val="091233"/>
    <a:srgbClr val="092A73"/>
    <a:srgbClr val="0D35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88071" autoAdjust="0"/>
  </p:normalViewPr>
  <p:slideViewPr>
    <p:cSldViewPr snapToGrid="0">
      <p:cViewPr varScale="1">
        <p:scale>
          <a:sx n="71" d="100"/>
          <a:sy n="71" d="100"/>
        </p:scale>
        <p:origin x="176" y="168"/>
      </p:cViewPr>
      <p:guideLst>
        <p:guide orient="horz" pos="4021"/>
        <p:guide orient="horz" pos="147"/>
        <p:guide pos="192"/>
        <p:guide pos="7527"/>
      </p:guideLst>
    </p:cSldViewPr>
  </p:slideViewPr>
  <p:outlineViewPr>
    <p:cViewPr>
      <p:scale>
        <a:sx n="33" d="100"/>
        <a:sy n="33" d="100"/>
      </p:scale>
      <p:origin x="0" y="54342"/>
    </p:cViewPr>
  </p:outlineViewPr>
  <p:notesTextViewPr>
    <p:cViewPr>
      <p:scale>
        <a:sx n="100" d="100"/>
        <a:sy n="100" d="100"/>
      </p:scale>
      <p:origin x="0" y="0"/>
    </p:cViewPr>
  </p:notesTextViewPr>
  <p:sorterViewPr>
    <p:cViewPr>
      <p:scale>
        <a:sx n="93" d="100"/>
        <a:sy n="93" d="100"/>
      </p:scale>
      <p:origin x="0" y="0"/>
    </p:cViewPr>
  </p:sorterViewPr>
  <p:notesViewPr>
    <p:cSldViewPr snapToGrid="0" snapToObjects="1">
      <p:cViewPr varScale="1">
        <p:scale>
          <a:sx n="103" d="100"/>
          <a:sy n="103" d="100"/>
        </p:scale>
        <p:origin x="-4016"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C76684-5F89-4E49-BD2B-0416BE148CE2}" type="doc">
      <dgm:prSet loTypeId="urn:microsoft.com/office/officeart/2005/8/layout/hProcess9" loCatId="" qsTypeId="urn:microsoft.com/office/officeart/2005/8/quickstyle/simple1" qsCatId="simple" csTypeId="urn:microsoft.com/office/officeart/2005/8/colors/colorful1" csCatId="colorful" phldr="1"/>
      <dgm:spPr/>
    </dgm:pt>
    <dgm:pt modelId="{26A9E261-0998-0F4A-919F-F90BDA52FCE6}">
      <dgm:prSet phldrT="[Text]"/>
      <dgm:spPr/>
      <dgm:t>
        <a:bodyPr/>
        <a:lstStyle/>
        <a:p>
          <a:r>
            <a:rPr lang="en-US" dirty="0">
              <a:latin typeface="Aharoni" panose="02010803020104030203" pitchFamily="2" charset="-79"/>
              <a:cs typeface="Aharoni" panose="02010803020104030203" pitchFamily="2" charset="-79"/>
            </a:rPr>
            <a:t>Transparency</a:t>
          </a:r>
        </a:p>
      </dgm:t>
    </dgm:pt>
    <dgm:pt modelId="{8A5C8CEA-389D-5D48-9079-E41D2BA0CAC6}" type="parTrans" cxnId="{1EEC6F81-105A-974A-819A-755AF1E1CDB8}">
      <dgm:prSet/>
      <dgm:spPr/>
      <dgm:t>
        <a:bodyPr/>
        <a:lstStyle/>
        <a:p>
          <a:endParaRPr lang="en-US"/>
        </a:p>
      </dgm:t>
    </dgm:pt>
    <dgm:pt modelId="{5F6C26CA-21A9-154B-A56C-0D5A8F92AA7F}" type="sibTrans" cxnId="{1EEC6F81-105A-974A-819A-755AF1E1CDB8}">
      <dgm:prSet/>
      <dgm:spPr/>
      <dgm:t>
        <a:bodyPr/>
        <a:lstStyle/>
        <a:p>
          <a:endParaRPr lang="en-US"/>
        </a:p>
      </dgm:t>
    </dgm:pt>
    <dgm:pt modelId="{507A022B-AD7F-DE46-99F3-8A29ECD2C8A6}">
      <dgm:prSet phldrT="[Text]"/>
      <dgm:spPr/>
      <dgm:t>
        <a:bodyPr/>
        <a:lstStyle/>
        <a:p>
          <a:r>
            <a:rPr lang="en-US" dirty="0">
              <a:latin typeface="Aharoni" panose="02010803020104030203" pitchFamily="2" charset="-79"/>
              <a:cs typeface="Aharoni" panose="02010803020104030203" pitchFamily="2" charset="-79"/>
            </a:rPr>
            <a:t>Speed to Market</a:t>
          </a:r>
        </a:p>
      </dgm:t>
    </dgm:pt>
    <dgm:pt modelId="{20762833-95EE-6549-AE1D-0BF141805B3F}" type="parTrans" cxnId="{D27209A6-4AA7-4947-B4FB-C584938DEE9F}">
      <dgm:prSet/>
      <dgm:spPr/>
      <dgm:t>
        <a:bodyPr/>
        <a:lstStyle/>
        <a:p>
          <a:endParaRPr lang="en-US"/>
        </a:p>
      </dgm:t>
    </dgm:pt>
    <dgm:pt modelId="{B5D5E84D-87CD-2548-B1A6-A1AC8F0F1597}" type="sibTrans" cxnId="{D27209A6-4AA7-4947-B4FB-C584938DEE9F}">
      <dgm:prSet/>
      <dgm:spPr/>
      <dgm:t>
        <a:bodyPr/>
        <a:lstStyle/>
        <a:p>
          <a:endParaRPr lang="en-US"/>
        </a:p>
      </dgm:t>
    </dgm:pt>
    <dgm:pt modelId="{60E4A12B-CEF6-3C47-BD61-7C05A35B4011}">
      <dgm:prSet phldrT="[Text]"/>
      <dgm:spPr/>
      <dgm:t>
        <a:bodyPr/>
        <a:lstStyle/>
        <a:p>
          <a:r>
            <a:rPr lang="en-US" dirty="0">
              <a:latin typeface="Aharoni" panose="02010803020104030203" pitchFamily="2" charset="-79"/>
              <a:cs typeface="Aharoni" panose="02010803020104030203" pitchFamily="2" charset="-79"/>
            </a:rPr>
            <a:t>Predictability</a:t>
          </a:r>
        </a:p>
      </dgm:t>
    </dgm:pt>
    <dgm:pt modelId="{1E6C199B-3026-DC41-956E-09B855BFC3D7}" type="parTrans" cxnId="{E8649596-9EA9-9D40-A815-E5B71D7031A3}">
      <dgm:prSet/>
      <dgm:spPr/>
      <dgm:t>
        <a:bodyPr/>
        <a:lstStyle/>
        <a:p>
          <a:endParaRPr lang="en-US"/>
        </a:p>
      </dgm:t>
    </dgm:pt>
    <dgm:pt modelId="{2B4428D0-D6AD-074B-8C0F-825270402708}" type="sibTrans" cxnId="{E8649596-9EA9-9D40-A815-E5B71D7031A3}">
      <dgm:prSet/>
      <dgm:spPr/>
      <dgm:t>
        <a:bodyPr/>
        <a:lstStyle/>
        <a:p>
          <a:endParaRPr lang="en-US"/>
        </a:p>
      </dgm:t>
    </dgm:pt>
    <dgm:pt modelId="{51E10899-DA5A-794E-B01D-7DB3ECE08F55}">
      <dgm:prSet phldrT="[Text]"/>
      <dgm:spPr/>
      <dgm:t>
        <a:bodyPr/>
        <a:lstStyle/>
        <a:p>
          <a:r>
            <a:rPr lang="en-US" dirty="0">
              <a:latin typeface="Aharoni" panose="02010803020104030203" pitchFamily="2" charset="-79"/>
              <a:cs typeface="Aharoni" panose="02010803020104030203" pitchFamily="2" charset="-79"/>
            </a:rPr>
            <a:t>Prioritization</a:t>
          </a:r>
        </a:p>
      </dgm:t>
    </dgm:pt>
    <dgm:pt modelId="{EE729231-80F4-484C-B17E-C7CCEDB6F875}" type="parTrans" cxnId="{390175DD-7642-2B48-88AE-28100D9A8654}">
      <dgm:prSet/>
      <dgm:spPr/>
      <dgm:t>
        <a:bodyPr/>
        <a:lstStyle/>
        <a:p>
          <a:endParaRPr lang="en-US"/>
        </a:p>
      </dgm:t>
    </dgm:pt>
    <dgm:pt modelId="{2AD71C77-4A21-A447-B342-D974676D1F53}" type="sibTrans" cxnId="{390175DD-7642-2B48-88AE-28100D9A8654}">
      <dgm:prSet/>
      <dgm:spPr/>
      <dgm:t>
        <a:bodyPr/>
        <a:lstStyle/>
        <a:p>
          <a:endParaRPr lang="en-US"/>
        </a:p>
      </dgm:t>
    </dgm:pt>
    <dgm:pt modelId="{FCA26FD0-F675-F341-A0DE-FDBAED3E29EF}" type="pres">
      <dgm:prSet presAssocID="{BBC76684-5F89-4E49-BD2B-0416BE148CE2}" presName="CompostProcess" presStyleCnt="0">
        <dgm:presLayoutVars>
          <dgm:dir/>
          <dgm:resizeHandles val="exact"/>
        </dgm:presLayoutVars>
      </dgm:prSet>
      <dgm:spPr/>
    </dgm:pt>
    <dgm:pt modelId="{DED7EC58-74FC-7348-99C1-F865807E1E90}" type="pres">
      <dgm:prSet presAssocID="{BBC76684-5F89-4E49-BD2B-0416BE148CE2}" presName="arrow" presStyleLbl="bgShp" presStyleIdx="0" presStyleCnt="1"/>
      <dgm:spPr/>
    </dgm:pt>
    <dgm:pt modelId="{F9E40D28-26DB-784B-B252-E245B8063258}" type="pres">
      <dgm:prSet presAssocID="{BBC76684-5F89-4E49-BD2B-0416BE148CE2}" presName="linearProcess" presStyleCnt="0"/>
      <dgm:spPr/>
    </dgm:pt>
    <dgm:pt modelId="{465B5026-CE02-F843-A7FF-7E80C209BA22}" type="pres">
      <dgm:prSet presAssocID="{26A9E261-0998-0F4A-919F-F90BDA52FCE6}" presName="textNode" presStyleLbl="node1" presStyleIdx="0" presStyleCnt="4">
        <dgm:presLayoutVars>
          <dgm:bulletEnabled val="1"/>
        </dgm:presLayoutVars>
      </dgm:prSet>
      <dgm:spPr/>
    </dgm:pt>
    <dgm:pt modelId="{8CC960C3-7DDD-894D-B6F0-199E117F52C8}" type="pres">
      <dgm:prSet presAssocID="{5F6C26CA-21A9-154B-A56C-0D5A8F92AA7F}" presName="sibTrans" presStyleCnt="0"/>
      <dgm:spPr/>
    </dgm:pt>
    <dgm:pt modelId="{AC4D507E-5B50-7647-ABDD-D4D5D8F93E5B}" type="pres">
      <dgm:prSet presAssocID="{60E4A12B-CEF6-3C47-BD61-7C05A35B4011}" presName="textNode" presStyleLbl="node1" presStyleIdx="1" presStyleCnt="4">
        <dgm:presLayoutVars>
          <dgm:bulletEnabled val="1"/>
        </dgm:presLayoutVars>
      </dgm:prSet>
      <dgm:spPr/>
    </dgm:pt>
    <dgm:pt modelId="{2FADCE8C-37E8-DC48-854B-E06CB50EAF06}" type="pres">
      <dgm:prSet presAssocID="{2B4428D0-D6AD-074B-8C0F-825270402708}" presName="sibTrans" presStyleCnt="0"/>
      <dgm:spPr/>
    </dgm:pt>
    <dgm:pt modelId="{66DF1A2F-3437-DB4B-A415-B2F08F606D9C}" type="pres">
      <dgm:prSet presAssocID="{51E10899-DA5A-794E-B01D-7DB3ECE08F55}" presName="textNode" presStyleLbl="node1" presStyleIdx="2" presStyleCnt="4">
        <dgm:presLayoutVars>
          <dgm:bulletEnabled val="1"/>
        </dgm:presLayoutVars>
      </dgm:prSet>
      <dgm:spPr/>
    </dgm:pt>
    <dgm:pt modelId="{0314C5FE-CE83-8F4F-9D43-8B33A001EE5E}" type="pres">
      <dgm:prSet presAssocID="{2AD71C77-4A21-A447-B342-D974676D1F53}" presName="sibTrans" presStyleCnt="0"/>
      <dgm:spPr/>
    </dgm:pt>
    <dgm:pt modelId="{023A0626-500B-894A-80E8-098C25E86BE2}" type="pres">
      <dgm:prSet presAssocID="{507A022B-AD7F-DE46-99F3-8A29ECD2C8A6}" presName="textNode" presStyleLbl="node1" presStyleIdx="3" presStyleCnt="4">
        <dgm:presLayoutVars>
          <dgm:bulletEnabled val="1"/>
        </dgm:presLayoutVars>
      </dgm:prSet>
      <dgm:spPr/>
    </dgm:pt>
  </dgm:ptLst>
  <dgm:cxnLst>
    <dgm:cxn modelId="{42FB9231-F5C4-E54E-A4DF-81E82BBBE915}" type="presOf" srcId="{507A022B-AD7F-DE46-99F3-8A29ECD2C8A6}" destId="{023A0626-500B-894A-80E8-098C25E86BE2}" srcOrd="0" destOrd="0" presId="urn:microsoft.com/office/officeart/2005/8/layout/hProcess9"/>
    <dgm:cxn modelId="{65D11261-5F8B-4241-B07A-D664C86521F4}" type="presOf" srcId="{BBC76684-5F89-4E49-BD2B-0416BE148CE2}" destId="{FCA26FD0-F675-F341-A0DE-FDBAED3E29EF}" srcOrd="0" destOrd="0" presId="urn:microsoft.com/office/officeart/2005/8/layout/hProcess9"/>
    <dgm:cxn modelId="{1EEC6F81-105A-974A-819A-755AF1E1CDB8}" srcId="{BBC76684-5F89-4E49-BD2B-0416BE148CE2}" destId="{26A9E261-0998-0F4A-919F-F90BDA52FCE6}" srcOrd="0" destOrd="0" parTransId="{8A5C8CEA-389D-5D48-9079-E41D2BA0CAC6}" sibTransId="{5F6C26CA-21A9-154B-A56C-0D5A8F92AA7F}"/>
    <dgm:cxn modelId="{3638B384-6E75-9944-86BE-937533C56AFB}" type="presOf" srcId="{60E4A12B-CEF6-3C47-BD61-7C05A35B4011}" destId="{AC4D507E-5B50-7647-ABDD-D4D5D8F93E5B}" srcOrd="0" destOrd="0" presId="urn:microsoft.com/office/officeart/2005/8/layout/hProcess9"/>
    <dgm:cxn modelId="{E8649596-9EA9-9D40-A815-E5B71D7031A3}" srcId="{BBC76684-5F89-4E49-BD2B-0416BE148CE2}" destId="{60E4A12B-CEF6-3C47-BD61-7C05A35B4011}" srcOrd="1" destOrd="0" parTransId="{1E6C199B-3026-DC41-956E-09B855BFC3D7}" sibTransId="{2B4428D0-D6AD-074B-8C0F-825270402708}"/>
    <dgm:cxn modelId="{578B7A9D-F4F1-BA4A-98C6-F1F78193C127}" type="presOf" srcId="{26A9E261-0998-0F4A-919F-F90BDA52FCE6}" destId="{465B5026-CE02-F843-A7FF-7E80C209BA22}" srcOrd="0" destOrd="0" presId="urn:microsoft.com/office/officeart/2005/8/layout/hProcess9"/>
    <dgm:cxn modelId="{D27209A6-4AA7-4947-B4FB-C584938DEE9F}" srcId="{BBC76684-5F89-4E49-BD2B-0416BE148CE2}" destId="{507A022B-AD7F-DE46-99F3-8A29ECD2C8A6}" srcOrd="3" destOrd="0" parTransId="{20762833-95EE-6549-AE1D-0BF141805B3F}" sibTransId="{B5D5E84D-87CD-2548-B1A6-A1AC8F0F1597}"/>
    <dgm:cxn modelId="{067753C2-2447-6D4B-B2FC-D89B0EC69409}" type="presOf" srcId="{51E10899-DA5A-794E-B01D-7DB3ECE08F55}" destId="{66DF1A2F-3437-DB4B-A415-B2F08F606D9C}" srcOrd="0" destOrd="0" presId="urn:microsoft.com/office/officeart/2005/8/layout/hProcess9"/>
    <dgm:cxn modelId="{390175DD-7642-2B48-88AE-28100D9A8654}" srcId="{BBC76684-5F89-4E49-BD2B-0416BE148CE2}" destId="{51E10899-DA5A-794E-B01D-7DB3ECE08F55}" srcOrd="2" destOrd="0" parTransId="{EE729231-80F4-484C-B17E-C7CCEDB6F875}" sibTransId="{2AD71C77-4A21-A447-B342-D974676D1F53}"/>
    <dgm:cxn modelId="{5A87A93F-33CD-F84B-A2CB-9AC665FBC9BC}" type="presParOf" srcId="{FCA26FD0-F675-F341-A0DE-FDBAED3E29EF}" destId="{DED7EC58-74FC-7348-99C1-F865807E1E90}" srcOrd="0" destOrd="0" presId="urn:microsoft.com/office/officeart/2005/8/layout/hProcess9"/>
    <dgm:cxn modelId="{3A54B4BF-6696-8842-9FD8-6443F12DECC9}" type="presParOf" srcId="{FCA26FD0-F675-F341-A0DE-FDBAED3E29EF}" destId="{F9E40D28-26DB-784B-B252-E245B8063258}" srcOrd="1" destOrd="0" presId="urn:microsoft.com/office/officeart/2005/8/layout/hProcess9"/>
    <dgm:cxn modelId="{693C8D97-F076-9D41-BB5F-7275866F03AF}" type="presParOf" srcId="{F9E40D28-26DB-784B-B252-E245B8063258}" destId="{465B5026-CE02-F843-A7FF-7E80C209BA22}" srcOrd="0" destOrd="0" presId="urn:microsoft.com/office/officeart/2005/8/layout/hProcess9"/>
    <dgm:cxn modelId="{F686E6DF-C604-E446-829E-61A7F08403F9}" type="presParOf" srcId="{F9E40D28-26DB-784B-B252-E245B8063258}" destId="{8CC960C3-7DDD-894D-B6F0-199E117F52C8}" srcOrd="1" destOrd="0" presId="urn:microsoft.com/office/officeart/2005/8/layout/hProcess9"/>
    <dgm:cxn modelId="{B31689C0-2AE4-154F-A2D0-5B8CC4FD8839}" type="presParOf" srcId="{F9E40D28-26DB-784B-B252-E245B8063258}" destId="{AC4D507E-5B50-7647-ABDD-D4D5D8F93E5B}" srcOrd="2" destOrd="0" presId="urn:microsoft.com/office/officeart/2005/8/layout/hProcess9"/>
    <dgm:cxn modelId="{1CFC0341-8CE6-E74B-8DAD-892564CDB387}" type="presParOf" srcId="{F9E40D28-26DB-784B-B252-E245B8063258}" destId="{2FADCE8C-37E8-DC48-854B-E06CB50EAF06}" srcOrd="3" destOrd="0" presId="urn:microsoft.com/office/officeart/2005/8/layout/hProcess9"/>
    <dgm:cxn modelId="{D08D7895-9189-F048-82CD-6CD84AB10E97}" type="presParOf" srcId="{F9E40D28-26DB-784B-B252-E245B8063258}" destId="{66DF1A2F-3437-DB4B-A415-B2F08F606D9C}" srcOrd="4" destOrd="0" presId="urn:microsoft.com/office/officeart/2005/8/layout/hProcess9"/>
    <dgm:cxn modelId="{219E04C6-7AB4-8B48-9EFE-A2729547FDEC}" type="presParOf" srcId="{F9E40D28-26DB-784B-B252-E245B8063258}" destId="{0314C5FE-CE83-8F4F-9D43-8B33A001EE5E}" srcOrd="5" destOrd="0" presId="urn:microsoft.com/office/officeart/2005/8/layout/hProcess9"/>
    <dgm:cxn modelId="{6884C064-E7AD-DD47-899D-E12E98496167}" type="presParOf" srcId="{F9E40D28-26DB-784B-B252-E245B8063258}" destId="{023A0626-500B-894A-80E8-098C25E86BE2}"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7EC58-74FC-7348-99C1-F865807E1E90}">
      <dsp:nvSpPr>
        <dsp:cNvPr id="0" name=""/>
        <dsp:cNvSpPr/>
      </dsp:nvSpPr>
      <dsp:spPr>
        <a:xfrm>
          <a:off x="691178" y="0"/>
          <a:ext cx="7833359" cy="5253316"/>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5B5026-CE02-F843-A7FF-7E80C209BA22}">
      <dsp:nvSpPr>
        <dsp:cNvPr id="0" name=""/>
        <dsp:cNvSpPr/>
      </dsp:nvSpPr>
      <dsp:spPr>
        <a:xfrm>
          <a:off x="745" y="1575994"/>
          <a:ext cx="2199441" cy="210132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haroni" panose="02010803020104030203" pitchFamily="2" charset="-79"/>
              <a:cs typeface="Aharoni" panose="02010803020104030203" pitchFamily="2" charset="-79"/>
            </a:rPr>
            <a:t>Transparency</a:t>
          </a:r>
        </a:p>
      </dsp:txBody>
      <dsp:txXfrm>
        <a:off x="103323" y="1678572"/>
        <a:ext cx="1994285" cy="1896170"/>
      </dsp:txXfrm>
    </dsp:sp>
    <dsp:sp modelId="{AC4D507E-5B50-7647-ABDD-D4D5D8F93E5B}">
      <dsp:nvSpPr>
        <dsp:cNvPr id="0" name=""/>
        <dsp:cNvSpPr/>
      </dsp:nvSpPr>
      <dsp:spPr>
        <a:xfrm>
          <a:off x="2339007" y="1575994"/>
          <a:ext cx="2199441" cy="210132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haroni" panose="02010803020104030203" pitchFamily="2" charset="-79"/>
              <a:cs typeface="Aharoni" panose="02010803020104030203" pitchFamily="2" charset="-79"/>
            </a:rPr>
            <a:t>Predictability</a:t>
          </a:r>
        </a:p>
      </dsp:txBody>
      <dsp:txXfrm>
        <a:off x="2441585" y="1678572"/>
        <a:ext cx="1994285" cy="1896170"/>
      </dsp:txXfrm>
    </dsp:sp>
    <dsp:sp modelId="{66DF1A2F-3437-DB4B-A415-B2F08F606D9C}">
      <dsp:nvSpPr>
        <dsp:cNvPr id="0" name=""/>
        <dsp:cNvSpPr/>
      </dsp:nvSpPr>
      <dsp:spPr>
        <a:xfrm>
          <a:off x="4677268" y="1575994"/>
          <a:ext cx="2199441" cy="210132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haroni" panose="02010803020104030203" pitchFamily="2" charset="-79"/>
              <a:cs typeface="Aharoni" panose="02010803020104030203" pitchFamily="2" charset="-79"/>
            </a:rPr>
            <a:t>Prioritization</a:t>
          </a:r>
        </a:p>
      </dsp:txBody>
      <dsp:txXfrm>
        <a:off x="4779846" y="1678572"/>
        <a:ext cx="1994285" cy="1896170"/>
      </dsp:txXfrm>
    </dsp:sp>
    <dsp:sp modelId="{023A0626-500B-894A-80E8-098C25E86BE2}">
      <dsp:nvSpPr>
        <dsp:cNvPr id="0" name=""/>
        <dsp:cNvSpPr/>
      </dsp:nvSpPr>
      <dsp:spPr>
        <a:xfrm>
          <a:off x="7015530" y="1575994"/>
          <a:ext cx="2199441" cy="210132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haroni" panose="02010803020104030203" pitchFamily="2" charset="-79"/>
              <a:cs typeface="Aharoni" panose="02010803020104030203" pitchFamily="2" charset="-79"/>
            </a:rPr>
            <a:t>Speed to Market</a:t>
          </a:r>
        </a:p>
      </dsp:txBody>
      <dsp:txXfrm>
        <a:off x="7118108" y="1678572"/>
        <a:ext cx="1994285" cy="189617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56" cy="464978"/>
          </a:xfrm>
          <a:prstGeom prst="rect">
            <a:avLst/>
          </a:prstGeom>
        </p:spPr>
        <p:txBody>
          <a:bodyPr vert="horz" lIns="90673" tIns="45335" rIns="90673" bIns="45335"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970674" y="2"/>
            <a:ext cx="3038156" cy="464978"/>
          </a:xfrm>
          <a:prstGeom prst="rect">
            <a:avLst/>
          </a:prstGeom>
        </p:spPr>
        <p:txBody>
          <a:bodyPr vert="horz" lIns="90673" tIns="45335" rIns="90673" bIns="45335" rtlCol="0"/>
          <a:lstStyle>
            <a:lvl1pPr algn="r">
              <a:defRPr sz="1200"/>
            </a:lvl1pPr>
          </a:lstStyle>
          <a:p>
            <a:fld id="{A544B7F5-F5C7-4D85-B245-2EB1549E755F}" type="datetimeFigureOut">
              <a:rPr lang="en-US" smtClean="0">
                <a:latin typeface="Arial"/>
              </a:rPr>
              <a:t>5/6/19</a:t>
            </a:fld>
            <a:endParaRPr lang="en-US" dirty="0">
              <a:latin typeface="Arial"/>
            </a:endParaRPr>
          </a:p>
        </p:txBody>
      </p:sp>
      <p:sp>
        <p:nvSpPr>
          <p:cNvPr id="4" name="Footer Placeholder 3"/>
          <p:cNvSpPr>
            <a:spLocks noGrp="1"/>
          </p:cNvSpPr>
          <p:nvPr>
            <p:ph type="ftr" sz="quarter" idx="2"/>
          </p:nvPr>
        </p:nvSpPr>
        <p:spPr>
          <a:xfrm>
            <a:off x="0" y="8829848"/>
            <a:ext cx="3038156" cy="464978"/>
          </a:xfrm>
          <a:prstGeom prst="rect">
            <a:avLst/>
          </a:prstGeom>
        </p:spPr>
        <p:txBody>
          <a:bodyPr vert="horz" lIns="90673" tIns="45335" rIns="90673" bIns="45335"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970674" y="8829848"/>
            <a:ext cx="3038156" cy="464978"/>
          </a:xfrm>
          <a:prstGeom prst="rect">
            <a:avLst/>
          </a:prstGeom>
        </p:spPr>
        <p:txBody>
          <a:bodyPr vert="horz" lIns="90673" tIns="45335" rIns="90673" bIns="45335" rtlCol="0" anchor="b"/>
          <a:lstStyle>
            <a:lvl1pPr algn="r">
              <a:defRPr sz="1200"/>
            </a:lvl1pPr>
          </a:lstStyle>
          <a:p>
            <a:fld id="{AB627574-AC5C-4806-9007-F6DCA895AA20}"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19811325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48" tIns="46575" rIns="93148" bIns="46575" rtlCol="0"/>
          <a:lstStyle>
            <a:lvl1pPr algn="l">
              <a:defRPr sz="1200">
                <a:latin typeface="Arial"/>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3148" tIns="46575" rIns="93148" bIns="46575" rtlCol="0"/>
          <a:lstStyle>
            <a:lvl1pPr algn="r">
              <a:defRPr sz="1200">
                <a:latin typeface="Arial"/>
              </a:defRPr>
            </a:lvl1pPr>
          </a:lstStyle>
          <a:p>
            <a:fld id="{000534CB-5A2E-E042-BD2B-5FEE40BFF387}" type="datetimeFigureOut">
              <a:rPr lang="en-US" smtClean="0"/>
              <a:pPr/>
              <a:t>5/6/19</a:t>
            </a:fld>
            <a:endParaRPr lang="en-US" dirty="0"/>
          </a:p>
        </p:txBody>
      </p:sp>
      <p:sp>
        <p:nvSpPr>
          <p:cNvPr id="4" name="Slide Image Placeholder 3"/>
          <p:cNvSpPr>
            <a:spLocks noGrp="1" noRot="1" noChangeAspect="1"/>
          </p:cNvSpPr>
          <p:nvPr>
            <p:ph type="sldImg" idx="2"/>
          </p:nvPr>
        </p:nvSpPr>
        <p:spPr>
          <a:xfrm>
            <a:off x="407988" y="695325"/>
            <a:ext cx="6194425" cy="3486150"/>
          </a:xfrm>
          <a:prstGeom prst="rect">
            <a:avLst/>
          </a:prstGeom>
          <a:noFill/>
          <a:ln w="12700">
            <a:solidFill>
              <a:prstClr val="black"/>
            </a:solidFill>
          </a:ln>
        </p:spPr>
        <p:txBody>
          <a:bodyPr vert="horz" lIns="93148" tIns="46575" rIns="93148" bIns="46575"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48" tIns="46575" rIns="93148" bIns="4657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6"/>
            <a:ext cx="3037840" cy="464820"/>
          </a:xfrm>
          <a:prstGeom prst="rect">
            <a:avLst/>
          </a:prstGeom>
        </p:spPr>
        <p:txBody>
          <a:bodyPr vert="horz" lIns="93148" tIns="46575" rIns="93148" bIns="46575"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70940" y="8829966"/>
            <a:ext cx="3037840" cy="464820"/>
          </a:xfrm>
          <a:prstGeom prst="rect">
            <a:avLst/>
          </a:prstGeom>
        </p:spPr>
        <p:txBody>
          <a:bodyPr vert="horz" lIns="93148" tIns="46575" rIns="93148" bIns="46575" rtlCol="0" anchor="b"/>
          <a:lstStyle>
            <a:lvl1pPr algn="r">
              <a:defRPr sz="1200">
                <a:latin typeface="Arial"/>
              </a:defRPr>
            </a:lvl1pPr>
          </a:lstStyle>
          <a:p>
            <a:fld id="{C822B1E7-694C-A54B-B0DB-38D0AA2579B0}" type="slidenum">
              <a:rPr lang="en-US" smtClean="0"/>
              <a:pPr/>
              <a:t>‹#›</a:t>
            </a:fld>
            <a:endParaRPr lang="en-US" dirty="0"/>
          </a:p>
        </p:txBody>
      </p:sp>
    </p:spTree>
    <p:extLst>
      <p:ext uri="{BB962C8B-B14F-4D97-AF65-F5344CB8AC3E}">
        <p14:creationId xmlns:p14="http://schemas.microsoft.com/office/powerpoint/2010/main" val="2810360549"/>
      </p:ext>
    </p:extLst>
  </p:cSld>
  <p:clrMap bg1="lt1" tx1="dk1" bg2="lt2" tx2="dk2" accent1="accent1" accent2="accent2" accent3="accent3" accent4="accent4" accent5="accent5" accent6="accent6" hlink="hlink" folHlink="folHlink"/>
  <p:hf hdr="0" ftr="0" dt="0"/>
  <p:notesStyle>
    <a:lvl1pPr marL="0" algn="l" defTabSz="609265" rtl="0" eaLnBrk="1" latinLnBrk="0" hangingPunct="1">
      <a:defRPr sz="1600" kern="1200">
        <a:solidFill>
          <a:schemeClr val="tx1"/>
        </a:solidFill>
        <a:latin typeface="Arial"/>
        <a:ea typeface="+mn-ea"/>
        <a:cs typeface="+mn-cs"/>
      </a:defRPr>
    </a:lvl1pPr>
    <a:lvl2pPr marL="609265" algn="l" defTabSz="609265" rtl="0" eaLnBrk="1" latinLnBrk="0" hangingPunct="1">
      <a:defRPr sz="1600" kern="1200">
        <a:solidFill>
          <a:schemeClr val="tx1"/>
        </a:solidFill>
        <a:latin typeface="Arial"/>
        <a:ea typeface="+mn-ea"/>
        <a:cs typeface="+mn-cs"/>
      </a:defRPr>
    </a:lvl2pPr>
    <a:lvl3pPr marL="1218530" algn="l" defTabSz="609265" rtl="0" eaLnBrk="1" latinLnBrk="0" hangingPunct="1">
      <a:defRPr sz="1600" kern="1200">
        <a:solidFill>
          <a:schemeClr val="tx1"/>
        </a:solidFill>
        <a:latin typeface="Arial"/>
        <a:ea typeface="+mn-ea"/>
        <a:cs typeface="+mn-cs"/>
      </a:defRPr>
    </a:lvl3pPr>
    <a:lvl4pPr marL="1827795" algn="l" defTabSz="609265" rtl="0" eaLnBrk="1" latinLnBrk="0" hangingPunct="1">
      <a:defRPr sz="1600" kern="1200">
        <a:solidFill>
          <a:schemeClr val="tx1"/>
        </a:solidFill>
        <a:latin typeface="Arial"/>
        <a:ea typeface="+mn-ea"/>
        <a:cs typeface="+mn-cs"/>
      </a:defRPr>
    </a:lvl4pPr>
    <a:lvl5pPr marL="2437060" algn="l" defTabSz="609265" rtl="0" eaLnBrk="1" latinLnBrk="0" hangingPunct="1">
      <a:defRPr sz="1600" kern="1200">
        <a:solidFill>
          <a:schemeClr val="tx1"/>
        </a:solidFill>
        <a:latin typeface="Arial"/>
        <a:ea typeface="+mn-ea"/>
        <a:cs typeface="+mn-cs"/>
      </a:defRPr>
    </a:lvl5pPr>
    <a:lvl6pPr marL="3046323" algn="l" defTabSz="609265" rtl="0" eaLnBrk="1" latinLnBrk="0" hangingPunct="1">
      <a:defRPr sz="1600" kern="1200">
        <a:solidFill>
          <a:schemeClr val="tx1"/>
        </a:solidFill>
        <a:latin typeface="+mn-lt"/>
        <a:ea typeface="+mn-ea"/>
        <a:cs typeface="+mn-cs"/>
      </a:defRPr>
    </a:lvl6pPr>
    <a:lvl7pPr marL="3655590" algn="l" defTabSz="609265" rtl="0" eaLnBrk="1" latinLnBrk="0" hangingPunct="1">
      <a:defRPr sz="1600" kern="1200">
        <a:solidFill>
          <a:schemeClr val="tx1"/>
        </a:solidFill>
        <a:latin typeface="+mn-lt"/>
        <a:ea typeface="+mn-ea"/>
        <a:cs typeface="+mn-cs"/>
      </a:defRPr>
    </a:lvl7pPr>
    <a:lvl8pPr marL="4264853" algn="l" defTabSz="609265" rtl="0" eaLnBrk="1" latinLnBrk="0" hangingPunct="1">
      <a:defRPr sz="1600" kern="1200">
        <a:solidFill>
          <a:schemeClr val="tx1"/>
        </a:solidFill>
        <a:latin typeface="+mn-lt"/>
        <a:ea typeface="+mn-ea"/>
        <a:cs typeface="+mn-cs"/>
      </a:defRPr>
    </a:lvl8pPr>
    <a:lvl9pPr marL="4874119" algn="l" defTabSz="6092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a:t>
            </a:fld>
            <a:endParaRPr lang="en-US" dirty="0"/>
          </a:p>
        </p:txBody>
      </p:sp>
    </p:spTree>
    <p:extLst>
      <p:ext uri="{BB962C8B-B14F-4D97-AF65-F5344CB8AC3E}">
        <p14:creationId xmlns:p14="http://schemas.microsoft.com/office/powerpoint/2010/main" val="3009176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Finance – Funding Change….also cap story pts</a:t>
            </a:r>
          </a:p>
          <a:p>
            <a:r>
              <a:rPr lang="en-US" dirty="0"/>
              <a:t>SLT – Bigger than they thought, tighter engagement and more delegation</a:t>
            </a:r>
          </a:p>
          <a:p>
            <a:r>
              <a:rPr lang="en-US" dirty="0"/>
              <a:t>HR – New job titles, don’t mix ‘</a:t>
            </a:r>
            <a:r>
              <a:rPr lang="en-US" dirty="0" err="1"/>
              <a:t>em</a:t>
            </a:r>
            <a:r>
              <a:rPr lang="en-US" dirty="0"/>
              <a:t>!</a:t>
            </a:r>
          </a:p>
          <a:p>
            <a:r>
              <a:rPr lang="en-US" dirty="0"/>
              <a:t>PMO – Stop tracking budget do manage portfolio investments and prioritization</a:t>
            </a:r>
          </a:p>
        </p:txBody>
      </p:sp>
      <p:sp>
        <p:nvSpPr>
          <p:cNvPr id="4" name="Slide Number Placeholder 3"/>
          <p:cNvSpPr>
            <a:spLocks noGrp="1"/>
          </p:cNvSpPr>
          <p:nvPr>
            <p:ph type="sldNum" sz="quarter" idx="5"/>
          </p:nvPr>
        </p:nvSpPr>
        <p:spPr/>
        <p:txBody>
          <a:bodyPr/>
          <a:lstStyle/>
          <a:p>
            <a:fld id="{C822B1E7-694C-A54B-B0DB-38D0AA2579B0}" type="slidenum">
              <a:rPr lang="en-US" smtClean="0"/>
              <a:pPr/>
              <a:t>11</a:t>
            </a:fld>
            <a:endParaRPr lang="en-US" dirty="0"/>
          </a:p>
        </p:txBody>
      </p:sp>
    </p:spTree>
    <p:extLst>
      <p:ext uri="{BB962C8B-B14F-4D97-AF65-F5344CB8AC3E}">
        <p14:creationId xmlns:p14="http://schemas.microsoft.com/office/powerpoint/2010/main" val="2489251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take years but if you can get here usually things take hold and can mature</a:t>
            </a:r>
          </a:p>
          <a:p>
            <a:endParaRPr lang="en-US" dirty="0"/>
          </a:p>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12</a:t>
            </a:fld>
            <a:endParaRPr lang="en-US" dirty="0"/>
          </a:p>
        </p:txBody>
      </p:sp>
    </p:spTree>
    <p:extLst>
      <p:ext uri="{BB962C8B-B14F-4D97-AF65-F5344CB8AC3E}">
        <p14:creationId xmlns:p14="http://schemas.microsoft.com/office/powerpoint/2010/main" val="3356771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 move to the cloud, this should be much easier as orgs mature</a:t>
            </a:r>
          </a:p>
          <a:p>
            <a:r>
              <a:rPr lang="en-US" dirty="0"/>
              <a:t>Biz ops/IT Ops</a:t>
            </a:r>
          </a:p>
          <a:p>
            <a:r>
              <a:rPr lang="en-US" dirty="0"/>
              <a:t>Security iterates with team instead of batch reviews</a:t>
            </a:r>
          </a:p>
          <a:p>
            <a:r>
              <a:rPr lang="en-US" dirty="0"/>
              <a:t>Sales adjusts to more frequent deliveries also gets closer to customer and partners with Product</a:t>
            </a:r>
          </a:p>
        </p:txBody>
      </p:sp>
      <p:sp>
        <p:nvSpPr>
          <p:cNvPr id="4" name="Slide Number Placeholder 3"/>
          <p:cNvSpPr>
            <a:spLocks noGrp="1"/>
          </p:cNvSpPr>
          <p:nvPr>
            <p:ph type="sldNum" sz="quarter" idx="5"/>
          </p:nvPr>
        </p:nvSpPr>
        <p:spPr/>
        <p:txBody>
          <a:bodyPr/>
          <a:lstStyle/>
          <a:p>
            <a:fld id="{C822B1E7-694C-A54B-B0DB-38D0AA2579B0}" type="slidenum">
              <a:rPr lang="en-US" smtClean="0"/>
              <a:pPr/>
              <a:t>13</a:t>
            </a:fld>
            <a:endParaRPr lang="en-US" dirty="0"/>
          </a:p>
        </p:txBody>
      </p:sp>
    </p:spTree>
    <p:extLst>
      <p:ext uri="{BB962C8B-B14F-4D97-AF65-F5344CB8AC3E}">
        <p14:creationId xmlns:p14="http://schemas.microsoft.com/office/powerpoint/2010/main" val="47031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the organization is getting significant wins</a:t>
            </a:r>
          </a:p>
          <a:p>
            <a:r>
              <a:rPr lang="en-US" dirty="0"/>
              <a:t>Usually by this time engineering has embraced </a:t>
            </a:r>
            <a:r>
              <a:rPr lang="en-US" dirty="0" err="1"/>
              <a:t>devops</a:t>
            </a:r>
            <a:r>
              <a:rPr lang="en-US" dirty="0"/>
              <a:t> and speed to production is dramatically reduced</a:t>
            </a:r>
          </a:p>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14</a:t>
            </a:fld>
            <a:endParaRPr lang="en-US" dirty="0"/>
          </a:p>
        </p:txBody>
      </p:sp>
    </p:spTree>
    <p:extLst>
      <p:ext uri="{BB962C8B-B14F-4D97-AF65-F5344CB8AC3E}">
        <p14:creationId xmlns:p14="http://schemas.microsoft.com/office/powerpoint/2010/main" val="2475870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Legal does iterative reviews as well as changes contract (fixed SOW to T&amp;M)</a:t>
            </a:r>
          </a:p>
          <a:p>
            <a:r>
              <a:rPr lang="en-US" dirty="0"/>
              <a:t>HR changes reviews -&gt; team based</a:t>
            </a:r>
          </a:p>
          <a:p>
            <a:r>
              <a:rPr lang="en-US" dirty="0"/>
              <a:t>Vendors adopt organization way of working</a:t>
            </a:r>
          </a:p>
        </p:txBody>
      </p:sp>
      <p:sp>
        <p:nvSpPr>
          <p:cNvPr id="4" name="Slide Number Placeholder 3"/>
          <p:cNvSpPr>
            <a:spLocks noGrp="1"/>
          </p:cNvSpPr>
          <p:nvPr>
            <p:ph type="sldNum" sz="quarter" idx="5"/>
          </p:nvPr>
        </p:nvSpPr>
        <p:spPr/>
        <p:txBody>
          <a:bodyPr/>
          <a:lstStyle/>
          <a:p>
            <a:fld id="{C822B1E7-694C-A54B-B0DB-38D0AA2579B0}" type="slidenum">
              <a:rPr lang="en-US" smtClean="0"/>
              <a:pPr/>
              <a:t>15</a:t>
            </a:fld>
            <a:endParaRPr lang="en-US" dirty="0"/>
          </a:p>
        </p:txBody>
      </p:sp>
    </p:spTree>
    <p:extLst>
      <p:ext uri="{BB962C8B-B14F-4D97-AF65-F5344CB8AC3E}">
        <p14:creationId xmlns:p14="http://schemas.microsoft.com/office/powerpoint/2010/main" val="53787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16</a:t>
            </a:fld>
            <a:endParaRPr lang="en-US" dirty="0"/>
          </a:p>
        </p:txBody>
      </p:sp>
    </p:spTree>
    <p:extLst>
      <p:ext uri="{BB962C8B-B14F-4D97-AF65-F5344CB8AC3E}">
        <p14:creationId xmlns:p14="http://schemas.microsoft.com/office/powerpoint/2010/main" val="296156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17</a:t>
            </a:fld>
            <a:endParaRPr lang="en-US" dirty="0"/>
          </a:p>
        </p:txBody>
      </p:sp>
    </p:spTree>
    <p:extLst>
      <p:ext uri="{BB962C8B-B14F-4D97-AF65-F5344CB8AC3E}">
        <p14:creationId xmlns:p14="http://schemas.microsoft.com/office/powerpoint/2010/main" val="784788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18</a:t>
            </a:fld>
            <a:endParaRPr lang="en-US" dirty="0"/>
          </a:p>
        </p:txBody>
      </p:sp>
    </p:spTree>
    <p:extLst>
      <p:ext uri="{BB962C8B-B14F-4D97-AF65-F5344CB8AC3E}">
        <p14:creationId xmlns:p14="http://schemas.microsoft.com/office/powerpoint/2010/main" val="171866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20</a:t>
            </a:fld>
            <a:endParaRPr lang="en-US" dirty="0"/>
          </a:p>
        </p:txBody>
      </p:sp>
    </p:spTree>
    <p:extLst>
      <p:ext uri="{BB962C8B-B14F-4D97-AF65-F5344CB8AC3E}">
        <p14:creationId xmlns:p14="http://schemas.microsoft.com/office/powerpoint/2010/main" val="126482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21</a:t>
            </a:fld>
            <a:endParaRPr lang="en-US" dirty="0"/>
          </a:p>
        </p:txBody>
      </p:sp>
    </p:spTree>
    <p:extLst>
      <p:ext uri="{BB962C8B-B14F-4D97-AF65-F5344CB8AC3E}">
        <p14:creationId xmlns:p14="http://schemas.microsoft.com/office/powerpoint/2010/main" val="13598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2</a:t>
            </a:fld>
            <a:endParaRPr lang="en-US" dirty="0"/>
          </a:p>
        </p:txBody>
      </p:sp>
    </p:spTree>
    <p:extLst>
      <p:ext uri="{BB962C8B-B14F-4D97-AF65-F5344CB8AC3E}">
        <p14:creationId xmlns:p14="http://schemas.microsoft.com/office/powerpoint/2010/main" val="364253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3</a:t>
            </a:fld>
            <a:endParaRPr lang="en-US" dirty="0"/>
          </a:p>
        </p:txBody>
      </p:sp>
    </p:spTree>
    <p:extLst>
      <p:ext uri="{BB962C8B-B14F-4D97-AF65-F5344CB8AC3E}">
        <p14:creationId xmlns:p14="http://schemas.microsoft.com/office/powerpoint/2010/main" val="2611368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4</a:t>
            </a:fld>
            <a:endParaRPr lang="en-US" dirty="0"/>
          </a:p>
        </p:txBody>
      </p:sp>
    </p:spTree>
    <p:extLst>
      <p:ext uri="{BB962C8B-B14F-4D97-AF65-F5344CB8AC3E}">
        <p14:creationId xmlns:p14="http://schemas.microsoft.com/office/powerpoint/2010/main" val="289728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“RIGHT” way to do this is to take a narrow slice of the org and get everyone involved</a:t>
            </a:r>
          </a:p>
          <a:p>
            <a:r>
              <a:rPr lang="en-US" dirty="0"/>
              <a:t>BUT most people don’t do that and have to start somewhere before they can go everywhere</a:t>
            </a:r>
          </a:p>
        </p:txBody>
      </p:sp>
      <p:sp>
        <p:nvSpPr>
          <p:cNvPr id="4" name="Slide Number Placeholder 3"/>
          <p:cNvSpPr>
            <a:spLocks noGrp="1"/>
          </p:cNvSpPr>
          <p:nvPr>
            <p:ph type="sldNum" sz="quarter" idx="5"/>
          </p:nvPr>
        </p:nvSpPr>
        <p:spPr/>
        <p:txBody>
          <a:bodyPr/>
          <a:lstStyle/>
          <a:p>
            <a:fld id="{C822B1E7-694C-A54B-B0DB-38D0AA2579B0}" type="slidenum">
              <a:rPr lang="en-US" smtClean="0"/>
              <a:pPr/>
              <a:t>6</a:t>
            </a:fld>
            <a:endParaRPr lang="en-US" dirty="0"/>
          </a:p>
        </p:txBody>
      </p:sp>
    </p:spTree>
    <p:extLst>
      <p:ext uri="{BB962C8B-B14F-4D97-AF65-F5344CB8AC3E}">
        <p14:creationId xmlns:p14="http://schemas.microsoft.com/office/powerpoint/2010/main" val="89534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265" rtl="0" eaLnBrk="1" fontAlgn="auto" latinLnBrk="0" hangingPunct="1">
              <a:lnSpc>
                <a:spcPct val="100000"/>
              </a:lnSpc>
              <a:spcBef>
                <a:spcPts val="0"/>
              </a:spcBef>
              <a:spcAft>
                <a:spcPts val="0"/>
              </a:spcAft>
              <a:buClrTx/>
              <a:buSzTx/>
              <a:buFontTx/>
              <a:buNone/>
              <a:tabLst/>
              <a:defRPr/>
            </a:pPr>
            <a:fld id="{3C72B28E-CA0B-364C-BDC1-6279DD2B80A5}"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609265"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3532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“RIGHT” way to do this is to take a narrow slice of the org and get everyone involved</a:t>
            </a:r>
          </a:p>
          <a:p>
            <a:r>
              <a:rPr lang="en-US" dirty="0"/>
              <a:t>BUT most people don’t do that and have to start somewhere before they can go everywhere</a:t>
            </a:r>
          </a:p>
        </p:txBody>
      </p:sp>
      <p:sp>
        <p:nvSpPr>
          <p:cNvPr id="4" name="Slide Number Placeholder 3"/>
          <p:cNvSpPr>
            <a:spLocks noGrp="1"/>
          </p:cNvSpPr>
          <p:nvPr>
            <p:ph type="sldNum" sz="quarter" idx="5"/>
          </p:nvPr>
        </p:nvSpPr>
        <p:spPr/>
        <p:txBody>
          <a:bodyPr/>
          <a:lstStyle/>
          <a:p>
            <a:fld id="{C822B1E7-694C-A54B-B0DB-38D0AA2579B0}" type="slidenum">
              <a:rPr lang="en-US" smtClean="0"/>
              <a:pPr/>
              <a:t>8</a:t>
            </a:fld>
            <a:endParaRPr lang="en-US" dirty="0"/>
          </a:p>
        </p:txBody>
      </p:sp>
    </p:spTree>
    <p:extLst>
      <p:ext uri="{BB962C8B-B14F-4D97-AF65-F5344CB8AC3E}">
        <p14:creationId xmlns:p14="http://schemas.microsoft.com/office/powerpoint/2010/main" val="481031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realizes they can’t do PRD/MRD documents and dump them over the fence, they’ve </a:t>
            </a:r>
            <a:r>
              <a:rPr lang="en-US" dirty="0" err="1"/>
              <a:t>gotta</a:t>
            </a:r>
            <a:r>
              <a:rPr lang="en-US" dirty="0"/>
              <a:t> get connected to the dev org</a:t>
            </a:r>
          </a:p>
          <a:p>
            <a:endParaRPr lang="en-US" dirty="0"/>
          </a:p>
        </p:txBody>
      </p:sp>
      <p:sp>
        <p:nvSpPr>
          <p:cNvPr id="4" name="Slide Number Placeholder 3"/>
          <p:cNvSpPr>
            <a:spLocks noGrp="1"/>
          </p:cNvSpPr>
          <p:nvPr>
            <p:ph type="sldNum" sz="quarter" idx="5"/>
          </p:nvPr>
        </p:nvSpPr>
        <p:spPr/>
        <p:txBody>
          <a:bodyPr/>
          <a:lstStyle/>
          <a:p>
            <a:fld id="{C822B1E7-694C-A54B-B0DB-38D0AA2579B0}" type="slidenum">
              <a:rPr lang="en-US" smtClean="0"/>
              <a:pPr/>
              <a:t>9</a:t>
            </a:fld>
            <a:endParaRPr lang="en-US" dirty="0"/>
          </a:p>
        </p:txBody>
      </p:sp>
    </p:spTree>
    <p:extLst>
      <p:ext uri="{BB962C8B-B14F-4D97-AF65-F5344CB8AC3E}">
        <p14:creationId xmlns:p14="http://schemas.microsoft.com/office/powerpoint/2010/main" val="413566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agile transformations die here</a:t>
            </a:r>
          </a:p>
          <a:p>
            <a:r>
              <a:rPr lang="en-US" dirty="0"/>
              <a:t>Leadership say’s “It didn’t work” or Leadership transitions before change takes hold</a:t>
            </a:r>
          </a:p>
          <a:p>
            <a:endParaRPr lang="en-US" dirty="0"/>
          </a:p>
        </p:txBody>
      </p:sp>
      <p:sp>
        <p:nvSpPr>
          <p:cNvPr id="4" name="Slide Number Placeholder 3"/>
          <p:cNvSpPr>
            <a:spLocks noGrp="1"/>
          </p:cNvSpPr>
          <p:nvPr>
            <p:ph type="sldNum" sz="quarter" idx="10"/>
          </p:nvPr>
        </p:nvSpPr>
        <p:spPr/>
        <p:txBody>
          <a:bodyPr/>
          <a:lstStyle/>
          <a:p>
            <a:fld id="{3C72B28E-CA0B-364C-BDC1-6279DD2B80A5}" type="slidenum">
              <a:rPr lang="en-US" smtClean="0"/>
              <a:t>10</a:t>
            </a:fld>
            <a:endParaRPr lang="en-US" dirty="0"/>
          </a:p>
        </p:txBody>
      </p:sp>
    </p:spTree>
    <p:extLst>
      <p:ext uri="{BB962C8B-B14F-4D97-AF65-F5344CB8AC3E}">
        <p14:creationId xmlns:p14="http://schemas.microsoft.com/office/powerpoint/2010/main" val="26469827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2FF0463-91EE-7344-BBB1-D5673899B1AD}"/>
              </a:ext>
            </a:extLst>
          </p:cNvPr>
          <p:cNvSpPr txBox="1">
            <a:spLocks/>
          </p:cNvSpPr>
          <p:nvPr userDrawn="1"/>
        </p:nvSpPr>
        <p:spPr>
          <a:xfrm>
            <a:off x="1962462" y="2384373"/>
            <a:ext cx="8229600" cy="857250"/>
          </a:xfrm>
          <a:prstGeom prst="rect">
            <a:avLst/>
          </a:prstGeom>
        </p:spPr>
        <p:txBody>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r>
              <a:rPr lang="en-US" sz="4000" dirty="0">
                <a:solidFill>
                  <a:schemeClr val="tx1"/>
                </a:solidFill>
                <a:latin typeface="+mj-lt"/>
              </a:rPr>
              <a:t>Agile Principles</a:t>
            </a:r>
          </a:p>
        </p:txBody>
      </p:sp>
      <p:grpSp>
        <p:nvGrpSpPr>
          <p:cNvPr id="4" name="Group 3">
            <a:extLst>
              <a:ext uri="{FF2B5EF4-FFF2-40B4-BE49-F238E27FC236}">
                <a16:creationId xmlns:a16="http://schemas.microsoft.com/office/drawing/2014/main" id="{F9CEE3D0-7967-AA46-A9CF-B30D8D68A0D9}"/>
              </a:ext>
            </a:extLst>
          </p:cNvPr>
          <p:cNvGrpSpPr/>
          <p:nvPr userDrawn="1"/>
        </p:nvGrpSpPr>
        <p:grpSpPr>
          <a:xfrm>
            <a:off x="1" y="5771213"/>
            <a:ext cx="12188824" cy="554636"/>
            <a:chOff x="1" y="5036695"/>
            <a:chExt cx="12188824" cy="554636"/>
          </a:xfrm>
        </p:grpSpPr>
        <p:sp>
          <p:nvSpPr>
            <p:cNvPr id="2" name="Rectangle 1">
              <a:extLst>
                <a:ext uri="{FF2B5EF4-FFF2-40B4-BE49-F238E27FC236}">
                  <a16:creationId xmlns:a16="http://schemas.microsoft.com/office/drawing/2014/main" id="{CE86198A-9D7C-FB43-9604-59497F6A5C44}"/>
                </a:ext>
              </a:extLst>
            </p:cNvPr>
            <p:cNvSpPr/>
            <p:nvPr userDrawn="1"/>
          </p:nvSpPr>
          <p:spPr>
            <a:xfrm>
              <a:off x="1" y="5036695"/>
              <a:ext cx="12188824" cy="554636"/>
            </a:xfrm>
            <a:prstGeom prst="rect">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23E3C2E-E26D-7241-8C24-50184E390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8214610" y="5068537"/>
              <a:ext cx="2495550" cy="490006"/>
            </a:xfrm>
            <a:prstGeom prst="rect">
              <a:avLst/>
            </a:prstGeom>
          </p:spPr>
        </p:pic>
      </p:grpSp>
    </p:spTree>
    <p:extLst>
      <p:ext uri="{BB962C8B-B14F-4D97-AF65-F5344CB8AC3E}">
        <p14:creationId xmlns:p14="http://schemas.microsoft.com/office/powerpoint/2010/main" val="236109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503" y="168643"/>
            <a:ext cx="11101989" cy="880672"/>
          </a:xfrm>
          <a:noFill/>
          <a:ln w="9525">
            <a:noFill/>
            <a:miter lim="800000"/>
            <a:headEnd/>
            <a:tailEnd/>
          </a:ln>
        </p:spPr>
        <p:txBody>
          <a:bodyPr vert="horz" wrap="square" lIns="0" tIns="0" rIns="0" bIns="0" numCol="1" anchor="t" anchorCtr="0" compatLnSpc="1">
            <a:prstTxWarp prst="textNoShape">
              <a:avLst/>
            </a:prstTxWarp>
            <a:noAutofit/>
          </a:bodyPr>
          <a:lstStyle>
            <a:lvl1pPr>
              <a:defRPr lang="en-US" altLang="en-US" sz="4800" b="1" dirty="0">
                <a:solidFill>
                  <a:schemeClr val="bg1"/>
                </a:solidFill>
                <a:latin typeface="+mj-lt"/>
                <a:ea typeface="+mj-ea"/>
                <a:cs typeface="+mj-cs"/>
              </a:defRPr>
            </a:lvl1pPr>
          </a:lstStyle>
          <a:p>
            <a:pPr lvl="0" algn="l" rtl="0" eaLnBrk="1" fontAlgn="base" hangingPunct="1">
              <a:spcBef>
                <a:spcPct val="0"/>
              </a:spcBef>
              <a:spcAft>
                <a:spcPct val="0"/>
              </a:spcAft>
            </a:pPr>
            <a:r>
              <a:rPr lang="en-US" dirty="0"/>
              <a:t>Click to edit Master title style</a:t>
            </a:r>
          </a:p>
        </p:txBody>
      </p:sp>
      <p:sp>
        <p:nvSpPr>
          <p:cNvPr id="7" name="Rectangle 6">
            <a:extLst>
              <a:ext uri="{FF2B5EF4-FFF2-40B4-BE49-F238E27FC236}">
                <a16:creationId xmlns:a16="http://schemas.microsoft.com/office/drawing/2014/main" id="{80798F0B-1580-5145-AAA6-FE04CC0EB483}"/>
              </a:ext>
            </a:extLst>
          </p:cNvPr>
          <p:cNvSpPr/>
          <p:nvPr userDrawn="1"/>
        </p:nvSpPr>
        <p:spPr>
          <a:xfrm>
            <a:off x="-1" y="5777219"/>
            <a:ext cx="12188825"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A8A8AEE-2A1C-CC4B-8201-2A58A23478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8259580" y="5777219"/>
            <a:ext cx="2495550" cy="490006"/>
          </a:xfrm>
          <a:prstGeom prst="rect">
            <a:avLst/>
          </a:prstGeom>
        </p:spPr>
      </p:pic>
      <p:pic>
        <p:nvPicPr>
          <p:cNvPr id="5" name="Picture 4">
            <a:extLst>
              <a:ext uri="{FF2B5EF4-FFF2-40B4-BE49-F238E27FC236}">
                <a16:creationId xmlns:a16="http://schemas.microsoft.com/office/drawing/2014/main" id="{D883D9B3-7763-294E-82E5-7D804D13390E}"/>
              </a:ext>
            </a:extLst>
          </p:cNvPr>
          <p:cNvPicPr>
            <a:picLocks noChangeAspect="1"/>
          </p:cNvPicPr>
          <p:nvPr userDrawn="1"/>
        </p:nvPicPr>
        <p:blipFill>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sharpenSoften amount="50000"/>
                    </a14:imgEffect>
                    <a14:imgEffect>
                      <a14:saturation sat="0"/>
                    </a14:imgEffect>
                  </a14:imgLayer>
                </a14:imgProps>
              </a:ext>
            </a:extLst>
          </a:blip>
          <a:stretch>
            <a:fillRect/>
          </a:stretch>
        </p:blipFill>
        <p:spPr>
          <a:xfrm>
            <a:off x="-2802007" y="0"/>
            <a:ext cx="17170119" cy="5752875"/>
          </a:xfrm>
          <a:prstGeom prst="rect">
            <a:avLst/>
          </a:prstGeom>
        </p:spPr>
      </p:pic>
    </p:spTree>
    <p:extLst>
      <p:ext uri="{BB962C8B-B14F-4D97-AF65-F5344CB8AC3E}">
        <p14:creationId xmlns:p14="http://schemas.microsoft.com/office/powerpoint/2010/main" val="345030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2"/>
          <p:cNvSpPr>
            <a:spLocks noGrp="1" noChangeArrowheads="1"/>
          </p:cNvSpPr>
          <p:nvPr>
            <p:ph type="sldNum" sz="quarter" idx="10"/>
          </p:nvPr>
        </p:nvSpPr>
        <p:spPr>
          <a:ln/>
        </p:spPr>
        <p:txBody>
          <a:bodyPr/>
          <a:lstStyle>
            <a:lvl1pPr>
              <a:defRPr/>
            </a:lvl1pPr>
          </a:lstStyle>
          <a:p>
            <a:pPr>
              <a:defRPr/>
            </a:pPr>
            <a:fld id="{7722E245-01B9-4854-8C81-23AF52AD0D77}" type="slidenum">
              <a:rPr lang="en-US">
                <a:solidFill>
                  <a:srgbClr val="5F6A72"/>
                </a:solidFill>
              </a:rPr>
              <a:pPr>
                <a:defRPr/>
              </a:pPr>
              <a:t>‹#›</a:t>
            </a:fld>
            <a:endParaRPr lang="en-US">
              <a:solidFill>
                <a:srgbClr val="5F6A72"/>
              </a:solidFill>
            </a:endParaRPr>
          </a:p>
        </p:txBody>
      </p:sp>
    </p:spTree>
    <p:extLst>
      <p:ext uri="{BB962C8B-B14F-4D97-AF65-F5344CB8AC3E}">
        <p14:creationId xmlns:p14="http://schemas.microsoft.com/office/powerpoint/2010/main" val="109506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0"/>
            <a:ext cx="5383398" cy="4525963"/>
          </a:xfrm>
          <a:prstGeom prst="rect">
            <a:avLst/>
          </a:prstGeom>
        </p:spPr>
        <p:txBody>
          <a:bodyPr>
            <a:normAutofit/>
          </a:bodyPr>
          <a:lstStyle>
            <a:lvl1pPr marL="457086" indent="-457086">
              <a:buClr>
                <a:schemeClr val="accent6"/>
              </a:buClr>
              <a:buSzPct val="85000"/>
              <a:buFont typeface="Segoe UI Symbol" panose="020B0502040204020203" pitchFamily="34" charset="0"/>
              <a:buChar char="⎔"/>
              <a:defRPr sz="2666">
                <a:solidFill>
                  <a:schemeClr val="bg1"/>
                </a:solidFill>
                <a:latin typeface="+mn-lt"/>
              </a:defRPr>
            </a:lvl1pPr>
            <a:lvl2pPr marL="990352" indent="-380905">
              <a:buClr>
                <a:schemeClr val="accent6"/>
              </a:buClr>
              <a:buSzPct val="85000"/>
              <a:buFont typeface="Segoe UI Symbol" panose="020B0502040204020203" pitchFamily="34" charset="0"/>
              <a:buChar char="⎔"/>
              <a:defRPr sz="2399">
                <a:solidFill>
                  <a:schemeClr val="bg1"/>
                </a:solidFill>
                <a:latin typeface="+mn-lt"/>
              </a:defRPr>
            </a:lvl2pPr>
            <a:lvl3pPr marL="1523619" indent="-304724">
              <a:buClr>
                <a:schemeClr val="accent6"/>
              </a:buClr>
              <a:buSzPct val="85000"/>
              <a:buFont typeface="Segoe UI Symbol" panose="020B0502040204020203" pitchFamily="34" charset="0"/>
              <a:buChar char="⎔"/>
              <a:defRPr sz="2133">
                <a:solidFill>
                  <a:schemeClr val="bg1"/>
                </a:solidFill>
                <a:latin typeface="+mn-lt"/>
              </a:defRPr>
            </a:lvl3pPr>
            <a:lvl4pPr marL="2133067" indent="-304724">
              <a:buClr>
                <a:schemeClr val="accent6"/>
              </a:buClr>
              <a:buSzPct val="85000"/>
              <a:buFont typeface="Segoe UI Symbol" panose="020B0502040204020203" pitchFamily="34" charset="0"/>
              <a:buChar char="⎔"/>
              <a:defRPr sz="1866">
                <a:solidFill>
                  <a:schemeClr val="bg1"/>
                </a:solidFill>
                <a:latin typeface="+mn-lt"/>
              </a:defRPr>
            </a:lvl4pPr>
            <a:lvl5pPr marL="2742514" indent="-304724">
              <a:buClr>
                <a:schemeClr val="accent6"/>
              </a:buClr>
              <a:buSzPct val="85000"/>
              <a:buFont typeface="Segoe UI Symbol" panose="020B0502040204020203" pitchFamily="34" charset="0"/>
              <a:buChar char="⎔"/>
              <a:defRPr sz="1866">
                <a:solidFill>
                  <a:schemeClr val="bg1"/>
                </a:solidFill>
                <a:latin typeface="+mn-lt"/>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76243" y="6573020"/>
            <a:ext cx="633143" cy="182880"/>
          </a:xfrm>
          <a:prstGeom prst="rect">
            <a:avLst/>
          </a:prstGeom>
        </p:spPr>
        <p:txBody>
          <a:bodyPr vert="horz" lIns="91440" tIns="45720" rIns="91440" bIns="45720" rtlCol="0" anchor="ctr"/>
          <a:lstStyle>
            <a:lvl1pPr algn="ctr">
              <a:defRPr sz="1066" b="0">
                <a:solidFill>
                  <a:schemeClr val="accent4">
                    <a:lumMod val="75000"/>
                  </a:schemeClr>
                </a:solidFill>
                <a:latin typeface="+mj-lt"/>
              </a:defRPr>
            </a:lvl1pPr>
          </a:lstStyle>
          <a:p>
            <a:fld id="{7C1FFD91-08E5-43E1-80BC-8AC6BE4B8B94}" type="slidenum">
              <a:rPr lang="en-US" smtClean="0"/>
              <a:pPr/>
              <a:t>‹#›</a:t>
            </a:fld>
            <a:endParaRPr lang="en-US" dirty="0"/>
          </a:p>
        </p:txBody>
      </p:sp>
      <p:sp>
        <p:nvSpPr>
          <p:cNvPr id="7" name="Content Placeholder 2"/>
          <p:cNvSpPr>
            <a:spLocks noGrp="1"/>
          </p:cNvSpPr>
          <p:nvPr>
            <p:ph sz="half" idx="10"/>
          </p:nvPr>
        </p:nvSpPr>
        <p:spPr>
          <a:xfrm>
            <a:off x="6183289" y="1600200"/>
            <a:ext cx="5383398" cy="4525963"/>
          </a:xfrm>
          <a:prstGeom prst="rect">
            <a:avLst/>
          </a:prstGeom>
        </p:spPr>
        <p:txBody>
          <a:bodyPr>
            <a:normAutofit/>
          </a:bodyPr>
          <a:lstStyle>
            <a:lvl1pPr marL="457086" indent="-457086">
              <a:buClr>
                <a:schemeClr val="accent6"/>
              </a:buClr>
              <a:buSzPct val="85000"/>
              <a:buFont typeface="Segoe UI Symbol" panose="020B0502040204020203" pitchFamily="34" charset="0"/>
              <a:buChar char="⎔"/>
              <a:defRPr sz="2666">
                <a:solidFill>
                  <a:schemeClr val="bg1"/>
                </a:solidFill>
                <a:latin typeface="+mn-lt"/>
              </a:defRPr>
            </a:lvl1pPr>
            <a:lvl2pPr marL="990352" indent="-380905">
              <a:buClr>
                <a:schemeClr val="accent6"/>
              </a:buClr>
              <a:buSzPct val="85000"/>
              <a:buFont typeface="Segoe UI Symbol" panose="020B0502040204020203" pitchFamily="34" charset="0"/>
              <a:buChar char="⎔"/>
              <a:defRPr sz="2399">
                <a:solidFill>
                  <a:schemeClr val="bg1"/>
                </a:solidFill>
                <a:latin typeface="+mn-lt"/>
              </a:defRPr>
            </a:lvl2pPr>
            <a:lvl3pPr marL="1523619" indent="-304724">
              <a:buClr>
                <a:schemeClr val="accent6"/>
              </a:buClr>
              <a:buSzPct val="85000"/>
              <a:buFont typeface="Segoe UI Symbol" panose="020B0502040204020203" pitchFamily="34" charset="0"/>
              <a:buChar char="⎔"/>
              <a:defRPr sz="2133">
                <a:solidFill>
                  <a:schemeClr val="bg1"/>
                </a:solidFill>
                <a:latin typeface="+mn-lt"/>
              </a:defRPr>
            </a:lvl3pPr>
            <a:lvl4pPr marL="2133067" indent="-304724">
              <a:buClr>
                <a:schemeClr val="accent6"/>
              </a:buClr>
              <a:buSzPct val="85000"/>
              <a:buFont typeface="Segoe UI Symbol" panose="020B0502040204020203" pitchFamily="34" charset="0"/>
              <a:buChar char="⎔"/>
              <a:defRPr sz="1866">
                <a:solidFill>
                  <a:schemeClr val="bg1"/>
                </a:solidFill>
                <a:latin typeface="+mn-lt"/>
              </a:defRPr>
            </a:lvl4pPr>
            <a:lvl5pPr marL="2742514" indent="-304724">
              <a:buClr>
                <a:schemeClr val="accent6"/>
              </a:buClr>
              <a:buSzPct val="85000"/>
              <a:buFont typeface="Segoe UI Symbol" panose="020B0502040204020203" pitchFamily="34" charset="0"/>
              <a:buChar char="⎔"/>
              <a:defRPr sz="1866">
                <a:solidFill>
                  <a:schemeClr val="bg1"/>
                </a:solidFill>
                <a:latin typeface="+mn-lt"/>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55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EF3EF-D17D-6A4D-A433-6F4F94CBA2FC}"/>
              </a:ext>
            </a:extLst>
          </p:cNvPr>
          <p:cNvPicPr>
            <a:picLocks noChangeAspect="1"/>
          </p:cNvPicPr>
          <p:nvPr userDrawn="1"/>
        </p:nvPicPr>
        <p:blipFill rotWithShape="1">
          <a:blip r:embed="rId2">
            <a:duotone>
              <a:schemeClr val="accent1">
                <a:shade val="45000"/>
                <a:satMod val="135000"/>
              </a:schemeClr>
              <a:prstClr val="white"/>
            </a:duotone>
            <a:alphaModFix amt="20000"/>
            <a:extLst>
              <a:ext uri="{BEBA8EAE-BF5A-486C-A8C5-ECC9F3942E4B}">
                <a14:imgProps xmlns:a14="http://schemas.microsoft.com/office/drawing/2010/main">
                  <a14:imgLayer r:embed="rId3">
                    <a14:imgEffect>
                      <a14:sharpenSoften amount="50000"/>
                    </a14:imgEffect>
                    <a14:imgEffect>
                      <a14:saturation sat="0"/>
                    </a14:imgEffect>
                  </a14:imgLayer>
                </a14:imgProps>
              </a:ext>
            </a:extLst>
          </a:blip>
          <a:srcRect l="13302" r="27149"/>
          <a:stretch/>
        </p:blipFill>
        <p:spPr>
          <a:xfrm>
            <a:off x="0" y="0"/>
            <a:ext cx="12188826" cy="6858000"/>
          </a:xfrm>
          <a:prstGeom prst="rect">
            <a:avLst/>
          </a:prstGeom>
        </p:spPr>
      </p:pic>
      <p:pic>
        <p:nvPicPr>
          <p:cNvPr id="4" name="Picture 3">
            <a:extLst>
              <a:ext uri="{FF2B5EF4-FFF2-40B4-BE49-F238E27FC236}">
                <a16:creationId xmlns:a16="http://schemas.microsoft.com/office/drawing/2014/main" id="{D662857F-B2CD-1A45-B482-4C29257E7708}"/>
              </a:ext>
            </a:extLst>
          </p:cNvPr>
          <p:cNvPicPr>
            <a:picLocks noChangeAspect="1"/>
          </p:cNvPicPr>
          <p:nvPr userDrawn="1"/>
        </p:nvPicPr>
        <p:blipFill rotWithShape="1">
          <a:blip r:embed="rId4" cstate="print">
            <a:alphaModFix/>
            <a:extLst>
              <a:ext uri="{BEBA8EAE-BF5A-486C-A8C5-ECC9F3942E4B}">
                <a14:imgProps xmlns:a14="http://schemas.microsoft.com/office/drawing/2010/main">
                  <a14:imgLayer r:embed="rId5">
                    <a14:imgEffect>
                      <a14:backgroundRemoval t="41234" b="56942" l="10000" r="90000">
                        <a14:foregroundMark x1="39167" y1="51667" x2="39167" y2="51667"/>
                        <a14:foregroundMark x1="43167" y1="51333" x2="43167" y2="51333"/>
                        <a14:foregroundMark x1="48167" y1="49833" x2="48167" y2="49833"/>
                        <a14:foregroundMark x1="48333" y1="47833" x2="48333" y2="47833"/>
                        <a14:foregroundMark x1="50000" y1="48833" x2="50000" y2="48833"/>
                        <a14:foregroundMark x1="53333" y1="50667" x2="53333" y2="50667"/>
                        <a14:foregroundMark x1="56167" y1="51333" x2="56167" y2="51333"/>
                        <a14:foregroundMark x1="62333" y1="49500" x2="62333" y2="49500"/>
                        <a14:foregroundMark x1="68167" y1="49167" x2="68167" y2="49167"/>
                        <a14:foregroundMark x1="72500" y1="49333" x2="72500" y2="49333"/>
                        <a14:foregroundMark x1="75833" y1="50833" x2="75833" y2="50833"/>
                        <a14:foregroundMark x1="65000" y1="49667" x2="65000" y2="49667"/>
                        <a14:backgroundMark x1="58167" y1="50333" x2="58167" y2="50333"/>
                        <a14:backgroundMark x1="62833" y1="51000" x2="62833" y2="51000"/>
                      </a14:backgroundRemoval>
                    </a14:imgEffect>
                  </a14:imgLayer>
                </a14:imgProps>
              </a:ext>
              <a:ext uri="{28A0092B-C50C-407E-A947-70E740481C1C}">
                <a14:useLocalDpi xmlns:a14="http://schemas.microsoft.com/office/drawing/2010/main" val="0"/>
              </a:ext>
            </a:extLst>
          </a:blip>
          <a:srcRect t="39270" b="41094"/>
          <a:stretch/>
        </p:blipFill>
        <p:spPr>
          <a:xfrm>
            <a:off x="9379888" y="6002869"/>
            <a:ext cx="2495550" cy="490006"/>
          </a:xfrm>
          <a:prstGeom prst="rect">
            <a:avLst/>
          </a:prstGeom>
        </p:spPr>
      </p:pic>
    </p:spTree>
    <p:extLst>
      <p:ext uri="{BB962C8B-B14F-4D97-AF65-F5344CB8AC3E}">
        <p14:creationId xmlns:p14="http://schemas.microsoft.com/office/powerpoint/2010/main" val="209890996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3E3C2E-E26D-7241-8C24-50184E39091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270" b="41094"/>
          <a:stretch/>
        </p:blipFill>
        <p:spPr>
          <a:xfrm>
            <a:off x="9603823" y="6260256"/>
            <a:ext cx="2495550" cy="490006"/>
          </a:xfrm>
          <a:prstGeom prst="rect">
            <a:avLst/>
          </a:prstGeom>
        </p:spPr>
      </p:pic>
    </p:spTree>
    <p:extLst>
      <p:ext uri="{BB962C8B-B14F-4D97-AF65-F5344CB8AC3E}">
        <p14:creationId xmlns:p14="http://schemas.microsoft.com/office/powerpoint/2010/main" val="259924053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0"/>
            <a:ext cx="5383398" cy="4525963"/>
          </a:xfrm>
          <a:prstGeom prst="rect">
            <a:avLst/>
          </a:prstGeom>
        </p:spPr>
        <p:txBody>
          <a:bodyPr>
            <a:normAutofit/>
          </a:bodyPr>
          <a:lstStyle>
            <a:lvl1pPr marL="457086" indent="-457086">
              <a:buClr>
                <a:schemeClr val="accent6"/>
              </a:buClr>
              <a:buSzPct val="85000"/>
              <a:buFont typeface="Segoe UI Symbol" panose="020B0502040204020203" pitchFamily="34" charset="0"/>
              <a:buChar char="⎔"/>
              <a:defRPr sz="2666">
                <a:solidFill>
                  <a:schemeClr val="bg1"/>
                </a:solidFill>
                <a:latin typeface="+mn-lt"/>
              </a:defRPr>
            </a:lvl1pPr>
            <a:lvl2pPr marL="990352" indent="-380905">
              <a:buClr>
                <a:schemeClr val="accent6"/>
              </a:buClr>
              <a:buSzPct val="85000"/>
              <a:buFont typeface="Segoe UI Symbol" panose="020B0502040204020203" pitchFamily="34" charset="0"/>
              <a:buChar char="⎔"/>
              <a:defRPr sz="2399">
                <a:solidFill>
                  <a:schemeClr val="bg1"/>
                </a:solidFill>
                <a:latin typeface="+mn-lt"/>
              </a:defRPr>
            </a:lvl2pPr>
            <a:lvl3pPr marL="1523619" indent="-304724">
              <a:buClr>
                <a:schemeClr val="accent6"/>
              </a:buClr>
              <a:buSzPct val="85000"/>
              <a:buFont typeface="Segoe UI Symbol" panose="020B0502040204020203" pitchFamily="34" charset="0"/>
              <a:buChar char="⎔"/>
              <a:defRPr sz="2133">
                <a:solidFill>
                  <a:schemeClr val="bg1"/>
                </a:solidFill>
                <a:latin typeface="+mn-lt"/>
              </a:defRPr>
            </a:lvl3pPr>
            <a:lvl4pPr marL="2133067" indent="-304724">
              <a:buClr>
                <a:schemeClr val="accent6"/>
              </a:buClr>
              <a:buSzPct val="85000"/>
              <a:buFont typeface="Segoe UI Symbol" panose="020B0502040204020203" pitchFamily="34" charset="0"/>
              <a:buChar char="⎔"/>
              <a:defRPr sz="1866">
                <a:solidFill>
                  <a:schemeClr val="bg1"/>
                </a:solidFill>
                <a:latin typeface="+mn-lt"/>
              </a:defRPr>
            </a:lvl4pPr>
            <a:lvl5pPr marL="2742514" indent="-304724">
              <a:buClr>
                <a:schemeClr val="accent6"/>
              </a:buClr>
              <a:buSzPct val="85000"/>
              <a:buFont typeface="Segoe UI Symbol" panose="020B0502040204020203" pitchFamily="34" charset="0"/>
              <a:buChar char="⎔"/>
              <a:defRPr sz="1866">
                <a:solidFill>
                  <a:schemeClr val="bg1"/>
                </a:solidFill>
                <a:latin typeface="+mn-lt"/>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376243" y="6573020"/>
            <a:ext cx="633143" cy="182880"/>
          </a:xfrm>
          <a:prstGeom prst="rect">
            <a:avLst/>
          </a:prstGeom>
        </p:spPr>
        <p:txBody>
          <a:bodyPr vert="horz" lIns="91440" tIns="45720" rIns="91440" bIns="45720" rtlCol="0" anchor="ctr"/>
          <a:lstStyle>
            <a:lvl1pPr algn="ctr">
              <a:defRPr sz="1066" b="0">
                <a:solidFill>
                  <a:schemeClr val="accent4">
                    <a:lumMod val="75000"/>
                  </a:schemeClr>
                </a:solidFill>
                <a:latin typeface="+mj-lt"/>
              </a:defRPr>
            </a:lvl1pPr>
          </a:lstStyle>
          <a:p>
            <a:fld id="{7C1FFD91-08E5-43E1-80BC-8AC6BE4B8B94}" type="slidenum">
              <a:rPr lang="en-US" smtClean="0"/>
              <a:pPr/>
              <a:t>‹#›</a:t>
            </a:fld>
            <a:endParaRPr lang="en-US" dirty="0"/>
          </a:p>
        </p:txBody>
      </p:sp>
      <p:sp>
        <p:nvSpPr>
          <p:cNvPr id="7" name="Content Placeholder 2"/>
          <p:cNvSpPr>
            <a:spLocks noGrp="1"/>
          </p:cNvSpPr>
          <p:nvPr>
            <p:ph sz="half" idx="10"/>
          </p:nvPr>
        </p:nvSpPr>
        <p:spPr>
          <a:xfrm>
            <a:off x="6183289" y="1600200"/>
            <a:ext cx="5383398" cy="4525963"/>
          </a:xfrm>
          <a:prstGeom prst="rect">
            <a:avLst/>
          </a:prstGeom>
        </p:spPr>
        <p:txBody>
          <a:bodyPr>
            <a:normAutofit/>
          </a:bodyPr>
          <a:lstStyle>
            <a:lvl1pPr marL="457086" indent="-457086">
              <a:buClr>
                <a:schemeClr val="accent6"/>
              </a:buClr>
              <a:buSzPct val="85000"/>
              <a:buFont typeface="Segoe UI Symbol" panose="020B0502040204020203" pitchFamily="34" charset="0"/>
              <a:buChar char="⎔"/>
              <a:defRPr sz="2666">
                <a:solidFill>
                  <a:schemeClr val="bg1"/>
                </a:solidFill>
                <a:latin typeface="+mn-lt"/>
              </a:defRPr>
            </a:lvl1pPr>
            <a:lvl2pPr marL="990352" indent="-380905">
              <a:buClr>
                <a:schemeClr val="accent6"/>
              </a:buClr>
              <a:buSzPct val="85000"/>
              <a:buFont typeface="Segoe UI Symbol" panose="020B0502040204020203" pitchFamily="34" charset="0"/>
              <a:buChar char="⎔"/>
              <a:defRPr sz="2399">
                <a:solidFill>
                  <a:schemeClr val="bg1"/>
                </a:solidFill>
                <a:latin typeface="+mn-lt"/>
              </a:defRPr>
            </a:lvl2pPr>
            <a:lvl3pPr marL="1523619" indent="-304724">
              <a:buClr>
                <a:schemeClr val="accent6"/>
              </a:buClr>
              <a:buSzPct val="85000"/>
              <a:buFont typeface="Segoe UI Symbol" panose="020B0502040204020203" pitchFamily="34" charset="0"/>
              <a:buChar char="⎔"/>
              <a:defRPr sz="2133">
                <a:solidFill>
                  <a:schemeClr val="bg1"/>
                </a:solidFill>
                <a:latin typeface="+mn-lt"/>
              </a:defRPr>
            </a:lvl3pPr>
            <a:lvl4pPr marL="2133067" indent="-304724">
              <a:buClr>
                <a:schemeClr val="accent6"/>
              </a:buClr>
              <a:buSzPct val="85000"/>
              <a:buFont typeface="Segoe UI Symbol" panose="020B0502040204020203" pitchFamily="34" charset="0"/>
              <a:buChar char="⎔"/>
              <a:defRPr sz="1866">
                <a:solidFill>
                  <a:schemeClr val="bg1"/>
                </a:solidFill>
                <a:latin typeface="+mn-lt"/>
              </a:defRPr>
            </a:lvl4pPr>
            <a:lvl5pPr marL="2742514" indent="-304724">
              <a:buClr>
                <a:schemeClr val="accent6"/>
              </a:buClr>
              <a:buSzPct val="85000"/>
              <a:buFont typeface="Segoe UI Symbol" panose="020B0502040204020203" pitchFamily="34" charset="0"/>
              <a:buChar char="⎔"/>
              <a:defRPr sz="1866">
                <a:solidFill>
                  <a:schemeClr val="bg1"/>
                </a:solidFill>
                <a:latin typeface="+mn-lt"/>
              </a:defRPr>
            </a:lvl5pPr>
            <a:lvl6pPr>
              <a:defRPr sz="2399"/>
            </a:lvl6pPr>
            <a:lvl7pPr>
              <a:defRPr sz="2399"/>
            </a:lvl7pPr>
            <a:lvl8pPr>
              <a:defRPr sz="2399"/>
            </a:lvl8pPr>
            <a:lvl9pPr>
              <a:defRPr sz="239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3298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167808"/>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665" r:id="rId6"/>
    <p:sldLayoutId id="2147484773" r:id="rId7"/>
  </p:sldLayoutIdLst>
  <p:txStyles>
    <p:titleStyle>
      <a:lvl1pPr algn="ctr" defTabSz="1218428" rtl="0" eaLnBrk="1" latinLnBrk="0" hangingPunct="1">
        <a:spcBef>
          <a:spcPct val="0"/>
        </a:spcBef>
        <a:buNone/>
        <a:defRPr sz="5900" b="1" i="0" kern="1200">
          <a:solidFill>
            <a:schemeClr val="bg2"/>
          </a:solidFill>
          <a:latin typeface="Arial"/>
          <a:ea typeface="+mj-ea"/>
          <a:cs typeface="Arial"/>
        </a:defRPr>
      </a:lvl1pPr>
    </p:titleStyle>
    <p:bodyStyle>
      <a:lvl1pPr marL="288792" indent="-288792" algn="l" defTabSz="1218428" rtl="0" eaLnBrk="1" latinLnBrk="0" hangingPunct="1">
        <a:spcBef>
          <a:spcPts val="600"/>
        </a:spcBef>
        <a:buClr>
          <a:schemeClr val="tx2">
            <a:lumMod val="50000"/>
          </a:schemeClr>
        </a:buClr>
        <a:buFont typeface="Arial" pitchFamily="34" charset="0"/>
        <a:buChar char="•"/>
        <a:defRPr sz="3200" kern="1200">
          <a:solidFill>
            <a:srgbClr val="404040"/>
          </a:solidFill>
          <a:latin typeface="+mn-lt"/>
          <a:ea typeface="+mn-ea"/>
          <a:cs typeface="+mn-cs"/>
        </a:defRPr>
      </a:lvl1pPr>
      <a:lvl2pPr marL="745779" indent="-342743" algn="l" defTabSz="1218428" rtl="0" eaLnBrk="1" latinLnBrk="0" hangingPunct="1">
        <a:spcBef>
          <a:spcPts val="600"/>
        </a:spcBef>
        <a:buClr>
          <a:schemeClr val="tx2">
            <a:lumMod val="50000"/>
          </a:schemeClr>
        </a:buClr>
        <a:buFont typeface="Arial" pitchFamily="34" charset="0"/>
        <a:buChar char="–"/>
        <a:tabLst/>
        <a:defRPr sz="2800" kern="1200">
          <a:solidFill>
            <a:srgbClr val="404040"/>
          </a:solidFill>
          <a:latin typeface="+mn-lt"/>
          <a:ea typeface="+mn-ea"/>
          <a:cs typeface="+mn-cs"/>
        </a:defRPr>
      </a:lvl2pPr>
      <a:lvl3pPr marL="1028231" indent="-282445" algn="l" defTabSz="1218428" rtl="0" eaLnBrk="1" latinLnBrk="0" hangingPunct="1">
        <a:spcBef>
          <a:spcPts val="600"/>
        </a:spcBef>
        <a:buClr>
          <a:schemeClr val="tx2">
            <a:lumMod val="50000"/>
          </a:schemeClr>
        </a:buClr>
        <a:buFont typeface="Arial" pitchFamily="34" charset="0"/>
        <a:buChar char="•"/>
        <a:tabLst/>
        <a:defRPr sz="2000" kern="1200">
          <a:solidFill>
            <a:srgbClr val="404040"/>
          </a:solidFill>
          <a:latin typeface="+mn-lt"/>
          <a:ea typeface="+mn-ea"/>
          <a:cs typeface="+mn-cs"/>
        </a:defRPr>
      </a:lvl3pPr>
      <a:lvl4pPr marL="1370970"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4pPr>
      <a:lvl5pPr marL="1712128" indent="-303076" algn="l" defTabSz="1218428" rtl="0" eaLnBrk="1" latinLnBrk="0" hangingPunct="1">
        <a:spcBef>
          <a:spcPts val="600"/>
        </a:spcBef>
        <a:buClr>
          <a:schemeClr val="tx2">
            <a:lumMod val="50000"/>
          </a:schemeClr>
        </a:buClr>
        <a:buFont typeface="Arial" pitchFamily="34" charset="0"/>
        <a:buChar char="»"/>
        <a:defRPr sz="1900" kern="1200">
          <a:solidFill>
            <a:srgbClr val="404040"/>
          </a:solidFill>
          <a:latin typeface="+mn-lt"/>
          <a:ea typeface="+mn-ea"/>
          <a:cs typeface="+mn-cs"/>
        </a:defRPr>
      </a:lvl5pPr>
      <a:lvl6pPr marL="335067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890"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105"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319" indent="-304610" algn="l" defTabSz="121842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28" rtl="0" eaLnBrk="1" latinLnBrk="0" hangingPunct="1">
        <a:defRPr sz="2400" kern="1200">
          <a:solidFill>
            <a:schemeClr val="tx1"/>
          </a:solidFill>
          <a:latin typeface="+mn-lt"/>
          <a:ea typeface="+mn-ea"/>
          <a:cs typeface="+mn-cs"/>
        </a:defRPr>
      </a:lvl1pPr>
      <a:lvl2pPr marL="609215" algn="l" defTabSz="1218428" rtl="0" eaLnBrk="1" latinLnBrk="0" hangingPunct="1">
        <a:defRPr sz="2400" kern="1200">
          <a:solidFill>
            <a:schemeClr val="tx1"/>
          </a:solidFill>
          <a:latin typeface="+mn-lt"/>
          <a:ea typeface="+mn-ea"/>
          <a:cs typeface="+mn-cs"/>
        </a:defRPr>
      </a:lvl2pPr>
      <a:lvl3pPr marL="1218428" algn="l" defTabSz="1218428" rtl="0" eaLnBrk="1" latinLnBrk="0" hangingPunct="1">
        <a:defRPr sz="2400" kern="1200">
          <a:solidFill>
            <a:schemeClr val="tx1"/>
          </a:solidFill>
          <a:latin typeface="+mn-lt"/>
          <a:ea typeface="+mn-ea"/>
          <a:cs typeface="+mn-cs"/>
        </a:defRPr>
      </a:lvl3pPr>
      <a:lvl4pPr marL="1827643" algn="l" defTabSz="1218428" rtl="0" eaLnBrk="1" latinLnBrk="0" hangingPunct="1">
        <a:defRPr sz="2400" kern="1200">
          <a:solidFill>
            <a:schemeClr val="tx1"/>
          </a:solidFill>
          <a:latin typeface="+mn-lt"/>
          <a:ea typeface="+mn-ea"/>
          <a:cs typeface="+mn-cs"/>
        </a:defRPr>
      </a:lvl4pPr>
      <a:lvl5pPr marL="2436858" algn="l" defTabSz="1218428" rtl="0" eaLnBrk="1" latinLnBrk="0" hangingPunct="1">
        <a:defRPr sz="2400" kern="1200">
          <a:solidFill>
            <a:schemeClr val="tx1"/>
          </a:solidFill>
          <a:latin typeface="+mn-lt"/>
          <a:ea typeface="+mn-ea"/>
          <a:cs typeface="+mn-cs"/>
        </a:defRPr>
      </a:lvl5pPr>
      <a:lvl6pPr marL="3046068" algn="l" defTabSz="1218428" rtl="0" eaLnBrk="1" latinLnBrk="0" hangingPunct="1">
        <a:defRPr sz="2400" kern="1200">
          <a:solidFill>
            <a:schemeClr val="tx1"/>
          </a:solidFill>
          <a:latin typeface="+mn-lt"/>
          <a:ea typeface="+mn-ea"/>
          <a:cs typeface="+mn-cs"/>
        </a:defRPr>
      </a:lvl6pPr>
      <a:lvl7pPr marL="3655286" algn="l" defTabSz="1218428" rtl="0" eaLnBrk="1" latinLnBrk="0" hangingPunct="1">
        <a:defRPr sz="2400" kern="1200">
          <a:solidFill>
            <a:schemeClr val="tx1"/>
          </a:solidFill>
          <a:latin typeface="+mn-lt"/>
          <a:ea typeface="+mn-ea"/>
          <a:cs typeface="+mn-cs"/>
        </a:defRPr>
      </a:lvl7pPr>
      <a:lvl8pPr marL="4264498" algn="l" defTabSz="1218428" rtl="0" eaLnBrk="1" latinLnBrk="0" hangingPunct="1">
        <a:defRPr sz="2400" kern="1200">
          <a:solidFill>
            <a:schemeClr val="tx1"/>
          </a:solidFill>
          <a:latin typeface="+mn-lt"/>
          <a:ea typeface="+mn-ea"/>
          <a:cs typeface="+mn-cs"/>
        </a:defRPr>
      </a:lvl8pPr>
      <a:lvl9pPr marL="4873710" algn="l" defTabSz="121842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27.wdp"/></Relationships>
</file>

<file path=ppt/slides/_rels/slide11.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10.png"/><Relationship Id="rId7"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8.wdp"/><Relationship Id="rId11" Type="http://schemas.microsoft.com/office/2007/relationships/hdphoto" Target="../media/hdphoto5.wdp"/><Relationship Id="rId5" Type="http://schemas.microsoft.com/office/2007/relationships/hdphoto" Target="../media/hdphoto29.wdp"/><Relationship Id="rId10" Type="http://schemas.microsoft.com/office/2007/relationships/hdphoto" Target="../media/hdphoto31.wdp"/><Relationship Id="rId4" Type="http://schemas.microsoft.com/office/2007/relationships/hdphoto" Target="../media/hdphoto28.wdp"/><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32.wdp"/></Relationships>
</file>

<file path=ppt/slides/_rels/slide13.xml.rels><?xml version="1.0" encoding="UTF-8" standalone="yes"?>
<Relationships xmlns="http://schemas.openxmlformats.org/package/2006/relationships"><Relationship Id="rId8" Type="http://schemas.microsoft.com/office/2007/relationships/hdphoto" Target="../media/hdphoto30.wdp"/><Relationship Id="rId13" Type="http://schemas.microsoft.com/office/2007/relationships/hdphoto" Target="../media/hdphoto13.wdp"/><Relationship Id="rId3" Type="http://schemas.openxmlformats.org/officeDocument/2006/relationships/image" Target="../media/image10.png"/><Relationship Id="rId7" Type="http://schemas.microsoft.com/office/2007/relationships/hdphoto" Target="../media/hdphoto10.wdp"/><Relationship Id="rId12"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microsoft.com/office/2007/relationships/hdphoto" Target="../media/hdphoto8.wdp"/><Relationship Id="rId11" Type="http://schemas.microsoft.com/office/2007/relationships/hdphoto" Target="../media/hdphoto5.wdp"/><Relationship Id="rId5" Type="http://schemas.microsoft.com/office/2007/relationships/hdphoto" Target="../media/hdphoto29.wdp"/><Relationship Id="rId15" Type="http://schemas.microsoft.com/office/2007/relationships/hdphoto" Target="../media/hdphoto17.wdp"/><Relationship Id="rId10" Type="http://schemas.microsoft.com/office/2007/relationships/hdphoto" Target="../media/hdphoto31.wdp"/><Relationship Id="rId4" Type="http://schemas.microsoft.com/office/2007/relationships/hdphoto" Target="../media/hdphoto28.wdp"/><Relationship Id="rId9" Type="http://schemas.microsoft.com/office/2007/relationships/hdphoto" Target="../media/hdphoto11.wdp"/><Relationship Id="rId1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33.wdp"/></Relationships>
</file>

<file path=ppt/slides/_rels/slide15.xml.rels><?xml version="1.0" encoding="UTF-8" standalone="yes"?>
<Relationships xmlns="http://schemas.openxmlformats.org/package/2006/relationships"><Relationship Id="rId8" Type="http://schemas.microsoft.com/office/2007/relationships/hdphoto" Target="../media/hdphoto30.wdp"/><Relationship Id="rId13" Type="http://schemas.microsoft.com/office/2007/relationships/hdphoto" Target="../media/hdphoto13.wdp"/><Relationship Id="rId3" Type="http://schemas.openxmlformats.org/officeDocument/2006/relationships/image" Target="../media/image10.png"/><Relationship Id="rId7" Type="http://schemas.microsoft.com/office/2007/relationships/hdphoto" Target="../media/hdphoto10.wdp"/><Relationship Id="rId12" Type="http://schemas.microsoft.com/office/2007/relationships/hdphoto" Target="../media/hdphoto9.wdp"/><Relationship Id="rId2" Type="http://schemas.openxmlformats.org/officeDocument/2006/relationships/notesSlide" Target="../notesSlides/notesSlide14.xml"/><Relationship Id="rId16" Type="http://schemas.microsoft.com/office/2007/relationships/hdphoto" Target="../media/hdphoto15.wdp"/><Relationship Id="rId1" Type="http://schemas.openxmlformats.org/officeDocument/2006/relationships/slideLayout" Target="../slideLayouts/slideLayout5.xml"/><Relationship Id="rId6" Type="http://schemas.microsoft.com/office/2007/relationships/hdphoto" Target="../media/hdphoto8.wdp"/><Relationship Id="rId11" Type="http://schemas.microsoft.com/office/2007/relationships/hdphoto" Target="../media/hdphoto5.wdp"/><Relationship Id="rId5" Type="http://schemas.microsoft.com/office/2007/relationships/hdphoto" Target="../media/hdphoto29.wdp"/><Relationship Id="rId15" Type="http://schemas.microsoft.com/office/2007/relationships/hdphoto" Target="../media/hdphoto17.wdp"/><Relationship Id="rId10" Type="http://schemas.microsoft.com/office/2007/relationships/hdphoto" Target="../media/hdphoto31.wdp"/><Relationship Id="rId4" Type="http://schemas.microsoft.com/office/2007/relationships/hdphoto" Target="../media/hdphoto28.wdp"/><Relationship Id="rId9" Type="http://schemas.microsoft.com/office/2007/relationships/hdphoto" Target="../media/hdphoto11.wdp"/><Relationship Id="rId14" Type="http://schemas.microsoft.com/office/2007/relationships/hdphoto" Target="../media/hdphoto14.wdp"/></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4.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3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3.wdp"/><Relationship Id="rId3" Type="http://schemas.openxmlformats.org/officeDocument/2006/relationships/image" Target="../media/image9.tiff"/><Relationship Id="rId7" Type="http://schemas.microsoft.com/office/2007/relationships/hdphoto" Target="../media/hdphoto7.wdp"/><Relationship Id="rId12" Type="http://schemas.microsoft.com/office/2007/relationships/hdphoto" Target="../media/hdphoto12.wdp"/><Relationship Id="rId17" Type="http://schemas.microsoft.com/office/2007/relationships/hdphoto" Target="../media/hdphoto17.wdp"/><Relationship Id="rId2" Type="http://schemas.openxmlformats.org/officeDocument/2006/relationships/notesSlide" Target="../notesSlides/notesSlide5.xml"/><Relationship Id="rId16" Type="http://schemas.microsoft.com/office/2007/relationships/hdphoto" Target="../media/hdphoto16.wdp"/><Relationship Id="rId1" Type="http://schemas.openxmlformats.org/officeDocument/2006/relationships/slideLayout" Target="../slideLayouts/slideLayout5.xml"/><Relationship Id="rId6" Type="http://schemas.microsoft.com/office/2007/relationships/hdphoto" Target="../media/hdphoto6.wdp"/><Relationship Id="rId11" Type="http://schemas.microsoft.com/office/2007/relationships/hdphoto" Target="../media/hdphoto11.wdp"/><Relationship Id="rId5" Type="http://schemas.microsoft.com/office/2007/relationships/hdphoto" Target="../media/hdphoto5.wdp"/><Relationship Id="rId15" Type="http://schemas.microsoft.com/office/2007/relationships/hdphoto" Target="../media/hdphoto15.wdp"/><Relationship Id="rId10" Type="http://schemas.microsoft.com/office/2007/relationships/hdphoto" Target="../media/hdphoto10.wdp"/><Relationship Id="rId4" Type="http://schemas.openxmlformats.org/officeDocument/2006/relationships/image" Target="../media/image10.png"/><Relationship Id="rId9" Type="http://schemas.microsoft.com/office/2007/relationships/hdphoto" Target="../media/hdphoto9.wdp"/><Relationship Id="rId1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22.wdp"/><Relationship Id="rId3" Type="http://schemas.openxmlformats.org/officeDocument/2006/relationships/image" Target="../media/image9.tiff"/><Relationship Id="rId7" Type="http://schemas.microsoft.com/office/2007/relationships/hdphoto" Target="../media/hdphoto20.wdp"/><Relationship Id="rId12"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9.wdp"/><Relationship Id="rId11" Type="http://schemas.microsoft.com/office/2007/relationships/hdphoto" Target="../media/hdphoto14.wdp"/><Relationship Id="rId5" Type="http://schemas.microsoft.com/office/2007/relationships/hdphoto" Target="../media/hdphoto18.wdp"/><Relationship Id="rId15" Type="http://schemas.microsoft.com/office/2007/relationships/hdphoto" Target="../media/hdphoto5.wdp"/><Relationship Id="rId10" Type="http://schemas.microsoft.com/office/2007/relationships/hdphoto" Target="../media/hdphoto21.wdp"/><Relationship Id="rId4" Type="http://schemas.openxmlformats.org/officeDocument/2006/relationships/image" Target="../media/image10.png"/><Relationship Id="rId9" Type="http://schemas.microsoft.com/office/2007/relationships/hdphoto" Target="../media/hdphoto13.wdp"/><Relationship Id="rId14" Type="http://schemas.microsoft.com/office/2007/relationships/hdphoto" Target="../media/hdphoto11.wdp"/></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5.wdp"/><Relationship Id="rId3" Type="http://schemas.openxmlformats.org/officeDocument/2006/relationships/image" Target="../media/image9.tiff"/><Relationship Id="rId7" Type="http://schemas.microsoft.com/office/2007/relationships/hdphoto" Target="../media/hdphoto24.wdp"/><Relationship Id="rId12" Type="http://schemas.microsoft.com/office/2007/relationships/hdphoto" Target="../media/hdphoto26.wdp"/><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4.wdp"/><Relationship Id="rId11" Type="http://schemas.microsoft.com/office/2007/relationships/hdphoto" Target="../media/hdphoto10.wdp"/><Relationship Id="rId5" Type="http://schemas.microsoft.com/office/2007/relationships/hdphoto" Target="../media/hdphoto23.wdp"/><Relationship Id="rId10" Type="http://schemas.microsoft.com/office/2007/relationships/hdphoto" Target="../media/hdphoto25.wdp"/><Relationship Id="rId4" Type="http://schemas.openxmlformats.org/officeDocument/2006/relationships/image" Target="../media/image10.png"/><Relationship Id="rId9"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52411E-95A9-5946-9810-30E304A6176A}"/>
              </a:ext>
            </a:extLst>
          </p:cNvPr>
          <p:cNvPicPr>
            <a:picLocks noChangeAspect="1"/>
          </p:cNvPicPr>
          <p:nvPr/>
        </p:nvPicPr>
        <p:blipFill>
          <a:blip r:embed="rId3"/>
          <a:stretch>
            <a:fillRect/>
          </a:stretch>
        </p:blipFill>
        <p:spPr>
          <a:xfrm>
            <a:off x="0" y="-3052236"/>
            <a:ext cx="12188825" cy="14980459"/>
          </a:xfrm>
          <a:prstGeom prst="rect">
            <a:avLst/>
          </a:prstGeom>
          <a:solidFill>
            <a:schemeClr val="lt1">
              <a:alpha val="46000"/>
            </a:schemeClr>
          </a:solidFill>
        </p:spPr>
      </p:pic>
      <p:sp>
        <p:nvSpPr>
          <p:cNvPr id="4" name="Rounded Rectangle 3">
            <a:extLst>
              <a:ext uri="{FF2B5EF4-FFF2-40B4-BE49-F238E27FC236}">
                <a16:creationId xmlns:a16="http://schemas.microsoft.com/office/drawing/2014/main" id="{8BAC4E3D-4DE6-3D48-9028-C8537B60306A}"/>
              </a:ext>
            </a:extLst>
          </p:cNvPr>
          <p:cNvSpPr/>
          <p:nvPr/>
        </p:nvSpPr>
        <p:spPr>
          <a:xfrm>
            <a:off x="-663388" y="986118"/>
            <a:ext cx="13823576" cy="2043948"/>
          </a:xfrm>
          <a:prstGeom prst="roundRect">
            <a:avLst>
              <a:gd name="adj" fmla="val 29479"/>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681314" y="1210790"/>
            <a:ext cx="10739717" cy="1819275"/>
          </a:xfrm>
        </p:spPr>
        <p:style>
          <a:lnRef idx="2">
            <a:schemeClr val="accent1"/>
          </a:lnRef>
          <a:fillRef idx="1">
            <a:schemeClr val="lt1"/>
          </a:fillRef>
          <a:effectRef idx="0">
            <a:schemeClr val="accent1"/>
          </a:effectRef>
          <a:fontRef idx="minor">
            <a:schemeClr val="dk1"/>
          </a:fontRef>
        </p:style>
        <p:txBody>
          <a:bodyPr>
            <a:noAutofit/>
          </a:bodyPr>
          <a:lstStyle/>
          <a:p>
            <a:r>
              <a:rPr lang="en-US" sz="5400" dirty="0">
                <a:ln w="0"/>
                <a:solidFill>
                  <a:schemeClr val="tx1"/>
                </a:solidFill>
                <a:effectLst>
                  <a:outerShdw blurRad="38100" dist="19050" dir="2700000" algn="tl" rotWithShape="0">
                    <a:schemeClr val="dk1">
                      <a:alpha val="40000"/>
                    </a:schemeClr>
                  </a:outerShdw>
                </a:effectLst>
                <a:latin typeface="Lucida Console" panose="020B0609040504020204" pitchFamily="49" charset="0"/>
              </a:rPr>
              <a:t>Business Agility </a:t>
            </a:r>
            <a:br>
              <a:rPr lang="en-US" sz="5400" b="0" dirty="0">
                <a:ln w="0"/>
                <a:solidFill>
                  <a:schemeClr val="tx1"/>
                </a:solidFill>
                <a:effectLst>
                  <a:outerShdw blurRad="38100" dist="19050" dir="2700000" algn="tl" rotWithShape="0">
                    <a:schemeClr val="dk1">
                      <a:alpha val="40000"/>
                    </a:schemeClr>
                  </a:outerShdw>
                </a:effectLst>
                <a:latin typeface="Lucida Console" panose="020B0609040504020204" pitchFamily="49" charset="0"/>
              </a:rPr>
            </a:br>
            <a:r>
              <a:rPr lang="en-US" sz="4000" b="0" i="1" dirty="0">
                <a:ln w="0"/>
                <a:solidFill>
                  <a:schemeClr val="tx1"/>
                </a:solidFill>
                <a:effectLst>
                  <a:outerShdw blurRad="38100" dist="19050" dir="2700000" algn="tl" rotWithShape="0">
                    <a:schemeClr val="dk1">
                      <a:alpha val="40000"/>
                    </a:schemeClr>
                  </a:outerShdw>
                </a:effectLst>
                <a:latin typeface="Lucida Console" panose="020B0609040504020204" pitchFamily="49" charset="0"/>
              </a:rPr>
              <a:t>How deep does the rabbit hole go?</a:t>
            </a:r>
          </a:p>
        </p:txBody>
      </p:sp>
    </p:spTree>
    <p:extLst>
      <p:ext uri="{BB962C8B-B14F-4D97-AF65-F5344CB8AC3E}">
        <p14:creationId xmlns:p14="http://schemas.microsoft.com/office/powerpoint/2010/main" val="663582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7.40741E-7 L 0.24928 -0.13218 " pathEditMode="relative" rAng="0" ptsTypes="AA">
                                      <p:cBhvr>
                                        <p:cTn id="6" dur="15000" fill="hold"/>
                                        <p:tgtEl>
                                          <p:spTgt spid="5"/>
                                        </p:tgtEl>
                                        <p:attrNameLst>
                                          <p:attrName>ppt_x</p:attrName>
                                          <p:attrName>ppt_y</p:attrName>
                                        </p:attrNameLst>
                                      </p:cBhvr>
                                      <p:rCtr x="12464" y="-6620"/>
                                    </p:animMotion>
                                  </p:childTnLst>
                                </p:cTn>
                              </p:par>
                              <p:par>
                                <p:cTn id="7" presetID="6" presetClass="emph" presetSubtype="0" accel="50000" decel="50000" fill="hold" nodeType="withEffect">
                                  <p:stCondLst>
                                    <p:cond delay="0"/>
                                  </p:stCondLst>
                                  <p:childTnLst>
                                    <p:animScale>
                                      <p:cBhvr>
                                        <p:cTn id="8" dur="15000" fill="hold"/>
                                        <p:tgtEl>
                                          <p:spTgt spid="5"/>
                                        </p:tgtEl>
                                      </p:cBhvr>
                                      <p:by x="150000" y="150000"/>
                                    </p:animScale>
                                  </p:childTnLst>
                                </p:cTn>
                              </p:par>
                            </p:childTnLst>
                          </p:cTn>
                        </p:par>
                        <p:par>
                          <p:cTn id="9" fill="hold">
                            <p:stCondLst>
                              <p:cond delay="15000"/>
                            </p:stCondLst>
                            <p:childTnLst>
                              <p:par>
                                <p:cTn id="10" presetID="0" presetClass="path" presetSubtype="0" accel="50000" decel="50000" fill="hold" nodeType="afterEffect">
                                  <p:stCondLst>
                                    <p:cond delay="5000"/>
                                  </p:stCondLst>
                                  <p:childTnLst>
                                    <p:animMotion origin="layout" path="M 0.24928 -0.13218 L -0.24928 -0.13125 " pathEditMode="relative" rAng="0" ptsTypes="AA">
                                      <p:cBhvr>
                                        <p:cTn id="11" dur="15000" fill="hold"/>
                                        <p:tgtEl>
                                          <p:spTgt spid="5"/>
                                        </p:tgtEl>
                                        <p:attrNameLst>
                                          <p:attrName>ppt_x</p:attrName>
                                          <p:attrName>ppt_y</p:attrName>
                                        </p:attrNameLst>
                                      </p:cBhvr>
                                      <p:rCtr x="-24928" y="46"/>
                                    </p:animMotion>
                                  </p:childTnLst>
                                </p:cTn>
                              </p:par>
                            </p:childTnLst>
                          </p:cTn>
                        </p:par>
                        <p:par>
                          <p:cTn id="12" fill="hold">
                            <p:stCondLst>
                              <p:cond delay="35000"/>
                            </p:stCondLst>
                            <p:childTnLst>
                              <p:par>
                                <p:cTn id="13" presetID="0" presetClass="path" presetSubtype="0" accel="50000" decel="50000" fill="hold" nodeType="afterEffect">
                                  <p:stCondLst>
                                    <p:cond delay="5000"/>
                                  </p:stCondLst>
                                  <p:childTnLst>
                                    <p:animMotion origin="layout" path="M -0.24928 -0.13125 L 0 -7.40741E-7 " pathEditMode="relative" rAng="0" ptsTypes="AA">
                                      <p:cBhvr>
                                        <p:cTn id="14" dur="15000" fill="hold"/>
                                        <p:tgtEl>
                                          <p:spTgt spid="5"/>
                                        </p:tgtEl>
                                        <p:attrNameLst>
                                          <p:attrName>ppt_x</p:attrName>
                                          <p:attrName>ppt_y</p:attrName>
                                        </p:attrNameLst>
                                      </p:cBhvr>
                                      <p:rCtr x="12464" y="6551"/>
                                    </p:animMotion>
                                  </p:childTnLst>
                                </p:cTn>
                              </p:par>
                              <p:par>
                                <p:cTn id="15" presetID="6" presetClass="emph" presetSubtype="0" accel="50000" decel="50000" fill="hold" nodeType="withEffect">
                                  <p:stCondLst>
                                    <p:cond delay="5000"/>
                                  </p:stCondLst>
                                  <p:childTnLst>
                                    <p:animScale>
                                      <p:cBhvr>
                                        <p:cTn id="16" dur="15000" fill="hold"/>
                                        <p:tgtEl>
                                          <p:spTgt spid="5"/>
                                        </p:tgtEl>
                                      </p:cBhvr>
                                      <p:by x="150000" y="150000"/>
                                      <p:to x="100000" y="100000"/>
                                    </p:animScale>
                                  </p:childTnLst>
                                </p:cTn>
                              </p:par>
                            </p:childTnLst>
                          </p:cTn>
                        </p:par>
                        <p:par>
                          <p:cTn id="17" fill="hold">
                            <p:stCondLst>
                              <p:cond delay="55000"/>
                            </p:stCondLst>
                            <p:childTnLst>
                              <p:par>
                                <p:cTn id="18" presetID="0" presetClass="path" presetSubtype="0" accel="50000" decel="50000" fill="hold" nodeType="afterEffect">
                                  <p:stCondLst>
                                    <p:cond delay="0"/>
                                  </p:stCondLst>
                                  <p:childTnLst>
                                    <p:animMotion origin="layout" path="M 0 -7.40741E-7 L 0 0.00023 " pathEditMode="relative" rAng="0" ptsTypes="AA">
                                      <p:cBhvr>
                                        <p:cTn id="19" dur="5000" fill="hold"/>
                                        <p:tgtEl>
                                          <p:spTgt spid="5"/>
                                        </p:tgtEl>
                                        <p:attrNameLst>
                                          <p:attrName>ppt_x</p:attrName>
                                          <p:attrName>ppt_y</p:attrName>
                                        </p:attrNameLst>
                                      </p:cBhvr>
                                      <p:rCtr x="0" y="0"/>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2924" y="329902"/>
            <a:ext cx="11102975" cy="881062"/>
          </a:xfrm>
        </p:spPr>
        <p:txBody>
          <a:bodyPr>
            <a:normAutofit fontScale="90000"/>
          </a:bodyPr>
          <a:lstStyle/>
          <a:p>
            <a:pPr algn="l"/>
            <a:r>
              <a:rPr lang="en-US" sz="5400" dirty="0">
                <a:solidFill>
                  <a:schemeClr val="accent1"/>
                </a:solidFill>
                <a:latin typeface="+mj-lt"/>
              </a:rPr>
              <a:t>Early steps</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386169" y="1534566"/>
            <a:ext cx="7721182" cy="3783424"/>
          </a:xfrm>
        </p:spPr>
        <p:txBody>
          <a:bodyPr>
            <a:normAutofit fontScale="75000" lnSpcReduction="2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lumMod val="75000"/>
                    <a:lumOff val="25000"/>
                  </a:schemeClr>
                </a:solidFill>
                <a:latin typeface="+mj-lt"/>
              </a:rPr>
              <a:t>IT sees some wins, gets more transparent</a:t>
            </a:r>
          </a:p>
          <a:p>
            <a:pPr marL="685800" indent="-685800" algn="l">
              <a:buFont typeface="Arial" panose="020B0604020202020204" pitchFamily="34" charset="0"/>
              <a:buChar char="•"/>
            </a:pPr>
            <a:r>
              <a:rPr lang="en-US" sz="5400" dirty="0">
                <a:solidFill>
                  <a:schemeClr val="tx1">
                    <a:lumMod val="75000"/>
                    <a:lumOff val="25000"/>
                  </a:schemeClr>
                </a:solidFill>
                <a:latin typeface="+mj-lt"/>
              </a:rPr>
              <a:t>When they trust capacity limitations Product begins to prioritize</a:t>
            </a:r>
          </a:p>
          <a:p>
            <a:pPr marL="685800" indent="-685800" algn="l">
              <a:buFont typeface="Arial" panose="020B0604020202020204" pitchFamily="34" charset="0"/>
              <a:buChar char="•"/>
            </a:pPr>
            <a:r>
              <a:rPr lang="en-US" sz="5400" dirty="0">
                <a:solidFill>
                  <a:schemeClr val="tx1">
                    <a:lumMod val="75000"/>
                    <a:lumOff val="25000"/>
                  </a:schemeClr>
                </a:solidFill>
                <a:latin typeface="+mj-lt"/>
              </a:rPr>
              <a:t>Still not getting significant speed to cash</a:t>
            </a:r>
          </a:p>
        </p:txBody>
      </p:sp>
      <p:pic>
        <p:nvPicPr>
          <p:cNvPr id="5" name="Picture 4">
            <a:extLst>
              <a:ext uri="{FF2B5EF4-FFF2-40B4-BE49-F238E27FC236}">
                <a16:creationId xmlns:a16="http://schemas.microsoft.com/office/drawing/2014/main" id="{54224D6D-7886-D543-AA35-5380F5B5F86E}"/>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7841689" y="1649484"/>
            <a:ext cx="3885699" cy="355358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A71BA749-626A-2C48-9561-EF891BA2797A}"/>
              </a:ext>
            </a:extLst>
          </p:cNvPr>
          <p:cNvSpPr txBox="1">
            <a:spLocks/>
          </p:cNvSpPr>
          <p:nvPr/>
        </p:nvSpPr>
        <p:spPr>
          <a:xfrm>
            <a:off x="386169" y="5641592"/>
            <a:ext cx="10782909" cy="881062"/>
          </a:xfrm>
        </p:spPr>
        <p:txBody>
          <a:bodyPr>
            <a:normAutofit fontScale="975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3600" dirty="0">
                <a:solidFill>
                  <a:schemeClr val="tx1"/>
                </a:solidFill>
                <a:latin typeface="+mj-lt"/>
              </a:rPr>
              <a:t>Key Focus – </a:t>
            </a:r>
            <a:r>
              <a:rPr lang="en-US" sz="3600" dirty="0">
                <a:solidFill>
                  <a:schemeClr val="accent1"/>
                </a:solidFill>
                <a:latin typeface="+mj-lt"/>
              </a:rPr>
              <a:t>Make work visible</a:t>
            </a:r>
          </a:p>
        </p:txBody>
      </p:sp>
    </p:spTree>
    <p:extLst>
      <p:ext uri="{BB962C8B-B14F-4D97-AF65-F5344CB8AC3E}">
        <p14:creationId xmlns:p14="http://schemas.microsoft.com/office/powerpoint/2010/main" val="27642193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382289" y="1854938"/>
            <a:ext cx="883553" cy="919061"/>
          </a:xfrm>
          <a:prstGeom prst="rect">
            <a:avLst/>
          </a:prstGeom>
        </p:spPr>
      </p:pic>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537042" y="662412"/>
            <a:ext cx="938159" cy="909832"/>
          </a:xfrm>
          <a:prstGeom prst="rect">
            <a:avLst/>
          </a:prstGeom>
        </p:spPr>
      </p:pic>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7476145" y="539079"/>
            <a:ext cx="897120" cy="925987"/>
          </a:xfrm>
          <a:prstGeom prst="rect">
            <a:avLst/>
          </a:prstGeom>
        </p:spPr>
      </p:pic>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4348340" y="3616925"/>
            <a:ext cx="877338" cy="940845"/>
          </a:xfrm>
          <a:prstGeom prst="rect">
            <a:avLst/>
          </a:prstGeom>
        </p:spPr>
      </p:pic>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3959078" y="1709291"/>
            <a:ext cx="987577" cy="964736"/>
          </a:xfrm>
          <a:prstGeom prst="rect">
            <a:avLst/>
          </a:prstGeom>
        </p:spPr>
      </p:pic>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6297776" y="3818041"/>
            <a:ext cx="876300" cy="924288"/>
          </a:xfrm>
          <a:prstGeom prst="rect">
            <a:avLst/>
          </a:prstGeom>
        </p:spPr>
      </p:pic>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9190632" y="602800"/>
            <a:ext cx="969653" cy="841341"/>
          </a:xfrm>
          <a:prstGeom prst="rect">
            <a:avLst/>
          </a:prstGeom>
        </p:spPr>
      </p:pic>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7970448" y="2145881"/>
            <a:ext cx="918249" cy="888274"/>
          </a:xfrm>
          <a:prstGeom prst="rect">
            <a:avLst/>
          </a:prstGeom>
        </p:spPr>
      </p:pic>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1170654" y="3605839"/>
            <a:ext cx="927463" cy="914448"/>
          </a:xfrm>
          <a:prstGeom prst="rect">
            <a:avLst/>
          </a:prstGeom>
        </p:spPr>
      </p:pic>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5221184" y="541298"/>
            <a:ext cx="824730" cy="905701"/>
          </a:xfrm>
          <a:prstGeom prst="rect">
            <a:avLst/>
          </a:prstGeom>
        </p:spPr>
      </p:pic>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229818" y="3814823"/>
            <a:ext cx="888274" cy="923973"/>
          </a:xfrm>
          <a:prstGeom prst="rect">
            <a:avLst/>
          </a:prstGeom>
        </p:spPr>
      </p:pic>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9717858" y="2756331"/>
            <a:ext cx="941806" cy="964736"/>
          </a:xfrm>
          <a:prstGeom prst="rect">
            <a:avLst/>
          </a:prstGeom>
        </p:spPr>
      </p:pic>
      <p:grpSp>
        <p:nvGrpSpPr>
          <p:cNvPr id="23" name="Group 22">
            <a:extLst>
              <a:ext uri="{FF2B5EF4-FFF2-40B4-BE49-F238E27FC236}">
                <a16:creationId xmlns:a16="http://schemas.microsoft.com/office/drawing/2014/main" id="{A9AE2F73-1A5C-284D-BC9B-61E7CFD46248}"/>
              </a:ext>
            </a:extLst>
          </p:cNvPr>
          <p:cNvGrpSpPr/>
          <p:nvPr/>
        </p:nvGrpSpPr>
        <p:grpSpPr>
          <a:xfrm>
            <a:off x="1068537" y="1713511"/>
            <a:ext cx="1511059" cy="1218485"/>
            <a:chOff x="822086" y="1604273"/>
            <a:chExt cx="1511059" cy="1218485"/>
          </a:xfrm>
        </p:grpSpPr>
        <p:sp>
          <p:nvSpPr>
            <p:cNvPr id="24" name="TextBox 23">
              <a:extLst>
                <a:ext uri="{FF2B5EF4-FFF2-40B4-BE49-F238E27FC236}">
                  <a16:creationId xmlns:a16="http://schemas.microsoft.com/office/drawing/2014/main" id="{02F663EA-8D19-CF4C-8E6E-55B6209911FE}"/>
                </a:ext>
              </a:extLst>
            </p:cNvPr>
            <p:cNvSpPr txBox="1"/>
            <p:nvPr/>
          </p:nvSpPr>
          <p:spPr>
            <a:xfrm>
              <a:off x="822086" y="1604273"/>
              <a:ext cx="1511059" cy="1218485"/>
            </a:xfrm>
            <a:prstGeom prst="rect">
              <a:avLst/>
            </a:prstGeom>
            <a:noFill/>
          </p:spPr>
          <p:txBody>
            <a:bodyPr wrap="square" rtlCol="0">
              <a:prstTxWarp prst="textArchDown">
                <a:avLst>
                  <a:gd name="adj" fmla="val 21240749"/>
                </a:avLst>
              </a:prstTxWarp>
              <a:spAutoFit/>
            </a:bodyPr>
            <a:lstStyle/>
            <a:p>
              <a:pPr algn="ctr"/>
              <a:r>
                <a:rPr lang="en-US" b="1" dirty="0"/>
                <a:t>Product</a:t>
              </a:r>
            </a:p>
          </p:txBody>
        </p:sp>
        <p:pic>
          <p:nvPicPr>
            <p:cNvPr id="25" name="Picture 24">
              <a:extLst>
                <a:ext uri="{FF2B5EF4-FFF2-40B4-BE49-F238E27FC236}">
                  <a16:creationId xmlns:a16="http://schemas.microsoft.com/office/drawing/2014/main" id="{AEB88E79-03BC-6545-995D-D4574038F13C}"/>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135838" y="1745700"/>
              <a:ext cx="883553" cy="919061"/>
            </a:xfrm>
            <a:prstGeom prst="rect">
              <a:avLst/>
            </a:prstGeom>
          </p:spPr>
        </p:pic>
      </p:grpSp>
      <p:grpSp>
        <p:nvGrpSpPr>
          <p:cNvPr id="30" name="Group 29">
            <a:extLst>
              <a:ext uri="{FF2B5EF4-FFF2-40B4-BE49-F238E27FC236}">
                <a16:creationId xmlns:a16="http://schemas.microsoft.com/office/drawing/2014/main" id="{ADB4540F-F0AE-634D-A7C3-A9D215288282}"/>
              </a:ext>
            </a:extLst>
          </p:cNvPr>
          <p:cNvGrpSpPr/>
          <p:nvPr/>
        </p:nvGrpSpPr>
        <p:grpSpPr>
          <a:xfrm>
            <a:off x="2346865" y="2883497"/>
            <a:ext cx="1511059" cy="1218485"/>
            <a:chOff x="2346865" y="2883497"/>
            <a:chExt cx="1511059" cy="1218485"/>
          </a:xfrm>
        </p:grpSpPr>
        <p:sp>
          <p:nvSpPr>
            <p:cNvPr id="31" name="TextBox 30">
              <a:extLst>
                <a:ext uri="{FF2B5EF4-FFF2-40B4-BE49-F238E27FC236}">
                  <a16:creationId xmlns:a16="http://schemas.microsoft.com/office/drawing/2014/main" id="{A3DFD354-A97B-8C47-A858-520746EB6CCC}"/>
                </a:ext>
              </a:extLst>
            </p:cNvPr>
            <p:cNvSpPr txBox="1"/>
            <p:nvPr/>
          </p:nvSpPr>
          <p:spPr>
            <a:xfrm>
              <a:off x="2346865" y="2883497"/>
              <a:ext cx="1511059" cy="1218485"/>
            </a:xfrm>
            <a:prstGeom prst="rect">
              <a:avLst/>
            </a:prstGeom>
            <a:noFill/>
          </p:spPr>
          <p:txBody>
            <a:bodyPr wrap="square" rtlCol="0">
              <a:prstTxWarp prst="textArchDown">
                <a:avLst>
                  <a:gd name="adj" fmla="val 21240749"/>
                </a:avLst>
              </a:prstTxWarp>
              <a:spAutoFit/>
            </a:bodyPr>
            <a:lstStyle/>
            <a:p>
              <a:pPr algn="ctr"/>
              <a:r>
                <a:rPr lang="en-US" b="1" dirty="0"/>
                <a:t>Finance</a:t>
              </a:r>
            </a:p>
          </p:txBody>
        </p:sp>
        <p:pic>
          <p:nvPicPr>
            <p:cNvPr id="33" name="Picture 32">
              <a:extLst>
                <a:ext uri="{FF2B5EF4-FFF2-40B4-BE49-F238E27FC236}">
                  <a16:creationId xmlns:a16="http://schemas.microsoft.com/office/drawing/2014/main" id="{46A80F7B-1D4D-644B-96D4-2814EDA47E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grpSp>
      <p:grpSp>
        <p:nvGrpSpPr>
          <p:cNvPr id="35" name="Group 34">
            <a:extLst>
              <a:ext uri="{FF2B5EF4-FFF2-40B4-BE49-F238E27FC236}">
                <a16:creationId xmlns:a16="http://schemas.microsoft.com/office/drawing/2014/main" id="{5C3FFA9C-C618-2B49-9458-3BAA980E2788}"/>
              </a:ext>
            </a:extLst>
          </p:cNvPr>
          <p:cNvGrpSpPr/>
          <p:nvPr/>
        </p:nvGrpSpPr>
        <p:grpSpPr>
          <a:xfrm>
            <a:off x="2285281" y="449934"/>
            <a:ext cx="1511059" cy="1218485"/>
            <a:chOff x="2365502" y="293688"/>
            <a:chExt cx="1511059" cy="1218485"/>
          </a:xfrm>
        </p:grpSpPr>
        <p:sp>
          <p:nvSpPr>
            <p:cNvPr id="36" name="TextBox 35">
              <a:extLst>
                <a:ext uri="{FF2B5EF4-FFF2-40B4-BE49-F238E27FC236}">
                  <a16:creationId xmlns:a16="http://schemas.microsoft.com/office/drawing/2014/main" id="{A55EBEDA-9583-384F-B374-9C009C1CCC24}"/>
                </a:ext>
              </a:extLst>
            </p:cNvPr>
            <p:cNvSpPr txBox="1"/>
            <p:nvPr/>
          </p:nvSpPr>
          <p:spPr>
            <a:xfrm>
              <a:off x="2365502" y="293688"/>
              <a:ext cx="1511059" cy="1218485"/>
            </a:xfrm>
            <a:prstGeom prst="rect">
              <a:avLst/>
            </a:prstGeom>
            <a:noFill/>
          </p:spPr>
          <p:txBody>
            <a:bodyPr wrap="square" rtlCol="0">
              <a:prstTxWarp prst="textArchDown">
                <a:avLst>
                  <a:gd name="adj" fmla="val 21240749"/>
                </a:avLst>
              </a:prstTxWarp>
              <a:spAutoFit/>
            </a:bodyPr>
            <a:lstStyle/>
            <a:p>
              <a:pPr algn="ctr"/>
              <a:r>
                <a:rPr lang="en-US" b="1" dirty="0"/>
                <a:t>Sr. Leaders</a:t>
              </a:r>
            </a:p>
          </p:txBody>
        </p:sp>
        <p:pic>
          <p:nvPicPr>
            <p:cNvPr id="37" name="Picture 36">
              <a:extLst>
                <a:ext uri="{FF2B5EF4-FFF2-40B4-BE49-F238E27FC236}">
                  <a16:creationId xmlns:a16="http://schemas.microsoft.com/office/drawing/2014/main" id="{C94327D2-A908-3B4E-AC06-3C9650A2D8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617263" y="506166"/>
              <a:ext cx="938159" cy="909832"/>
            </a:xfrm>
            <a:prstGeom prst="rect">
              <a:avLst/>
            </a:prstGeom>
          </p:spPr>
        </p:pic>
      </p:grpSp>
      <p:grpSp>
        <p:nvGrpSpPr>
          <p:cNvPr id="38" name="Group 37">
            <a:extLst>
              <a:ext uri="{FF2B5EF4-FFF2-40B4-BE49-F238E27FC236}">
                <a16:creationId xmlns:a16="http://schemas.microsoft.com/office/drawing/2014/main" id="{EFABFCB4-0A68-CE42-9859-C14A4712BA50}"/>
              </a:ext>
            </a:extLst>
          </p:cNvPr>
          <p:cNvGrpSpPr/>
          <p:nvPr/>
        </p:nvGrpSpPr>
        <p:grpSpPr>
          <a:xfrm>
            <a:off x="4878020" y="370777"/>
            <a:ext cx="1511059" cy="1218485"/>
            <a:chOff x="6229229" y="61060"/>
            <a:chExt cx="1511059" cy="1218485"/>
          </a:xfrm>
        </p:grpSpPr>
        <p:sp>
          <p:nvSpPr>
            <p:cNvPr id="39" name="TextBox 38">
              <a:extLst>
                <a:ext uri="{FF2B5EF4-FFF2-40B4-BE49-F238E27FC236}">
                  <a16:creationId xmlns:a16="http://schemas.microsoft.com/office/drawing/2014/main" id="{2DF49194-D364-4745-B6E4-3861D33E1965}"/>
                </a:ext>
              </a:extLst>
            </p:cNvPr>
            <p:cNvSpPr txBox="1"/>
            <p:nvPr/>
          </p:nvSpPr>
          <p:spPr>
            <a:xfrm>
              <a:off x="6229229" y="61060"/>
              <a:ext cx="1511059" cy="1218485"/>
            </a:xfrm>
            <a:prstGeom prst="rect">
              <a:avLst/>
            </a:prstGeom>
            <a:noFill/>
          </p:spPr>
          <p:txBody>
            <a:bodyPr wrap="square" rtlCol="0">
              <a:prstTxWarp prst="textArchDown">
                <a:avLst>
                  <a:gd name="adj" fmla="val 21240749"/>
                </a:avLst>
              </a:prstTxWarp>
              <a:spAutoFit/>
            </a:bodyPr>
            <a:lstStyle/>
            <a:p>
              <a:pPr algn="ctr"/>
              <a:r>
                <a:rPr lang="en-US" b="1" dirty="0"/>
                <a:t>PMO</a:t>
              </a:r>
            </a:p>
          </p:txBody>
        </p:sp>
        <p:pic>
          <p:nvPicPr>
            <p:cNvPr id="40" name="Picture 39">
              <a:extLst>
                <a:ext uri="{FF2B5EF4-FFF2-40B4-BE49-F238E27FC236}">
                  <a16:creationId xmlns:a16="http://schemas.microsoft.com/office/drawing/2014/main" id="{759273D8-6ACC-894B-9643-E06FA8DD65E2}"/>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6572393" y="231581"/>
              <a:ext cx="824730" cy="905701"/>
            </a:xfrm>
            <a:prstGeom prst="rect">
              <a:avLst/>
            </a:prstGeom>
          </p:spPr>
        </p:pic>
      </p:grpSp>
      <p:grpSp>
        <p:nvGrpSpPr>
          <p:cNvPr id="41" name="Group 40">
            <a:extLst>
              <a:ext uri="{FF2B5EF4-FFF2-40B4-BE49-F238E27FC236}">
                <a16:creationId xmlns:a16="http://schemas.microsoft.com/office/drawing/2014/main" id="{356091EA-4E5E-7A43-B049-3D302F8D10B7}"/>
              </a:ext>
            </a:extLst>
          </p:cNvPr>
          <p:cNvGrpSpPr/>
          <p:nvPr/>
        </p:nvGrpSpPr>
        <p:grpSpPr>
          <a:xfrm>
            <a:off x="6045914" y="3623728"/>
            <a:ext cx="1511059" cy="1218485"/>
            <a:chOff x="4987389" y="3687717"/>
            <a:chExt cx="1511059" cy="1218485"/>
          </a:xfrm>
        </p:grpSpPr>
        <p:sp>
          <p:nvSpPr>
            <p:cNvPr id="42" name="TextBox 41">
              <a:extLst>
                <a:ext uri="{FF2B5EF4-FFF2-40B4-BE49-F238E27FC236}">
                  <a16:creationId xmlns:a16="http://schemas.microsoft.com/office/drawing/2014/main" id="{DE9AEC84-358E-A54A-B2AF-88C7394A943A}"/>
                </a:ext>
              </a:extLst>
            </p:cNvPr>
            <p:cNvSpPr txBox="1"/>
            <p:nvPr/>
          </p:nvSpPr>
          <p:spPr>
            <a:xfrm>
              <a:off x="4987389" y="3687717"/>
              <a:ext cx="1511059" cy="1218485"/>
            </a:xfrm>
            <a:prstGeom prst="rect">
              <a:avLst/>
            </a:prstGeom>
            <a:noFill/>
          </p:spPr>
          <p:txBody>
            <a:bodyPr wrap="square" rtlCol="0">
              <a:prstTxWarp prst="textArchDown">
                <a:avLst>
                  <a:gd name="adj" fmla="val 21240749"/>
                </a:avLst>
              </a:prstTxWarp>
              <a:spAutoFit/>
            </a:bodyPr>
            <a:lstStyle/>
            <a:p>
              <a:pPr algn="ctr"/>
              <a:r>
                <a:rPr lang="en-US" b="1" dirty="0"/>
                <a:t>HR</a:t>
              </a:r>
            </a:p>
          </p:txBody>
        </p:sp>
        <p:pic>
          <p:nvPicPr>
            <p:cNvPr id="43" name="Picture 42">
              <a:extLst>
                <a:ext uri="{FF2B5EF4-FFF2-40B4-BE49-F238E27FC236}">
                  <a16:creationId xmlns:a16="http://schemas.microsoft.com/office/drawing/2014/main" id="{50F4FC51-2A64-644F-938B-33FF368C52C8}"/>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5239251" y="3882030"/>
              <a:ext cx="876300" cy="924288"/>
            </a:xfrm>
            <a:prstGeom prst="rect">
              <a:avLst/>
            </a:prstGeom>
          </p:spPr>
        </p:pic>
      </p:grpSp>
      <p:pic>
        <p:nvPicPr>
          <p:cNvPr id="44" name="Picture 43">
            <a:extLst>
              <a:ext uri="{FF2B5EF4-FFF2-40B4-BE49-F238E27FC236}">
                <a16:creationId xmlns:a16="http://schemas.microsoft.com/office/drawing/2014/main" id="{64DA8FE7-592E-A54D-A7D1-026E93AF005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spTree>
    <p:extLst>
      <p:ext uri="{BB962C8B-B14F-4D97-AF65-F5344CB8AC3E}">
        <p14:creationId xmlns:p14="http://schemas.microsoft.com/office/powerpoint/2010/main" val="4088382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300" fill="hold">
                                          <p:stCondLst>
                                            <p:cond delay="0"/>
                                          </p:stCondLst>
                                        </p:cTn>
                                        <p:tgtEl>
                                          <p:spTgt spid="30"/>
                                        </p:tgtEl>
                                        <p:attrNameLst>
                                          <p:attrName>r</p:attrName>
                                        </p:attrNameLst>
                                      </p:cBhvr>
                                    </p:animRot>
                                    <p:animRot by="-240000">
                                      <p:cBhvr>
                                        <p:cTn id="10" dur="600" fill="hold">
                                          <p:stCondLst>
                                            <p:cond delay="600"/>
                                          </p:stCondLst>
                                        </p:cTn>
                                        <p:tgtEl>
                                          <p:spTgt spid="30"/>
                                        </p:tgtEl>
                                        <p:attrNameLst>
                                          <p:attrName>r</p:attrName>
                                        </p:attrNameLst>
                                      </p:cBhvr>
                                    </p:animRot>
                                    <p:animRot by="240000">
                                      <p:cBhvr>
                                        <p:cTn id="11" dur="600" fill="hold">
                                          <p:stCondLst>
                                            <p:cond delay="1200"/>
                                          </p:stCondLst>
                                        </p:cTn>
                                        <p:tgtEl>
                                          <p:spTgt spid="30"/>
                                        </p:tgtEl>
                                        <p:attrNameLst>
                                          <p:attrName>r</p:attrName>
                                        </p:attrNameLst>
                                      </p:cBhvr>
                                    </p:animRot>
                                    <p:animRot by="-240000">
                                      <p:cBhvr>
                                        <p:cTn id="12" dur="600" fill="hold">
                                          <p:stCondLst>
                                            <p:cond delay="1800"/>
                                          </p:stCondLst>
                                        </p:cTn>
                                        <p:tgtEl>
                                          <p:spTgt spid="30"/>
                                        </p:tgtEl>
                                        <p:attrNameLst>
                                          <p:attrName>r</p:attrName>
                                        </p:attrNameLst>
                                      </p:cBhvr>
                                    </p:animRot>
                                    <p:animRot by="120000">
                                      <p:cBhvr>
                                        <p:cTn id="13" dur="600" fill="hold">
                                          <p:stCondLst>
                                            <p:cond delay="2400"/>
                                          </p:stCondLst>
                                        </p:cTn>
                                        <p:tgtEl>
                                          <p:spTgt spid="3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par>
                          <p:cTn id="18" fill="hold">
                            <p:stCondLst>
                              <p:cond delay="0"/>
                            </p:stCondLst>
                            <p:childTnLst>
                              <p:par>
                                <p:cTn id="19" presetID="32" presetClass="emph" presetSubtype="0" fill="hold" nodeType="afterEffect">
                                  <p:stCondLst>
                                    <p:cond delay="0"/>
                                  </p:stCondLst>
                                  <p:childTnLst>
                                    <p:animRot by="120000">
                                      <p:cBhvr>
                                        <p:cTn id="20" dur="300" fill="hold">
                                          <p:stCondLst>
                                            <p:cond delay="0"/>
                                          </p:stCondLst>
                                        </p:cTn>
                                        <p:tgtEl>
                                          <p:spTgt spid="35"/>
                                        </p:tgtEl>
                                        <p:attrNameLst>
                                          <p:attrName>r</p:attrName>
                                        </p:attrNameLst>
                                      </p:cBhvr>
                                    </p:animRot>
                                    <p:animRot by="-240000">
                                      <p:cBhvr>
                                        <p:cTn id="21" dur="600" fill="hold">
                                          <p:stCondLst>
                                            <p:cond delay="600"/>
                                          </p:stCondLst>
                                        </p:cTn>
                                        <p:tgtEl>
                                          <p:spTgt spid="35"/>
                                        </p:tgtEl>
                                        <p:attrNameLst>
                                          <p:attrName>r</p:attrName>
                                        </p:attrNameLst>
                                      </p:cBhvr>
                                    </p:animRot>
                                    <p:animRot by="240000">
                                      <p:cBhvr>
                                        <p:cTn id="22" dur="600" fill="hold">
                                          <p:stCondLst>
                                            <p:cond delay="1200"/>
                                          </p:stCondLst>
                                        </p:cTn>
                                        <p:tgtEl>
                                          <p:spTgt spid="35"/>
                                        </p:tgtEl>
                                        <p:attrNameLst>
                                          <p:attrName>r</p:attrName>
                                        </p:attrNameLst>
                                      </p:cBhvr>
                                    </p:animRot>
                                    <p:animRot by="-240000">
                                      <p:cBhvr>
                                        <p:cTn id="23" dur="600" fill="hold">
                                          <p:stCondLst>
                                            <p:cond delay="1800"/>
                                          </p:stCondLst>
                                        </p:cTn>
                                        <p:tgtEl>
                                          <p:spTgt spid="35"/>
                                        </p:tgtEl>
                                        <p:attrNameLst>
                                          <p:attrName>r</p:attrName>
                                        </p:attrNameLst>
                                      </p:cBhvr>
                                    </p:animRot>
                                    <p:animRot by="120000">
                                      <p:cBhvr>
                                        <p:cTn id="24" dur="600" fill="hold">
                                          <p:stCondLst>
                                            <p:cond delay="2400"/>
                                          </p:stCondLst>
                                        </p:cTn>
                                        <p:tgtEl>
                                          <p:spTgt spid="3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par>
                          <p:cTn id="29" fill="hold">
                            <p:stCondLst>
                              <p:cond delay="0"/>
                            </p:stCondLst>
                            <p:childTnLst>
                              <p:par>
                                <p:cTn id="30" presetID="32" presetClass="emph" presetSubtype="0" fill="hold" nodeType="afterEffect">
                                  <p:stCondLst>
                                    <p:cond delay="0"/>
                                  </p:stCondLst>
                                  <p:childTnLst>
                                    <p:animRot by="120000">
                                      <p:cBhvr>
                                        <p:cTn id="31" dur="300" fill="hold">
                                          <p:stCondLst>
                                            <p:cond delay="0"/>
                                          </p:stCondLst>
                                        </p:cTn>
                                        <p:tgtEl>
                                          <p:spTgt spid="41"/>
                                        </p:tgtEl>
                                        <p:attrNameLst>
                                          <p:attrName>r</p:attrName>
                                        </p:attrNameLst>
                                      </p:cBhvr>
                                    </p:animRot>
                                    <p:animRot by="-240000">
                                      <p:cBhvr>
                                        <p:cTn id="32" dur="600" fill="hold">
                                          <p:stCondLst>
                                            <p:cond delay="600"/>
                                          </p:stCondLst>
                                        </p:cTn>
                                        <p:tgtEl>
                                          <p:spTgt spid="41"/>
                                        </p:tgtEl>
                                        <p:attrNameLst>
                                          <p:attrName>r</p:attrName>
                                        </p:attrNameLst>
                                      </p:cBhvr>
                                    </p:animRot>
                                    <p:animRot by="240000">
                                      <p:cBhvr>
                                        <p:cTn id="33" dur="600" fill="hold">
                                          <p:stCondLst>
                                            <p:cond delay="1200"/>
                                          </p:stCondLst>
                                        </p:cTn>
                                        <p:tgtEl>
                                          <p:spTgt spid="41"/>
                                        </p:tgtEl>
                                        <p:attrNameLst>
                                          <p:attrName>r</p:attrName>
                                        </p:attrNameLst>
                                      </p:cBhvr>
                                    </p:animRot>
                                    <p:animRot by="-240000">
                                      <p:cBhvr>
                                        <p:cTn id="34" dur="600" fill="hold">
                                          <p:stCondLst>
                                            <p:cond delay="1800"/>
                                          </p:stCondLst>
                                        </p:cTn>
                                        <p:tgtEl>
                                          <p:spTgt spid="41"/>
                                        </p:tgtEl>
                                        <p:attrNameLst>
                                          <p:attrName>r</p:attrName>
                                        </p:attrNameLst>
                                      </p:cBhvr>
                                    </p:animRot>
                                    <p:animRot by="120000">
                                      <p:cBhvr>
                                        <p:cTn id="35" dur="600" fill="hold">
                                          <p:stCondLst>
                                            <p:cond delay="2400"/>
                                          </p:stCondLst>
                                        </p:cTn>
                                        <p:tgtEl>
                                          <p:spTgt spid="4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0"/>
                            </p:stCondLst>
                            <p:childTnLst>
                              <p:par>
                                <p:cTn id="41" presetID="32" presetClass="emph" presetSubtype="0" fill="hold" nodeType="after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911" y="427753"/>
            <a:ext cx="11102975" cy="881062"/>
          </a:xfrm>
        </p:spPr>
        <p:txBody>
          <a:bodyPr>
            <a:normAutofit fontScale="90000"/>
          </a:bodyPr>
          <a:lstStyle/>
          <a:p>
            <a:pPr algn="l"/>
            <a:r>
              <a:rPr lang="en-US" sz="5400" dirty="0">
                <a:ln w="22225">
                  <a:noFill/>
                  <a:prstDash val="solid"/>
                </a:ln>
                <a:solidFill>
                  <a:schemeClr val="accent1"/>
                </a:solidFill>
                <a:latin typeface="+mj-lt"/>
              </a:rPr>
              <a:t>Beginning to grow in understanding</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484911" y="1891415"/>
            <a:ext cx="7324367" cy="3507380"/>
          </a:xfrm>
        </p:spPr>
        <p:txBody>
          <a:bodyPr>
            <a:normAutofit fontScale="82500" lnSpcReduction="1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solidFill>
                <a:latin typeface="+mj-lt"/>
              </a:rPr>
              <a:t>Begin to fund teams instead of scope this accelerates speed to cash</a:t>
            </a:r>
          </a:p>
          <a:p>
            <a:pPr marL="685800" indent="-685800" algn="l">
              <a:buFont typeface="Arial" panose="020B0604020202020204" pitchFamily="34" charset="0"/>
              <a:buChar char="•"/>
            </a:pPr>
            <a:r>
              <a:rPr lang="en-US" sz="5400" dirty="0">
                <a:solidFill>
                  <a:schemeClr val="tx1"/>
                </a:solidFill>
                <a:latin typeface="+mj-lt"/>
              </a:rPr>
              <a:t>Visit hiring practices</a:t>
            </a:r>
          </a:p>
          <a:p>
            <a:pPr marL="685800" indent="-685800" algn="l">
              <a:buFont typeface="Arial" panose="020B0604020202020204" pitchFamily="34" charset="0"/>
              <a:buChar char="•"/>
            </a:pPr>
            <a:r>
              <a:rPr lang="en-US" sz="5400" dirty="0">
                <a:solidFill>
                  <a:schemeClr val="tx1"/>
                </a:solidFill>
                <a:latin typeface="+mj-lt"/>
              </a:rPr>
              <a:t>Still lacking key areas</a:t>
            </a:r>
          </a:p>
        </p:txBody>
      </p:sp>
      <p:pic>
        <p:nvPicPr>
          <p:cNvPr id="7" name="Picture 6">
            <a:extLst>
              <a:ext uri="{FF2B5EF4-FFF2-40B4-BE49-F238E27FC236}">
                <a16:creationId xmlns:a16="http://schemas.microsoft.com/office/drawing/2014/main" id="{1F53C76A-7A07-0348-ADA6-4F5C0DBFB0FC}"/>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7637702" y="1614217"/>
            <a:ext cx="4094461" cy="3841939"/>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F06E9BC2-4146-7B49-8C7F-3982A7EED00D}"/>
              </a:ext>
            </a:extLst>
          </p:cNvPr>
          <p:cNvSpPr txBox="1">
            <a:spLocks/>
          </p:cNvSpPr>
          <p:nvPr/>
        </p:nvSpPr>
        <p:spPr>
          <a:xfrm>
            <a:off x="456662" y="5576025"/>
            <a:ext cx="11102975" cy="881062"/>
          </a:xfrm>
        </p:spPr>
        <p:txBody>
          <a:bodyPr>
            <a:normAutofit fontScale="975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4800" dirty="0">
                <a:solidFill>
                  <a:schemeClr val="tx1"/>
                </a:solidFill>
                <a:latin typeface="+mj-lt"/>
              </a:rPr>
              <a:t>Key Focus : </a:t>
            </a:r>
            <a:r>
              <a:rPr lang="en-US" sz="4800" dirty="0">
                <a:solidFill>
                  <a:schemeClr val="accent1"/>
                </a:solidFill>
                <a:latin typeface="+mj-lt"/>
              </a:rPr>
              <a:t>Limit WIP</a:t>
            </a:r>
          </a:p>
        </p:txBody>
      </p:sp>
    </p:spTree>
    <p:extLst>
      <p:ext uri="{BB962C8B-B14F-4D97-AF65-F5344CB8AC3E}">
        <p14:creationId xmlns:p14="http://schemas.microsoft.com/office/powerpoint/2010/main" val="10452438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382289" y="1854938"/>
            <a:ext cx="883553" cy="919061"/>
          </a:xfrm>
          <a:prstGeom prst="rect">
            <a:avLst/>
          </a:prstGeom>
        </p:spPr>
      </p:pic>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537042" y="662412"/>
            <a:ext cx="938159" cy="909832"/>
          </a:xfrm>
          <a:prstGeom prst="rect">
            <a:avLst/>
          </a:prstGeom>
        </p:spPr>
      </p:pic>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7476145" y="539079"/>
            <a:ext cx="897120" cy="925987"/>
          </a:xfrm>
          <a:prstGeom prst="rect">
            <a:avLst/>
          </a:prstGeom>
        </p:spPr>
      </p:pic>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4348340" y="3616925"/>
            <a:ext cx="877338" cy="940845"/>
          </a:xfrm>
          <a:prstGeom prst="rect">
            <a:avLst/>
          </a:prstGeom>
        </p:spPr>
      </p:pic>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3959078" y="1709291"/>
            <a:ext cx="987577" cy="964736"/>
          </a:xfrm>
          <a:prstGeom prst="rect">
            <a:avLst/>
          </a:prstGeom>
        </p:spPr>
      </p:pic>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6297776" y="3818041"/>
            <a:ext cx="876300" cy="924288"/>
          </a:xfrm>
          <a:prstGeom prst="rect">
            <a:avLst/>
          </a:prstGeom>
        </p:spPr>
      </p:pic>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9190632" y="602800"/>
            <a:ext cx="969653" cy="841341"/>
          </a:xfrm>
          <a:prstGeom prst="rect">
            <a:avLst/>
          </a:prstGeom>
        </p:spPr>
      </p:pic>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7970448" y="2145881"/>
            <a:ext cx="918249" cy="888274"/>
          </a:xfrm>
          <a:prstGeom prst="rect">
            <a:avLst/>
          </a:prstGeom>
        </p:spPr>
      </p:pic>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1170654" y="3605839"/>
            <a:ext cx="927463" cy="914448"/>
          </a:xfrm>
          <a:prstGeom prst="rect">
            <a:avLst/>
          </a:prstGeom>
        </p:spPr>
      </p:pic>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5221184" y="541298"/>
            <a:ext cx="824730" cy="905701"/>
          </a:xfrm>
          <a:prstGeom prst="rect">
            <a:avLst/>
          </a:prstGeom>
        </p:spPr>
      </p:pic>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229818" y="3814823"/>
            <a:ext cx="888274" cy="923973"/>
          </a:xfrm>
          <a:prstGeom prst="rect">
            <a:avLst/>
          </a:prstGeom>
        </p:spPr>
      </p:pic>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9717858" y="2756331"/>
            <a:ext cx="941806" cy="964736"/>
          </a:xfrm>
          <a:prstGeom prst="rect">
            <a:avLst/>
          </a:prstGeom>
        </p:spPr>
      </p:pic>
      <p:grpSp>
        <p:nvGrpSpPr>
          <p:cNvPr id="23" name="Group 22">
            <a:extLst>
              <a:ext uri="{FF2B5EF4-FFF2-40B4-BE49-F238E27FC236}">
                <a16:creationId xmlns:a16="http://schemas.microsoft.com/office/drawing/2014/main" id="{A9AE2F73-1A5C-284D-BC9B-61E7CFD46248}"/>
              </a:ext>
            </a:extLst>
          </p:cNvPr>
          <p:cNvGrpSpPr/>
          <p:nvPr/>
        </p:nvGrpSpPr>
        <p:grpSpPr>
          <a:xfrm>
            <a:off x="1068537" y="1713511"/>
            <a:ext cx="1511059" cy="1218485"/>
            <a:chOff x="822086" y="1604273"/>
            <a:chExt cx="1511059" cy="1218485"/>
          </a:xfrm>
        </p:grpSpPr>
        <p:sp>
          <p:nvSpPr>
            <p:cNvPr id="24" name="TextBox 23">
              <a:extLst>
                <a:ext uri="{FF2B5EF4-FFF2-40B4-BE49-F238E27FC236}">
                  <a16:creationId xmlns:a16="http://schemas.microsoft.com/office/drawing/2014/main" id="{02F663EA-8D19-CF4C-8E6E-55B6209911FE}"/>
                </a:ext>
              </a:extLst>
            </p:cNvPr>
            <p:cNvSpPr txBox="1"/>
            <p:nvPr/>
          </p:nvSpPr>
          <p:spPr>
            <a:xfrm>
              <a:off x="822086" y="1604273"/>
              <a:ext cx="1511059" cy="1218485"/>
            </a:xfrm>
            <a:prstGeom prst="rect">
              <a:avLst/>
            </a:prstGeom>
            <a:noFill/>
          </p:spPr>
          <p:txBody>
            <a:bodyPr wrap="square" rtlCol="0">
              <a:prstTxWarp prst="textArchDown">
                <a:avLst>
                  <a:gd name="adj" fmla="val 21240749"/>
                </a:avLst>
              </a:prstTxWarp>
              <a:spAutoFit/>
            </a:bodyPr>
            <a:lstStyle/>
            <a:p>
              <a:pPr algn="ctr"/>
              <a:r>
                <a:rPr lang="en-US" b="1" dirty="0"/>
                <a:t>Product</a:t>
              </a:r>
            </a:p>
          </p:txBody>
        </p:sp>
        <p:pic>
          <p:nvPicPr>
            <p:cNvPr id="25" name="Picture 24">
              <a:extLst>
                <a:ext uri="{FF2B5EF4-FFF2-40B4-BE49-F238E27FC236}">
                  <a16:creationId xmlns:a16="http://schemas.microsoft.com/office/drawing/2014/main" id="{AEB88E79-03BC-6545-995D-D4574038F13C}"/>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135838" y="1745700"/>
              <a:ext cx="883553" cy="919061"/>
            </a:xfrm>
            <a:prstGeom prst="rect">
              <a:avLst/>
            </a:prstGeom>
          </p:spPr>
        </p:pic>
      </p:grpSp>
      <p:grpSp>
        <p:nvGrpSpPr>
          <p:cNvPr id="30" name="Group 29">
            <a:extLst>
              <a:ext uri="{FF2B5EF4-FFF2-40B4-BE49-F238E27FC236}">
                <a16:creationId xmlns:a16="http://schemas.microsoft.com/office/drawing/2014/main" id="{ADB4540F-F0AE-634D-A7C3-A9D215288282}"/>
              </a:ext>
            </a:extLst>
          </p:cNvPr>
          <p:cNvGrpSpPr/>
          <p:nvPr/>
        </p:nvGrpSpPr>
        <p:grpSpPr>
          <a:xfrm>
            <a:off x="2346865" y="2883497"/>
            <a:ext cx="1511059" cy="1218485"/>
            <a:chOff x="2346865" y="2883497"/>
            <a:chExt cx="1511059" cy="1218485"/>
          </a:xfrm>
        </p:grpSpPr>
        <p:sp>
          <p:nvSpPr>
            <p:cNvPr id="31" name="TextBox 30">
              <a:extLst>
                <a:ext uri="{FF2B5EF4-FFF2-40B4-BE49-F238E27FC236}">
                  <a16:creationId xmlns:a16="http://schemas.microsoft.com/office/drawing/2014/main" id="{A3DFD354-A97B-8C47-A858-520746EB6CCC}"/>
                </a:ext>
              </a:extLst>
            </p:cNvPr>
            <p:cNvSpPr txBox="1"/>
            <p:nvPr/>
          </p:nvSpPr>
          <p:spPr>
            <a:xfrm>
              <a:off x="2346865" y="2883497"/>
              <a:ext cx="1511059" cy="1218485"/>
            </a:xfrm>
            <a:prstGeom prst="rect">
              <a:avLst/>
            </a:prstGeom>
            <a:noFill/>
          </p:spPr>
          <p:txBody>
            <a:bodyPr wrap="square" rtlCol="0">
              <a:prstTxWarp prst="textArchDown">
                <a:avLst>
                  <a:gd name="adj" fmla="val 21240749"/>
                </a:avLst>
              </a:prstTxWarp>
              <a:spAutoFit/>
            </a:bodyPr>
            <a:lstStyle/>
            <a:p>
              <a:pPr algn="ctr"/>
              <a:r>
                <a:rPr lang="en-US" b="1" dirty="0"/>
                <a:t>Finance</a:t>
              </a:r>
            </a:p>
          </p:txBody>
        </p:sp>
        <p:pic>
          <p:nvPicPr>
            <p:cNvPr id="33" name="Picture 32">
              <a:extLst>
                <a:ext uri="{FF2B5EF4-FFF2-40B4-BE49-F238E27FC236}">
                  <a16:creationId xmlns:a16="http://schemas.microsoft.com/office/drawing/2014/main" id="{46A80F7B-1D4D-644B-96D4-2814EDA47E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grpSp>
      <p:grpSp>
        <p:nvGrpSpPr>
          <p:cNvPr id="35" name="Group 34">
            <a:extLst>
              <a:ext uri="{FF2B5EF4-FFF2-40B4-BE49-F238E27FC236}">
                <a16:creationId xmlns:a16="http://schemas.microsoft.com/office/drawing/2014/main" id="{5C3FFA9C-C618-2B49-9458-3BAA980E2788}"/>
              </a:ext>
            </a:extLst>
          </p:cNvPr>
          <p:cNvGrpSpPr/>
          <p:nvPr/>
        </p:nvGrpSpPr>
        <p:grpSpPr>
          <a:xfrm>
            <a:off x="2285281" y="449934"/>
            <a:ext cx="1511059" cy="1218485"/>
            <a:chOff x="2365502" y="293688"/>
            <a:chExt cx="1511059" cy="1218485"/>
          </a:xfrm>
        </p:grpSpPr>
        <p:sp>
          <p:nvSpPr>
            <p:cNvPr id="36" name="TextBox 35">
              <a:extLst>
                <a:ext uri="{FF2B5EF4-FFF2-40B4-BE49-F238E27FC236}">
                  <a16:creationId xmlns:a16="http://schemas.microsoft.com/office/drawing/2014/main" id="{A55EBEDA-9583-384F-B374-9C009C1CCC24}"/>
                </a:ext>
              </a:extLst>
            </p:cNvPr>
            <p:cNvSpPr txBox="1"/>
            <p:nvPr/>
          </p:nvSpPr>
          <p:spPr>
            <a:xfrm>
              <a:off x="2365502" y="293688"/>
              <a:ext cx="1511059" cy="1218485"/>
            </a:xfrm>
            <a:prstGeom prst="rect">
              <a:avLst/>
            </a:prstGeom>
            <a:noFill/>
          </p:spPr>
          <p:txBody>
            <a:bodyPr wrap="square" rtlCol="0">
              <a:prstTxWarp prst="textArchDown">
                <a:avLst>
                  <a:gd name="adj" fmla="val 21240749"/>
                </a:avLst>
              </a:prstTxWarp>
              <a:spAutoFit/>
            </a:bodyPr>
            <a:lstStyle/>
            <a:p>
              <a:pPr algn="ctr"/>
              <a:r>
                <a:rPr lang="en-US" b="1" dirty="0"/>
                <a:t>Sr. Leaders</a:t>
              </a:r>
            </a:p>
          </p:txBody>
        </p:sp>
        <p:pic>
          <p:nvPicPr>
            <p:cNvPr id="37" name="Picture 36">
              <a:extLst>
                <a:ext uri="{FF2B5EF4-FFF2-40B4-BE49-F238E27FC236}">
                  <a16:creationId xmlns:a16="http://schemas.microsoft.com/office/drawing/2014/main" id="{C94327D2-A908-3B4E-AC06-3C9650A2D8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617263" y="506166"/>
              <a:ext cx="938159" cy="909832"/>
            </a:xfrm>
            <a:prstGeom prst="rect">
              <a:avLst/>
            </a:prstGeom>
          </p:spPr>
        </p:pic>
      </p:grpSp>
      <p:grpSp>
        <p:nvGrpSpPr>
          <p:cNvPr id="38" name="Group 37">
            <a:extLst>
              <a:ext uri="{FF2B5EF4-FFF2-40B4-BE49-F238E27FC236}">
                <a16:creationId xmlns:a16="http://schemas.microsoft.com/office/drawing/2014/main" id="{EFABFCB4-0A68-CE42-9859-C14A4712BA50}"/>
              </a:ext>
            </a:extLst>
          </p:cNvPr>
          <p:cNvGrpSpPr/>
          <p:nvPr/>
        </p:nvGrpSpPr>
        <p:grpSpPr>
          <a:xfrm>
            <a:off x="4878020" y="370777"/>
            <a:ext cx="1511059" cy="1218485"/>
            <a:chOff x="6229229" y="61060"/>
            <a:chExt cx="1511059" cy="1218485"/>
          </a:xfrm>
        </p:grpSpPr>
        <p:sp>
          <p:nvSpPr>
            <p:cNvPr id="39" name="TextBox 38">
              <a:extLst>
                <a:ext uri="{FF2B5EF4-FFF2-40B4-BE49-F238E27FC236}">
                  <a16:creationId xmlns:a16="http://schemas.microsoft.com/office/drawing/2014/main" id="{2DF49194-D364-4745-B6E4-3861D33E1965}"/>
                </a:ext>
              </a:extLst>
            </p:cNvPr>
            <p:cNvSpPr txBox="1"/>
            <p:nvPr/>
          </p:nvSpPr>
          <p:spPr>
            <a:xfrm>
              <a:off x="6229229" y="61060"/>
              <a:ext cx="1511059" cy="1218485"/>
            </a:xfrm>
            <a:prstGeom prst="rect">
              <a:avLst/>
            </a:prstGeom>
            <a:noFill/>
          </p:spPr>
          <p:txBody>
            <a:bodyPr wrap="square" rtlCol="0">
              <a:prstTxWarp prst="textArchDown">
                <a:avLst>
                  <a:gd name="adj" fmla="val 21240749"/>
                </a:avLst>
              </a:prstTxWarp>
              <a:spAutoFit/>
            </a:bodyPr>
            <a:lstStyle/>
            <a:p>
              <a:pPr algn="ctr"/>
              <a:r>
                <a:rPr lang="en-US" b="1" dirty="0"/>
                <a:t>PMO</a:t>
              </a:r>
            </a:p>
          </p:txBody>
        </p:sp>
        <p:pic>
          <p:nvPicPr>
            <p:cNvPr id="40" name="Picture 39">
              <a:extLst>
                <a:ext uri="{FF2B5EF4-FFF2-40B4-BE49-F238E27FC236}">
                  <a16:creationId xmlns:a16="http://schemas.microsoft.com/office/drawing/2014/main" id="{759273D8-6ACC-894B-9643-E06FA8DD65E2}"/>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6572393" y="231581"/>
              <a:ext cx="824730" cy="905701"/>
            </a:xfrm>
            <a:prstGeom prst="rect">
              <a:avLst/>
            </a:prstGeom>
          </p:spPr>
        </p:pic>
      </p:grpSp>
      <p:grpSp>
        <p:nvGrpSpPr>
          <p:cNvPr id="41" name="Group 40">
            <a:extLst>
              <a:ext uri="{FF2B5EF4-FFF2-40B4-BE49-F238E27FC236}">
                <a16:creationId xmlns:a16="http://schemas.microsoft.com/office/drawing/2014/main" id="{356091EA-4E5E-7A43-B049-3D302F8D10B7}"/>
              </a:ext>
            </a:extLst>
          </p:cNvPr>
          <p:cNvGrpSpPr/>
          <p:nvPr/>
        </p:nvGrpSpPr>
        <p:grpSpPr>
          <a:xfrm>
            <a:off x="6045914" y="3623728"/>
            <a:ext cx="1511059" cy="1218485"/>
            <a:chOff x="4987389" y="3687717"/>
            <a:chExt cx="1511059" cy="1218485"/>
          </a:xfrm>
        </p:grpSpPr>
        <p:sp>
          <p:nvSpPr>
            <p:cNvPr id="42" name="TextBox 41">
              <a:extLst>
                <a:ext uri="{FF2B5EF4-FFF2-40B4-BE49-F238E27FC236}">
                  <a16:creationId xmlns:a16="http://schemas.microsoft.com/office/drawing/2014/main" id="{DE9AEC84-358E-A54A-B2AF-88C7394A943A}"/>
                </a:ext>
              </a:extLst>
            </p:cNvPr>
            <p:cNvSpPr txBox="1"/>
            <p:nvPr/>
          </p:nvSpPr>
          <p:spPr>
            <a:xfrm>
              <a:off x="4987389" y="3687717"/>
              <a:ext cx="1511059" cy="1218485"/>
            </a:xfrm>
            <a:prstGeom prst="rect">
              <a:avLst/>
            </a:prstGeom>
            <a:noFill/>
          </p:spPr>
          <p:txBody>
            <a:bodyPr wrap="square" rtlCol="0">
              <a:prstTxWarp prst="textArchDown">
                <a:avLst>
                  <a:gd name="adj" fmla="val 21240749"/>
                </a:avLst>
              </a:prstTxWarp>
              <a:spAutoFit/>
            </a:bodyPr>
            <a:lstStyle/>
            <a:p>
              <a:pPr algn="ctr"/>
              <a:r>
                <a:rPr lang="en-US" b="1" dirty="0"/>
                <a:t>HR</a:t>
              </a:r>
            </a:p>
          </p:txBody>
        </p:sp>
        <p:pic>
          <p:nvPicPr>
            <p:cNvPr id="43" name="Picture 42">
              <a:extLst>
                <a:ext uri="{FF2B5EF4-FFF2-40B4-BE49-F238E27FC236}">
                  <a16:creationId xmlns:a16="http://schemas.microsoft.com/office/drawing/2014/main" id="{50F4FC51-2A64-644F-938B-33FF368C52C8}"/>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5239251" y="3882030"/>
              <a:ext cx="876300" cy="924288"/>
            </a:xfrm>
            <a:prstGeom prst="rect">
              <a:avLst/>
            </a:prstGeom>
          </p:spPr>
        </p:pic>
      </p:grpSp>
      <p:pic>
        <p:nvPicPr>
          <p:cNvPr id="44" name="Picture 43">
            <a:extLst>
              <a:ext uri="{FF2B5EF4-FFF2-40B4-BE49-F238E27FC236}">
                <a16:creationId xmlns:a16="http://schemas.microsoft.com/office/drawing/2014/main" id="{64DA8FE7-592E-A54D-A7D1-026E93AF005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grpSp>
        <p:nvGrpSpPr>
          <p:cNvPr id="45" name="Group 44">
            <a:extLst>
              <a:ext uri="{FF2B5EF4-FFF2-40B4-BE49-F238E27FC236}">
                <a16:creationId xmlns:a16="http://schemas.microsoft.com/office/drawing/2014/main" id="{9BFB19F1-E8B7-7F42-BAC4-03499801E372}"/>
              </a:ext>
            </a:extLst>
          </p:cNvPr>
          <p:cNvGrpSpPr/>
          <p:nvPr/>
        </p:nvGrpSpPr>
        <p:grpSpPr>
          <a:xfrm>
            <a:off x="7138167" y="449872"/>
            <a:ext cx="1511059" cy="1218485"/>
            <a:chOff x="8217570" y="556881"/>
            <a:chExt cx="1511059" cy="1218485"/>
          </a:xfrm>
        </p:grpSpPr>
        <p:sp>
          <p:nvSpPr>
            <p:cNvPr id="57" name="TextBox 56">
              <a:extLst>
                <a:ext uri="{FF2B5EF4-FFF2-40B4-BE49-F238E27FC236}">
                  <a16:creationId xmlns:a16="http://schemas.microsoft.com/office/drawing/2014/main" id="{F718BB6C-58F0-F745-BF4C-936C8F80665C}"/>
                </a:ext>
              </a:extLst>
            </p:cNvPr>
            <p:cNvSpPr txBox="1"/>
            <p:nvPr/>
          </p:nvSpPr>
          <p:spPr>
            <a:xfrm>
              <a:off x="8217570" y="556881"/>
              <a:ext cx="1511059" cy="1218485"/>
            </a:xfrm>
            <a:prstGeom prst="rect">
              <a:avLst/>
            </a:prstGeom>
            <a:noFill/>
          </p:spPr>
          <p:txBody>
            <a:bodyPr wrap="square" rtlCol="0">
              <a:prstTxWarp prst="textArchDown">
                <a:avLst>
                  <a:gd name="adj" fmla="val 21240749"/>
                </a:avLst>
              </a:prstTxWarp>
              <a:spAutoFit/>
            </a:bodyPr>
            <a:lstStyle/>
            <a:p>
              <a:pPr algn="ctr"/>
              <a:r>
                <a:rPr lang="en-US" b="1" dirty="0"/>
                <a:t>Security</a:t>
              </a:r>
            </a:p>
          </p:txBody>
        </p:sp>
        <p:pic>
          <p:nvPicPr>
            <p:cNvPr id="58" name="Picture 57">
              <a:extLst>
                <a:ext uri="{FF2B5EF4-FFF2-40B4-BE49-F238E27FC236}">
                  <a16:creationId xmlns:a16="http://schemas.microsoft.com/office/drawing/2014/main" id="{659F6CA9-C01A-AF41-ADDB-8C9A5305D57D}"/>
                </a:ext>
              </a:extLst>
            </p:cNvPr>
            <p:cNvPicPr>
              <a:picLocks noChangeAspect="1"/>
            </p:cNvPicPr>
            <p:nvPr/>
          </p:nvPicPr>
          <p:blipFill rotWithShape="1">
            <a:blip r:embed="rId3">
              <a:extLst>
                <a:ext uri="{BEBA8EAE-BF5A-486C-A8C5-ECC9F3942E4B}">
                  <a14:imgProps xmlns:a14="http://schemas.microsoft.com/office/drawing/2010/main">
                    <a14:imgLayer r:embed="rId12">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8555548" y="646088"/>
              <a:ext cx="897120" cy="925987"/>
            </a:xfrm>
            <a:prstGeom prst="rect">
              <a:avLst/>
            </a:prstGeom>
          </p:spPr>
        </p:pic>
      </p:grpSp>
      <p:grpSp>
        <p:nvGrpSpPr>
          <p:cNvPr id="59" name="Group 58">
            <a:extLst>
              <a:ext uri="{FF2B5EF4-FFF2-40B4-BE49-F238E27FC236}">
                <a16:creationId xmlns:a16="http://schemas.microsoft.com/office/drawing/2014/main" id="{42DDAC68-4E76-2742-9BC5-D3A9C56F1163}"/>
              </a:ext>
            </a:extLst>
          </p:cNvPr>
          <p:cNvGrpSpPr/>
          <p:nvPr/>
        </p:nvGrpSpPr>
        <p:grpSpPr>
          <a:xfrm>
            <a:off x="3747947" y="1591974"/>
            <a:ext cx="1511059" cy="1218485"/>
            <a:chOff x="3930538" y="2317185"/>
            <a:chExt cx="1511059" cy="1218485"/>
          </a:xfrm>
        </p:grpSpPr>
        <p:sp>
          <p:nvSpPr>
            <p:cNvPr id="60" name="TextBox 59">
              <a:extLst>
                <a:ext uri="{FF2B5EF4-FFF2-40B4-BE49-F238E27FC236}">
                  <a16:creationId xmlns:a16="http://schemas.microsoft.com/office/drawing/2014/main" id="{5CF66F11-7EED-7943-AE11-649B2A8D2ACE}"/>
                </a:ext>
              </a:extLst>
            </p:cNvPr>
            <p:cNvSpPr txBox="1"/>
            <p:nvPr/>
          </p:nvSpPr>
          <p:spPr>
            <a:xfrm>
              <a:off x="3930538" y="2317185"/>
              <a:ext cx="1511059" cy="1218485"/>
            </a:xfrm>
            <a:prstGeom prst="rect">
              <a:avLst/>
            </a:prstGeom>
            <a:noFill/>
          </p:spPr>
          <p:txBody>
            <a:bodyPr wrap="square" rtlCol="0">
              <a:prstTxWarp prst="textArchDown">
                <a:avLst>
                  <a:gd name="adj" fmla="val 21240749"/>
                </a:avLst>
              </a:prstTxWarp>
              <a:spAutoFit/>
            </a:bodyPr>
            <a:lstStyle/>
            <a:p>
              <a:pPr algn="ctr"/>
              <a:r>
                <a:rPr lang="en-US" b="1" dirty="0"/>
                <a:t>Data/Analytics</a:t>
              </a:r>
            </a:p>
          </p:txBody>
        </p:sp>
        <p:pic>
          <p:nvPicPr>
            <p:cNvPr id="61" name="Picture 60">
              <a:extLst>
                <a:ext uri="{FF2B5EF4-FFF2-40B4-BE49-F238E27FC236}">
                  <a16:creationId xmlns:a16="http://schemas.microsoft.com/office/drawing/2014/main" id="{645F03FE-3CCC-7D4E-867A-DB2EF9D8162D}"/>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4141669" y="2434502"/>
              <a:ext cx="987577" cy="964736"/>
            </a:xfrm>
            <a:prstGeom prst="rect">
              <a:avLst/>
            </a:prstGeom>
          </p:spPr>
        </p:pic>
      </p:grpSp>
      <p:grpSp>
        <p:nvGrpSpPr>
          <p:cNvPr id="62" name="Group 61">
            <a:extLst>
              <a:ext uri="{FF2B5EF4-FFF2-40B4-BE49-F238E27FC236}">
                <a16:creationId xmlns:a16="http://schemas.microsoft.com/office/drawing/2014/main" id="{AF4F236B-E3E4-9D4A-9D3F-395A7AB2FA61}"/>
              </a:ext>
            </a:extLst>
          </p:cNvPr>
          <p:cNvGrpSpPr/>
          <p:nvPr/>
        </p:nvGrpSpPr>
        <p:grpSpPr>
          <a:xfrm>
            <a:off x="8998163" y="407767"/>
            <a:ext cx="1511059" cy="1218485"/>
            <a:chOff x="10030794" y="1495405"/>
            <a:chExt cx="1511059" cy="1218485"/>
          </a:xfrm>
        </p:grpSpPr>
        <p:sp>
          <p:nvSpPr>
            <p:cNvPr id="63" name="TextBox 62">
              <a:extLst>
                <a:ext uri="{FF2B5EF4-FFF2-40B4-BE49-F238E27FC236}">
                  <a16:creationId xmlns:a16="http://schemas.microsoft.com/office/drawing/2014/main" id="{8D6DB80F-F980-E94E-AE4E-89D910948566}"/>
                </a:ext>
              </a:extLst>
            </p:cNvPr>
            <p:cNvSpPr txBox="1"/>
            <p:nvPr/>
          </p:nvSpPr>
          <p:spPr>
            <a:xfrm>
              <a:off x="10030794" y="1495405"/>
              <a:ext cx="1511059" cy="1218485"/>
            </a:xfrm>
            <a:prstGeom prst="rect">
              <a:avLst/>
            </a:prstGeom>
            <a:noFill/>
          </p:spPr>
          <p:txBody>
            <a:bodyPr wrap="square" rtlCol="0">
              <a:prstTxWarp prst="textArchDown">
                <a:avLst>
                  <a:gd name="adj" fmla="val 21240749"/>
                </a:avLst>
              </a:prstTxWarp>
              <a:spAutoFit/>
            </a:bodyPr>
            <a:lstStyle/>
            <a:p>
              <a:pPr algn="ctr"/>
              <a:r>
                <a:rPr lang="en-US" b="1" dirty="0"/>
                <a:t>Sales</a:t>
              </a:r>
            </a:p>
          </p:txBody>
        </p:sp>
        <p:pic>
          <p:nvPicPr>
            <p:cNvPr id="64" name="Picture 63">
              <a:extLst>
                <a:ext uri="{FF2B5EF4-FFF2-40B4-BE49-F238E27FC236}">
                  <a16:creationId xmlns:a16="http://schemas.microsoft.com/office/drawing/2014/main" id="{6BB05CDE-C1B6-9F42-A1B6-AEF74ECC7665}"/>
                </a:ext>
              </a:extLst>
            </p:cNvPr>
            <p:cNvPicPr>
              <a:picLocks noChangeAspect="1"/>
            </p:cNvPicPr>
            <p:nvPr/>
          </p:nvPicPr>
          <p:blipFill rotWithShape="1">
            <a:blip r:embed="rId3">
              <a:extLst>
                <a:ext uri="{BEBA8EAE-BF5A-486C-A8C5-ECC9F3942E4B}">
                  <a14:imgProps xmlns:a14="http://schemas.microsoft.com/office/drawing/2010/main">
                    <a14:imgLayer r:embed="rId13">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10223263" y="1690438"/>
              <a:ext cx="969653" cy="841341"/>
            </a:xfrm>
            <a:prstGeom prst="rect">
              <a:avLst/>
            </a:prstGeom>
          </p:spPr>
        </p:pic>
      </p:grpSp>
      <p:grpSp>
        <p:nvGrpSpPr>
          <p:cNvPr id="65" name="Group 64">
            <a:extLst>
              <a:ext uri="{FF2B5EF4-FFF2-40B4-BE49-F238E27FC236}">
                <a16:creationId xmlns:a16="http://schemas.microsoft.com/office/drawing/2014/main" id="{43504B1D-6420-994B-82CD-CF42B712DD02}"/>
              </a:ext>
            </a:extLst>
          </p:cNvPr>
          <p:cNvGrpSpPr/>
          <p:nvPr/>
        </p:nvGrpSpPr>
        <p:grpSpPr>
          <a:xfrm>
            <a:off x="7674044" y="1951910"/>
            <a:ext cx="1511059" cy="1218485"/>
            <a:chOff x="8156861" y="2161796"/>
            <a:chExt cx="1511059" cy="1218485"/>
          </a:xfrm>
        </p:grpSpPr>
        <p:sp>
          <p:nvSpPr>
            <p:cNvPr id="66" name="TextBox 65">
              <a:extLst>
                <a:ext uri="{FF2B5EF4-FFF2-40B4-BE49-F238E27FC236}">
                  <a16:creationId xmlns:a16="http://schemas.microsoft.com/office/drawing/2014/main" id="{94A8A26A-5ABC-3A44-9FA4-E9F810A908F4}"/>
                </a:ext>
              </a:extLst>
            </p:cNvPr>
            <p:cNvSpPr txBox="1"/>
            <p:nvPr/>
          </p:nvSpPr>
          <p:spPr>
            <a:xfrm>
              <a:off x="8156861" y="2161796"/>
              <a:ext cx="1511059" cy="1218485"/>
            </a:xfrm>
            <a:prstGeom prst="rect">
              <a:avLst/>
            </a:prstGeom>
            <a:noFill/>
          </p:spPr>
          <p:txBody>
            <a:bodyPr wrap="square" rtlCol="0">
              <a:prstTxWarp prst="textArchDown">
                <a:avLst>
                  <a:gd name="adj" fmla="val 21240749"/>
                </a:avLst>
              </a:prstTxWarp>
              <a:spAutoFit/>
            </a:bodyPr>
            <a:lstStyle/>
            <a:p>
              <a:pPr algn="ctr"/>
              <a:r>
                <a:rPr lang="en-US" b="1" dirty="0"/>
                <a:t>Marketing</a:t>
              </a:r>
            </a:p>
          </p:txBody>
        </p:sp>
        <p:pic>
          <p:nvPicPr>
            <p:cNvPr id="67" name="Picture 66">
              <a:extLst>
                <a:ext uri="{FF2B5EF4-FFF2-40B4-BE49-F238E27FC236}">
                  <a16:creationId xmlns:a16="http://schemas.microsoft.com/office/drawing/2014/main" id="{DF727989-5FE3-AE43-8B85-CFC60F126C82}"/>
                </a:ext>
              </a:extLst>
            </p:cNvPr>
            <p:cNvPicPr>
              <a:picLocks noChangeAspect="1"/>
            </p:cNvPicPr>
            <p:nvPr/>
          </p:nvPicPr>
          <p:blipFill rotWithShape="1">
            <a:blip r:embed="rId3">
              <a:extLst>
                <a:ext uri="{BEBA8EAE-BF5A-486C-A8C5-ECC9F3942E4B}">
                  <a14:imgProps xmlns:a14="http://schemas.microsoft.com/office/drawing/2010/main">
                    <a14:imgLayer r:embed="rId1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8453265" y="2355767"/>
              <a:ext cx="918249" cy="888274"/>
            </a:xfrm>
            <a:prstGeom prst="rect">
              <a:avLst/>
            </a:prstGeom>
          </p:spPr>
        </p:pic>
      </p:grpSp>
      <p:grpSp>
        <p:nvGrpSpPr>
          <p:cNvPr id="71" name="Group 70">
            <a:extLst>
              <a:ext uri="{FF2B5EF4-FFF2-40B4-BE49-F238E27FC236}">
                <a16:creationId xmlns:a16="http://schemas.microsoft.com/office/drawing/2014/main" id="{6A539691-6369-8743-81C8-1F646DB15B0B}"/>
              </a:ext>
            </a:extLst>
          </p:cNvPr>
          <p:cNvGrpSpPr/>
          <p:nvPr/>
        </p:nvGrpSpPr>
        <p:grpSpPr>
          <a:xfrm>
            <a:off x="9439630" y="2544263"/>
            <a:ext cx="1511059" cy="1218485"/>
            <a:chOff x="9752566" y="3338281"/>
            <a:chExt cx="1511059" cy="1218485"/>
          </a:xfrm>
        </p:grpSpPr>
        <p:sp>
          <p:nvSpPr>
            <p:cNvPr id="72" name="TextBox 71">
              <a:extLst>
                <a:ext uri="{FF2B5EF4-FFF2-40B4-BE49-F238E27FC236}">
                  <a16:creationId xmlns:a16="http://schemas.microsoft.com/office/drawing/2014/main" id="{94D0562D-17CB-674E-85C8-39A5AA3D8D2A}"/>
                </a:ext>
              </a:extLst>
            </p:cNvPr>
            <p:cNvSpPr txBox="1"/>
            <p:nvPr/>
          </p:nvSpPr>
          <p:spPr>
            <a:xfrm>
              <a:off x="9752566" y="3338281"/>
              <a:ext cx="1511059" cy="1218485"/>
            </a:xfrm>
            <a:prstGeom prst="rect">
              <a:avLst/>
            </a:prstGeom>
            <a:noFill/>
          </p:spPr>
          <p:txBody>
            <a:bodyPr wrap="square" rtlCol="0">
              <a:prstTxWarp prst="textArchDown">
                <a:avLst>
                  <a:gd name="adj" fmla="val 21240749"/>
                </a:avLst>
              </a:prstTxWarp>
              <a:spAutoFit/>
            </a:bodyPr>
            <a:lstStyle/>
            <a:p>
              <a:pPr algn="ctr"/>
              <a:r>
                <a:rPr lang="en-US" b="1" dirty="0"/>
                <a:t>Operations</a:t>
              </a:r>
            </a:p>
          </p:txBody>
        </p:sp>
        <p:pic>
          <p:nvPicPr>
            <p:cNvPr id="73" name="Picture 72">
              <a:extLst>
                <a:ext uri="{FF2B5EF4-FFF2-40B4-BE49-F238E27FC236}">
                  <a16:creationId xmlns:a16="http://schemas.microsoft.com/office/drawing/2014/main" id="{02EDDAFB-CF77-7740-9E96-85FB9588308B}"/>
                </a:ext>
              </a:extLst>
            </p:cNvPr>
            <p:cNvPicPr>
              <a:picLocks noChangeAspect="1"/>
            </p:cNvPicPr>
            <p:nvPr/>
          </p:nvPicPr>
          <p:blipFill rotWithShape="1">
            <a:blip r:embed="rId3">
              <a:extLst>
                <a:ext uri="{BEBA8EAE-BF5A-486C-A8C5-ECC9F3942E4B}">
                  <a14:imgProps xmlns:a14="http://schemas.microsoft.com/office/drawing/2010/main">
                    <a14:imgLayer r:embed="rId1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10030794" y="3550349"/>
              <a:ext cx="941806" cy="964736"/>
            </a:xfrm>
            <a:prstGeom prst="rect">
              <a:avLst/>
            </a:prstGeom>
          </p:spPr>
        </p:pic>
      </p:grpSp>
      <p:grpSp>
        <p:nvGrpSpPr>
          <p:cNvPr id="74" name="Group 73">
            <a:extLst>
              <a:ext uri="{FF2B5EF4-FFF2-40B4-BE49-F238E27FC236}">
                <a16:creationId xmlns:a16="http://schemas.microsoft.com/office/drawing/2014/main" id="{C5452C57-BA97-7249-A6F0-F75DB33D3A5A}"/>
              </a:ext>
            </a:extLst>
          </p:cNvPr>
          <p:cNvGrpSpPr/>
          <p:nvPr/>
        </p:nvGrpSpPr>
        <p:grpSpPr>
          <a:xfrm>
            <a:off x="4817229" y="2581793"/>
            <a:ext cx="1511059" cy="1218485"/>
            <a:chOff x="4817229" y="2581793"/>
            <a:chExt cx="1511059" cy="1218485"/>
          </a:xfrm>
        </p:grpSpPr>
        <p:sp>
          <p:nvSpPr>
            <p:cNvPr id="75" name="TextBox 74">
              <a:extLst>
                <a:ext uri="{FF2B5EF4-FFF2-40B4-BE49-F238E27FC236}">
                  <a16:creationId xmlns:a16="http://schemas.microsoft.com/office/drawing/2014/main" id="{05D6DD9D-6D79-4746-BCE0-F98201023F76}"/>
                </a:ext>
              </a:extLst>
            </p:cNvPr>
            <p:cNvSpPr txBox="1"/>
            <p:nvPr/>
          </p:nvSpPr>
          <p:spPr>
            <a:xfrm>
              <a:off x="4817229" y="2581793"/>
              <a:ext cx="1511059" cy="1218485"/>
            </a:xfrm>
            <a:prstGeom prst="rect">
              <a:avLst/>
            </a:prstGeom>
            <a:noFill/>
          </p:spPr>
          <p:txBody>
            <a:bodyPr wrap="square" rtlCol="0">
              <a:prstTxWarp prst="textArchDown">
                <a:avLst>
                  <a:gd name="adj" fmla="val 21240749"/>
                </a:avLst>
              </a:prstTxWarp>
              <a:spAutoFit/>
            </a:bodyPr>
            <a:lstStyle/>
            <a:p>
              <a:pPr algn="ctr"/>
              <a:r>
                <a:rPr lang="en-US" b="1" dirty="0"/>
                <a:t>Hardware Dev</a:t>
              </a:r>
            </a:p>
          </p:txBody>
        </p:sp>
        <p:pic>
          <p:nvPicPr>
            <p:cNvPr id="76" name="Picture 75">
              <a:extLst>
                <a:ext uri="{FF2B5EF4-FFF2-40B4-BE49-F238E27FC236}">
                  <a16:creationId xmlns:a16="http://schemas.microsoft.com/office/drawing/2014/main" id="{5B4555DE-0568-484C-82B1-E202734899ED}"/>
                </a:ext>
              </a:extLst>
            </p:cNvPr>
            <p:cNvPicPr>
              <a:picLocks noChangeAspect="1"/>
            </p:cNvPicPr>
            <p:nvPr/>
          </p:nvPicPr>
          <p:blipFill rotWithShape="1">
            <a:blip r:embed="rId3">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grpSp>
      <p:grpSp>
        <p:nvGrpSpPr>
          <p:cNvPr id="77" name="Group 76">
            <a:extLst>
              <a:ext uri="{FF2B5EF4-FFF2-40B4-BE49-F238E27FC236}">
                <a16:creationId xmlns:a16="http://schemas.microsoft.com/office/drawing/2014/main" id="{5833353E-8782-4E4A-AD61-BE18F5AF0382}"/>
              </a:ext>
            </a:extLst>
          </p:cNvPr>
          <p:cNvGrpSpPr/>
          <p:nvPr/>
        </p:nvGrpSpPr>
        <p:grpSpPr>
          <a:xfrm>
            <a:off x="4030348" y="3519648"/>
            <a:ext cx="1511059" cy="1218485"/>
            <a:chOff x="6348209" y="2434502"/>
            <a:chExt cx="1511059" cy="1218485"/>
          </a:xfrm>
        </p:grpSpPr>
        <p:sp>
          <p:nvSpPr>
            <p:cNvPr id="78" name="TextBox 77">
              <a:extLst>
                <a:ext uri="{FF2B5EF4-FFF2-40B4-BE49-F238E27FC236}">
                  <a16:creationId xmlns:a16="http://schemas.microsoft.com/office/drawing/2014/main" id="{9985A086-8D3C-B04A-A772-1FD499108317}"/>
                </a:ext>
              </a:extLst>
            </p:cNvPr>
            <p:cNvSpPr txBox="1"/>
            <p:nvPr/>
          </p:nvSpPr>
          <p:spPr>
            <a:xfrm>
              <a:off x="6348209" y="2434502"/>
              <a:ext cx="1511059" cy="1218485"/>
            </a:xfrm>
            <a:prstGeom prst="rect">
              <a:avLst/>
            </a:prstGeom>
            <a:noFill/>
          </p:spPr>
          <p:txBody>
            <a:bodyPr wrap="square" rtlCol="0">
              <a:prstTxWarp prst="textArchDown">
                <a:avLst>
                  <a:gd name="adj" fmla="val 21240749"/>
                </a:avLst>
              </a:prstTxWarp>
              <a:spAutoFit/>
            </a:bodyPr>
            <a:lstStyle/>
            <a:p>
              <a:pPr algn="ctr"/>
              <a:r>
                <a:rPr lang="en-US" b="1" dirty="0"/>
                <a:t>Infrastructure</a:t>
              </a:r>
            </a:p>
          </p:txBody>
        </p:sp>
        <p:pic>
          <p:nvPicPr>
            <p:cNvPr id="79" name="Picture 78">
              <a:extLst>
                <a:ext uri="{FF2B5EF4-FFF2-40B4-BE49-F238E27FC236}">
                  <a16:creationId xmlns:a16="http://schemas.microsoft.com/office/drawing/2014/main" id="{302AB300-65F0-4549-BCD8-3BB04D339C25}"/>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6666201" y="2531779"/>
              <a:ext cx="877338" cy="940845"/>
            </a:xfrm>
            <a:prstGeom prst="rect">
              <a:avLst/>
            </a:prstGeom>
          </p:spPr>
        </p:pic>
      </p:grpSp>
    </p:spTree>
    <p:extLst>
      <p:ext uri="{BB962C8B-B14F-4D97-AF65-F5344CB8AC3E}">
        <p14:creationId xmlns:p14="http://schemas.microsoft.com/office/powerpoint/2010/main" val="318917208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5"/>
                                        </p:tgtEl>
                                        <p:attrNameLst>
                                          <p:attrName>style.visibility</p:attrName>
                                        </p:attrNameLst>
                                      </p:cBhvr>
                                      <p:to>
                                        <p:strVal val="visible"/>
                                      </p:to>
                                    </p:set>
                                  </p:child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300" fill="hold">
                                          <p:stCondLst>
                                            <p:cond delay="0"/>
                                          </p:stCondLst>
                                        </p:cTn>
                                        <p:tgtEl>
                                          <p:spTgt spid="59"/>
                                        </p:tgtEl>
                                        <p:attrNameLst>
                                          <p:attrName>r</p:attrName>
                                        </p:attrNameLst>
                                      </p:cBhvr>
                                    </p:animRot>
                                    <p:animRot by="-240000">
                                      <p:cBhvr>
                                        <p:cTn id="16" dur="600" fill="hold">
                                          <p:stCondLst>
                                            <p:cond delay="600"/>
                                          </p:stCondLst>
                                        </p:cTn>
                                        <p:tgtEl>
                                          <p:spTgt spid="59"/>
                                        </p:tgtEl>
                                        <p:attrNameLst>
                                          <p:attrName>r</p:attrName>
                                        </p:attrNameLst>
                                      </p:cBhvr>
                                    </p:animRot>
                                    <p:animRot by="240000">
                                      <p:cBhvr>
                                        <p:cTn id="17" dur="600" fill="hold">
                                          <p:stCondLst>
                                            <p:cond delay="1200"/>
                                          </p:stCondLst>
                                        </p:cTn>
                                        <p:tgtEl>
                                          <p:spTgt spid="59"/>
                                        </p:tgtEl>
                                        <p:attrNameLst>
                                          <p:attrName>r</p:attrName>
                                        </p:attrNameLst>
                                      </p:cBhvr>
                                    </p:animRot>
                                    <p:animRot by="-240000">
                                      <p:cBhvr>
                                        <p:cTn id="18" dur="600" fill="hold">
                                          <p:stCondLst>
                                            <p:cond delay="1800"/>
                                          </p:stCondLst>
                                        </p:cTn>
                                        <p:tgtEl>
                                          <p:spTgt spid="59"/>
                                        </p:tgtEl>
                                        <p:attrNameLst>
                                          <p:attrName>r</p:attrName>
                                        </p:attrNameLst>
                                      </p:cBhvr>
                                    </p:animRot>
                                    <p:animRot by="120000">
                                      <p:cBhvr>
                                        <p:cTn id="19" dur="600" fill="hold">
                                          <p:stCondLst>
                                            <p:cond delay="2400"/>
                                          </p:stCondLst>
                                        </p:cTn>
                                        <p:tgtEl>
                                          <p:spTgt spid="59"/>
                                        </p:tgtEl>
                                        <p:attrNameLst>
                                          <p:attrName>r</p:attrName>
                                        </p:attrNameLst>
                                      </p:cBhvr>
                                    </p:animRot>
                                  </p:childTnLst>
                                </p:cTn>
                              </p:par>
                              <p:par>
                                <p:cTn id="20" presetID="32" presetClass="emph" presetSubtype="0" fill="hold" nodeType="withEffect">
                                  <p:stCondLst>
                                    <p:cond delay="0"/>
                                  </p:stCondLst>
                                  <p:childTnLst>
                                    <p:animRot by="120000">
                                      <p:cBhvr>
                                        <p:cTn id="21" dur="300" fill="hold">
                                          <p:stCondLst>
                                            <p:cond delay="0"/>
                                          </p:stCondLst>
                                        </p:cTn>
                                        <p:tgtEl>
                                          <p:spTgt spid="74"/>
                                        </p:tgtEl>
                                        <p:attrNameLst>
                                          <p:attrName>r</p:attrName>
                                        </p:attrNameLst>
                                      </p:cBhvr>
                                    </p:animRot>
                                    <p:animRot by="-240000">
                                      <p:cBhvr>
                                        <p:cTn id="22" dur="600" fill="hold">
                                          <p:stCondLst>
                                            <p:cond delay="600"/>
                                          </p:stCondLst>
                                        </p:cTn>
                                        <p:tgtEl>
                                          <p:spTgt spid="74"/>
                                        </p:tgtEl>
                                        <p:attrNameLst>
                                          <p:attrName>r</p:attrName>
                                        </p:attrNameLst>
                                      </p:cBhvr>
                                    </p:animRot>
                                    <p:animRot by="240000">
                                      <p:cBhvr>
                                        <p:cTn id="23" dur="600" fill="hold">
                                          <p:stCondLst>
                                            <p:cond delay="1200"/>
                                          </p:stCondLst>
                                        </p:cTn>
                                        <p:tgtEl>
                                          <p:spTgt spid="74"/>
                                        </p:tgtEl>
                                        <p:attrNameLst>
                                          <p:attrName>r</p:attrName>
                                        </p:attrNameLst>
                                      </p:cBhvr>
                                    </p:animRot>
                                    <p:animRot by="-240000">
                                      <p:cBhvr>
                                        <p:cTn id="24" dur="600" fill="hold">
                                          <p:stCondLst>
                                            <p:cond delay="1800"/>
                                          </p:stCondLst>
                                        </p:cTn>
                                        <p:tgtEl>
                                          <p:spTgt spid="74"/>
                                        </p:tgtEl>
                                        <p:attrNameLst>
                                          <p:attrName>r</p:attrName>
                                        </p:attrNameLst>
                                      </p:cBhvr>
                                    </p:animRot>
                                    <p:animRot by="120000">
                                      <p:cBhvr>
                                        <p:cTn id="25" dur="600" fill="hold">
                                          <p:stCondLst>
                                            <p:cond delay="2400"/>
                                          </p:stCondLst>
                                        </p:cTn>
                                        <p:tgtEl>
                                          <p:spTgt spid="74"/>
                                        </p:tgtEl>
                                        <p:attrNameLst>
                                          <p:attrName>r</p:attrName>
                                        </p:attrNameLst>
                                      </p:cBhvr>
                                    </p:animRot>
                                  </p:childTnLst>
                                </p:cTn>
                              </p:par>
                              <p:par>
                                <p:cTn id="26" presetID="32" presetClass="emph" presetSubtype="0" fill="hold" nodeType="withEffect">
                                  <p:stCondLst>
                                    <p:cond delay="0"/>
                                  </p:stCondLst>
                                  <p:childTnLst>
                                    <p:animRot by="120000">
                                      <p:cBhvr>
                                        <p:cTn id="27" dur="300" fill="hold">
                                          <p:stCondLst>
                                            <p:cond delay="0"/>
                                          </p:stCondLst>
                                        </p:cTn>
                                        <p:tgtEl>
                                          <p:spTgt spid="45"/>
                                        </p:tgtEl>
                                        <p:attrNameLst>
                                          <p:attrName>r</p:attrName>
                                        </p:attrNameLst>
                                      </p:cBhvr>
                                    </p:animRot>
                                    <p:animRot by="-240000">
                                      <p:cBhvr>
                                        <p:cTn id="28" dur="600" fill="hold">
                                          <p:stCondLst>
                                            <p:cond delay="600"/>
                                          </p:stCondLst>
                                        </p:cTn>
                                        <p:tgtEl>
                                          <p:spTgt spid="45"/>
                                        </p:tgtEl>
                                        <p:attrNameLst>
                                          <p:attrName>r</p:attrName>
                                        </p:attrNameLst>
                                      </p:cBhvr>
                                    </p:animRot>
                                    <p:animRot by="240000">
                                      <p:cBhvr>
                                        <p:cTn id="29" dur="600" fill="hold">
                                          <p:stCondLst>
                                            <p:cond delay="1200"/>
                                          </p:stCondLst>
                                        </p:cTn>
                                        <p:tgtEl>
                                          <p:spTgt spid="45"/>
                                        </p:tgtEl>
                                        <p:attrNameLst>
                                          <p:attrName>r</p:attrName>
                                        </p:attrNameLst>
                                      </p:cBhvr>
                                    </p:animRot>
                                    <p:animRot by="-240000">
                                      <p:cBhvr>
                                        <p:cTn id="30" dur="600" fill="hold">
                                          <p:stCondLst>
                                            <p:cond delay="1800"/>
                                          </p:stCondLst>
                                        </p:cTn>
                                        <p:tgtEl>
                                          <p:spTgt spid="45"/>
                                        </p:tgtEl>
                                        <p:attrNameLst>
                                          <p:attrName>r</p:attrName>
                                        </p:attrNameLst>
                                      </p:cBhvr>
                                    </p:animRot>
                                    <p:animRot by="120000">
                                      <p:cBhvr>
                                        <p:cTn id="31" dur="600" fill="hold">
                                          <p:stCondLst>
                                            <p:cond delay="2400"/>
                                          </p:stCondLst>
                                        </p:cTn>
                                        <p:tgtEl>
                                          <p:spTgt spid="4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childTnLst>
                                </p:cTn>
                              </p:par>
                            </p:childTnLst>
                          </p:cTn>
                        </p:par>
                        <p:par>
                          <p:cTn id="36" fill="hold">
                            <p:stCondLst>
                              <p:cond delay="0"/>
                            </p:stCondLst>
                            <p:childTnLst>
                              <p:par>
                                <p:cTn id="37" presetID="32" presetClass="emph" presetSubtype="0" fill="hold" nodeType="afterEffect">
                                  <p:stCondLst>
                                    <p:cond delay="0"/>
                                  </p:stCondLst>
                                  <p:childTnLst>
                                    <p:animRot by="120000">
                                      <p:cBhvr>
                                        <p:cTn id="38" dur="300" fill="hold">
                                          <p:stCondLst>
                                            <p:cond delay="0"/>
                                          </p:stCondLst>
                                        </p:cTn>
                                        <p:tgtEl>
                                          <p:spTgt spid="77"/>
                                        </p:tgtEl>
                                        <p:attrNameLst>
                                          <p:attrName>r</p:attrName>
                                        </p:attrNameLst>
                                      </p:cBhvr>
                                    </p:animRot>
                                    <p:animRot by="-240000">
                                      <p:cBhvr>
                                        <p:cTn id="39" dur="600" fill="hold">
                                          <p:stCondLst>
                                            <p:cond delay="600"/>
                                          </p:stCondLst>
                                        </p:cTn>
                                        <p:tgtEl>
                                          <p:spTgt spid="77"/>
                                        </p:tgtEl>
                                        <p:attrNameLst>
                                          <p:attrName>r</p:attrName>
                                        </p:attrNameLst>
                                      </p:cBhvr>
                                    </p:animRot>
                                    <p:animRot by="240000">
                                      <p:cBhvr>
                                        <p:cTn id="40" dur="600" fill="hold">
                                          <p:stCondLst>
                                            <p:cond delay="1200"/>
                                          </p:stCondLst>
                                        </p:cTn>
                                        <p:tgtEl>
                                          <p:spTgt spid="77"/>
                                        </p:tgtEl>
                                        <p:attrNameLst>
                                          <p:attrName>r</p:attrName>
                                        </p:attrNameLst>
                                      </p:cBhvr>
                                    </p:animRot>
                                    <p:animRot by="-240000">
                                      <p:cBhvr>
                                        <p:cTn id="41" dur="600" fill="hold">
                                          <p:stCondLst>
                                            <p:cond delay="1800"/>
                                          </p:stCondLst>
                                        </p:cTn>
                                        <p:tgtEl>
                                          <p:spTgt spid="77"/>
                                        </p:tgtEl>
                                        <p:attrNameLst>
                                          <p:attrName>r</p:attrName>
                                        </p:attrNameLst>
                                      </p:cBhvr>
                                    </p:animRot>
                                    <p:animRot by="120000">
                                      <p:cBhvr>
                                        <p:cTn id="42" dur="600" fill="hold">
                                          <p:stCondLst>
                                            <p:cond delay="2400"/>
                                          </p:stCondLst>
                                        </p:cTn>
                                        <p:tgtEl>
                                          <p:spTgt spid="77"/>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childTnLst>
                          </p:cTn>
                        </p:par>
                        <p:par>
                          <p:cTn id="47" fill="hold">
                            <p:stCondLst>
                              <p:cond delay="0"/>
                            </p:stCondLst>
                            <p:childTnLst>
                              <p:par>
                                <p:cTn id="48" presetID="32" presetClass="emph" presetSubtype="0" fill="hold" nodeType="afterEffect">
                                  <p:stCondLst>
                                    <p:cond delay="0"/>
                                  </p:stCondLst>
                                  <p:childTnLst>
                                    <p:animRot by="120000">
                                      <p:cBhvr>
                                        <p:cTn id="49" dur="300" fill="hold">
                                          <p:stCondLst>
                                            <p:cond delay="0"/>
                                          </p:stCondLst>
                                        </p:cTn>
                                        <p:tgtEl>
                                          <p:spTgt spid="71"/>
                                        </p:tgtEl>
                                        <p:attrNameLst>
                                          <p:attrName>r</p:attrName>
                                        </p:attrNameLst>
                                      </p:cBhvr>
                                    </p:animRot>
                                    <p:animRot by="-240000">
                                      <p:cBhvr>
                                        <p:cTn id="50" dur="600" fill="hold">
                                          <p:stCondLst>
                                            <p:cond delay="600"/>
                                          </p:stCondLst>
                                        </p:cTn>
                                        <p:tgtEl>
                                          <p:spTgt spid="71"/>
                                        </p:tgtEl>
                                        <p:attrNameLst>
                                          <p:attrName>r</p:attrName>
                                        </p:attrNameLst>
                                      </p:cBhvr>
                                    </p:animRot>
                                    <p:animRot by="240000">
                                      <p:cBhvr>
                                        <p:cTn id="51" dur="600" fill="hold">
                                          <p:stCondLst>
                                            <p:cond delay="1200"/>
                                          </p:stCondLst>
                                        </p:cTn>
                                        <p:tgtEl>
                                          <p:spTgt spid="71"/>
                                        </p:tgtEl>
                                        <p:attrNameLst>
                                          <p:attrName>r</p:attrName>
                                        </p:attrNameLst>
                                      </p:cBhvr>
                                    </p:animRot>
                                    <p:animRot by="-240000">
                                      <p:cBhvr>
                                        <p:cTn id="52" dur="600" fill="hold">
                                          <p:stCondLst>
                                            <p:cond delay="1800"/>
                                          </p:stCondLst>
                                        </p:cTn>
                                        <p:tgtEl>
                                          <p:spTgt spid="71"/>
                                        </p:tgtEl>
                                        <p:attrNameLst>
                                          <p:attrName>r</p:attrName>
                                        </p:attrNameLst>
                                      </p:cBhvr>
                                    </p:animRot>
                                    <p:animRot by="120000">
                                      <p:cBhvr>
                                        <p:cTn id="53" dur="600" fill="hold">
                                          <p:stCondLst>
                                            <p:cond delay="2400"/>
                                          </p:stCondLst>
                                        </p:cTn>
                                        <p:tgtEl>
                                          <p:spTgt spid="7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2"/>
                                        </p:tgtEl>
                                        <p:attrNameLst>
                                          <p:attrName>style.visibility</p:attrName>
                                        </p:attrNameLst>
                                      </p:cBhvr>
                                      <p:to>
                                        <p:strVal val="visible"/>
                                      </p:to>
                                    </p:set>
                                  </p:childTnLst>
                                </p:cTn>
                              </p:par>
                            </p:childTnLst>
                          </p:cTn>
                        </p:par>
                        <p:par>
                          <p:cTn id="58" fill="hold">
                            <p:stCondLst>
                              <p:cond delay="0"/>
                            </p:stCondLst>
                            <p:childTnLst>
                              <p:par>
                                <p:cTn id="59" presetID="32" presetClass="emph" presetSubtype="0" fill="hold" nodeType="afterEffect">
                                  <p:stCondLst>
                                    <p:cond delay="0"/>
                                  </p:stCondLst>
                                  <p:childTnLst>
                                    <p:animRot by="120000">
                                      <p:cBhvr>
                                        <p:cTn id="60" dur="300" fill="hold">
                                          <p:stCondLst>
                                            <p:cond delay="0"/>
                                          </p:stCondLst>
                                        </p:cTn>
                                        <p:tgtEl>
                                          <p:spTgt spid="62"/>
                                        </p:tgtEl>
                                        <p:attrNameLst>
                                          <p:attrName>r</p:attrName>
                                        </p:attrNameLst>
                                      </p:cBhvr>
                                    </p:animRot>
                                    <p:animRot by="-240000">
                                      <p:cBhvr>
                                        <p:cTn id="61" dur="600" fill="hold">
                                          <p:stCondLst>
                                            <p:cond delay="600"/>
                                          </p:stCondLst>
                                        </p:cTn>
                                        <p:tgtEl>
                                          <p:spTgt spid="62"/>
                                        </p:tgtEl>
                                        <p:attrNameLst>
                                          <p:attrName>r</p:attrName>
                                        </p:attrNameLst>
                                      </p:cBhvr>
                                    </p:animRot>
                                    <p:animRot by="240000">
                                      <p:cBhvr>
                                        <p:cTn id="62" dur="600" fill="hold">
                                          <p:stCondLst>
                                            <p:cond delay="1200"/>
                                          </p:stCondLst>
                                        </p:cTn>
                                        <p:tgtEl>
                                          <p:spTgt spid="62"/>
                                        </p:tgtEl>
                                        <p:attrNameLst>
                                          <p:attrName>r</p:attrName>
                                        </p:attrNameLst>
                                      </p:cBhvr>
                                    </p:animRot>
                                    <p:animRot by="-240000">
                                      <p:cBhvr>
                                        <p:cTn id="63" dur="600" fill="hold">
                                          <p:stCondLst>
                                            <p:cond delay="1800"/>
                                          </p:stCondLst>
                                        </p:cTn>
                                        <p:tgtEl>
                                          <p:spTgt spid="62"/>
                                        </p:tgtEl>
                                        <p:attrNameLst>
                                          <p:attrName>r</p:attrName>
                                        </p:attrNameLst>
                                      </p:cBhvr>
                                    </p:animRot>
                                    <p:animRot by="120000">
                                      <p:cBhvr>
                                        <p:cTn id="64" dur="600" fill="hold">
                                          <p:stCondLst>
                                            <p:cond delay="240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8970" y="564602"/>
            <a:ext cx="11102975" cy="881063"/>
          </a:xfrm>
        </p:spPr>
        <p:txBody>
          <a:bodyPr>
            <a:normAutofit fontScale="90000"/>
          </a:bodyPr>
          <a:lstStyle/>
          <a:p>
            <a:pPr algn="l"/>
            <a:r>
              <a:rPr lang="en-US" sz="5400" dirty="0">
                <a:solidFill>
                  <a:schemeClr val="accent1"/>
                </a:solidFill>
                <a:latin typeface="+mj-lt"/>
              </a:rPr>
              <a:t>Building on Success</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542924" y="1913844"/>
            <a:ext cx="7496895" cy="3245015"/>
          </a:xfrm>
        </p:spPr>
        <p:txBody>
          <a:bodyPr>
            <a:normAutofit fontScale="97500" lnSpcReduction="1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solidFill>
                <a:latin typeface="+mj-lt"/>
              </a:rPr>
              <a:t>Other areas begin to join in and see benefits</a:t>
            </a:r>
          </a:p>
          <a:p>
            <a:pPr marL="685800" indent="-685800" algn="l">
              <a:buFont typeface="Arial" panose="020B0604020202020204" pitchFamily="34" charset="0"/>
              <a:buChar char="•"/>
            </a:pPr>
            <a:r>
              <a:rPr lang="en-US" sz="5400" dirty="0">
                <a:solidFill>
                  <a:schemeClr val="tx1"/>
                </a:solidFill>
                <a:latin typeface="+mj-lt"/>
              </a:rPr>
              <a:t>Reorganize around value</a:t>
            </a:r>
          </a:p>
        </p:txBody>
      </p:sp>
      <p:pic>
        <p:nvPicPr>
          <p:cNvPr id="4" name="Picture 3">
            <a:extLst>
              <a:ext uri="{FF2B5EF4-FFF2-40B4-BE49-F238E27FC236}">
                <a16:creationId xmlns:a16="http://schemas.microsoft.com/office/drawing/2014/main" id="{54F406D0-9B6E-3D46-A3CD-98E0580D82FF}"/>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8022087" y="1578633"/>
            <a:ext cx="3789858" cy="3510951"/>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B10F40A9-D5A2-AB48-9DDF-08CB32740636}"/>
              </a:ext>
            </a:extLst>
          </p:cNvPr>
          <p:cNvSpPr txBox="1">
            <a:spLocks/>
          </p:cNvSpPr>
          <p:nvPr/>
        </p:nvSpPr>
        <p:spPr>
          <a:xfrm>
            <a:off x="542924" y="5494261"/>
            <a:ext cx="11102975" cy="881062"/>
          </a:xfrm>
        </p:spPr>
        <p:txBody>
          <a:bodyPr>
            <a:normAutofit fontScale="975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3600" dirty="0">
                <a:solidFill>
                  <a:schemeClr val="tx1"/>
                </a:solidFill>
                <a:latin typeface="+mj-lt"/>
              </a:rPr>
              <a:t>Key Action – </a:t>
            </a:r>
            <a:r>
              <a:rPr lang="en-US" sz="3600" dirty="0">
                <a:solidFill>
                  <a:schemeClr val="accent1"/>
                </a:solidFill>
                <a:latin typeface="+mj-lt"/>
              </a:rPr>
              <a:t>Optimize full Value Stream</a:t>
            </a:r>
          </a:p>
        </p:txBody>
      </p:sp>
    </p:spTree>
    <p:extLst>
      <p:ext uri="{BB962C8B-B14F-4D97-AF65-F5344CB8AC3E}">
        <p14:creationId xmlns:p14="http://schemas.microsoft.com/office/powerpoint/2010/main" val="11166570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382289" y="1854938"/>
            <a:ext cx="883553" cy="919061"/>
          </a:xfrm>
          <a:prstGeom prst="rect">
            <a:avLst/>
          </a:prstGeom>
        </p:spPr>
      </p:pic>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537042" y="662412"/>
            <a:ext cx="938159" cy="909832"/>
          </a:xfrm>
          <a:prstGeom prst="rect">
            <a:avLst/>
          </a:prstGeom>
        </p:spPr>
      </p:pic>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7476145" y="539079"/>
            <a:ext cx="897120" cy="925987"/>
          </a:xfrm>
          <a:prstGeom prst="rect">
            <a:avLst/>
          </a:prstGeom>
        </p:spPr>
      </p:pic>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4348340" y="3616925"/>
            <a:ext cx="877338" cy="940845"/>
          </a:xfrm>
          <a:prstGeom prst="rect">
            <a:avLst/>
          </a:prstGeom>
        </p:spPr>
      </p:pic>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3959078" y="1709291"/>
            <a:ext cx="987577" cy="964736"/>
          </a:xfrm>
          <a:prstGeom prst="rect">
            <a:avLst/>
          </a:prstGeom>
        </p:spPr>
      </p:pic>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6297776" y="3818041"/>
            <a:ext cx="876300" cy="924288"/>
          </a:xfrm>
          <a:prstGeom prst="rect">
            <a:avLst/>
          </a:prstGeom>
        </p:spPr>
      </p:pic>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9190632" y="602800"/>
            <a:ext cx="969653" cy="841341"/>
          </a:xfrm>
          <a:prstGeom prst="rect">
            <a:avLst/>
          </a:prstGeom>
        </p:spPr>
      </p:pic>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7970448" y="2145881"/>
            <a:ext cx="918249" cy="888274"/>
          </a:xfrm>
          <a:prstGeom prst="rect">
            <a:avLst/>
          </a:prstGeom>
        </p:spPr>
      </p:pic>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1170654" y="3605839"/>
            <a:ext cx="927463" cy="914448"/>
          </a:xfrm>
          <a:prstGeom prst="rect">
            <a:avLst/>
          </a:prstGeom>
        </p:spPr>
      </p:pic>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5221184" y="541298"/>
            <a:ext cx="824730" cy="905701"/>
          </a:xfrm>
          <a:prstGeom prst="rect">
            <a:avLst/>
          </a:prstGeom>
        </p:spPr>
      </p:pic>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229818" y="3814823"/>
            <a:ext cx="888274" cy="923973"/>
          </a:xfrm>
          <a:prstGeom prst="rect">
            <a:avLst/>
          </a:prstGeom>
        </p:spPr>
      </p:pic>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9717858" y="2756331"/>
            <a:ext cx="941806" cy="964736"/>
          </a:xfrm>
          <a:prstGeom prst="rect">
            <a:avLst/>
          </a:prstGeom>
        </p:spPr>
      </p:pic>
      <p:grpSp>
        <p:nvGrpSpPr>
          <p:cNvPr id="23" name="Group 22">
            <a:extLst>
              <a:ext uri="{FF2B5EF4-FFF2-40B4-BE49-F238E27FC236}">
                <a16:creationId xmlns:a16="http://schemas.microsoft.com/office/drawing/2014/main" id="{A9AE2F73-1A5C-284D-BC9B-61E7CFD46248}"/>
              </a:ext>
            </a:extLst>
          </p:cNvPr>
          <p:cNvGrpSpPr/>
          <p:nvPr/>
        </p:nvGrpSpPr>
        <p:grpSpPr>
          <a:xfrm>
            <a:off x="1068537" y="1713511"/>
            <a:ext cx="1511059" cy="1218485"/>
            <a:chOff x="822086" y="1604273"/>
            <a:chExt cx="1511059" cy="1218485"/>
          </a:xfrm>
        </p:grpSpPr>
        <p:sp>
          <p:nvSpPr>
            <p:cNvPr id="24" name="TextBox 23">
              <a:extLst>
                <a:ext uri="{FF2B5EF4-FFF2-40B4-BE49-F238E27FC236}">
                  <a16:creationId xmlns:a16="http://schemas.microsoft.com/office/drawing/2014/main" id="{02F663EA-8D19-CF4C-8E6E-55B6209911FE}"/>
                </a:ext>
              </a:extLst>
            </p:cNvPr>
            <p:cNvSpPr txBox="1"/>
            <p:nvPr/>
          </p:nvSpPr>
          <p:spPr>
            <a:xfrm>
              <a:off x="822086" y="1604273"/>
              <a:ext cx="1511059" cy="1218485"/>
            </a:xfrm>
            <a:prstGeom prst="rect">
              <a:avLst/>
            </a:prstGeom>
            <a:noFill/>
          </p:spPr>
          <p:txBody>
            <a:bodyPr wrap="square" rtlCol="0">
              <a:prstTxWarp prst="textArchDown">
                <a:avLst>
                  <a:gd name="adj" fmla="val 21240749"/>
                </a:avLst>
              </a:prstTxWarp>
              <a:spAutoFit/>
            </a:bodyPr>
            <a:lstStyle/>
            <a:p>
              <a:pPr algn="ctr"/>
              <a:r>
                <a:rPr lang="en-US" b="1" dirty="0"/>
                <a:t>Product</a:t>
              </a:r>
            </a:p>
          </p:txBody>
        </p:sp>
        <p:pic>
          <p:nvPicPr>
            <p:cNvPr id="25" name="Picture 24">
              <a:extLst>
                <a:ext uri="{FF2B5EF4-FFF2-40B4-BE49-F238E27FC236}">
                  <a16:creationId xmlns:a16="http://schemas.microsoft.com/office/drawing/2014/main" id="{AEB88E79-03BC-6545-995D-D4574038F13C}"/>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135838" y="1745700"/>
              <a:ext cx="883553" cy="919061"/>
            </a:xfrm>
            <a:prstGeom prst="rect">
              <a:avLst/>
            </a:prstGeom>
          </p:spPr>
        </p:pic>
      </p:grpSp>
      <p:grpSp>
        <p:nvGrpSpPr>
          <p:cNvPr id="30" name="Group 29">
            <a:extLst>
              <a:ext uri="{FF2B5EF4-FFF2-40B4-BE49-F238E27FC236}">
                <a16:creationId xmlns:a16="http://schemas.microsoft.com/office/drawing/2014/main" id="{ADB4540F-F0AE-634D-A7C3-A9D215288282}"/>
              </a:ext>
            </a:extLst>
          </p:cNvPr>
          <p:cNvGrpSpPr/>
          <p:nvPr/>
        </p:nvGrpSpPr>
        <p:grpSpPr>
          <a:xfrm>
            <a:off x="2346865" y="2883497"/>
            <a:ext cx="1511059" cy="1218485"/>
            <a:chOff x="2346865" y="2883497"/>
            <a:chExt cx="1511059" cy="1218485"/>
          </a:xfrm>
        </p:grpSpPr>
        <p:sp>
          <p:nvSpPr>
            <p:cNvPr id="31" name="TextBox 30">
              <a:extLst>
                <a:ext uri="{FF2B5EF4-FFF2-40B4-BE49-F238E27FC236}">
                  <a16:creationId xmlns:a16="http://schemas.microsoft.com/office/drawing/2014/main" id="{A3DFD354-A97B-8C47-A858-520746EB6CCC}"/>
                </a:ext>
              </a:extLst>
            </p:cNvPr>
            <p:cNvSpPr txBox="1"/>
            <p:nvPr/>
          </p:nvSpPr>
          <p:spPr>
            <a:xfrm>
              <a:off x="2346865" y="2883497"/>
              <a:ext cx="1511059" cy="1218485"/>
            </a:xfrm>
            <a:prstGeom prst="rect">
              <a:avLst/>
            </a:prstGeom>
            <a:noFill/>
          </p:spPr>
          <p:txBody>
            <a:bodyPr wrap="square" rtlCol="0">
              <a:prstTxWarp prst="textArchDown">
                <a:avLst>
                  <a:gd name="adj" fmla="val 21240749"/>
                </a:avLst>
              </a:prstTxWarp>
              <a:spAutoFit/>
            </a:bodyPr>
            <a:lstStyle/>
            <a:p>
              <a:pPr algn="ctr"/>
              <a:r>
                <a:rPr lang="en-US" b="1" dirty="0"/>
                <a:t>Finance</a:t>
              </a:r>
            </a:p>
          </p:txBody>
        </p:sp>
        <p:pic>
          <p:nvPicPr>
            <p:cNvPr id="33" name="Picture 32">
              <a:extLst>
                <a:ext uri="{FF2B5EF4-FFF2-40B4-BE49-F238E27FC236}">
                  <a16:creationId xmlns:a16="http://schemas.microsoft.com/office/drawing/2014/main" id="{46A80F7B-1D4D-644B-96D4-2814EDA47E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grpSp>
      <p:grpSp>
        <p:nvGrpSpPr>
          <p:cNvPr id="35" name="Group 34">
            <a:extLst>
              <a:ext uri="{FF2B5EF4-FFF2-40B4-BE49-F238E27FC236}">
                <a16:creationId xmlns:a16="http://schemas.microsoft.com/office/drawing/2014/main" id="{5C3FFA9C-C618-2B49-9458-3BAA980E2788}"/>
              </a:ext>
            </a:extLst>
          </p:cNvPr>
          <p:cNvGrpSpPr/>
          <p:nvPr/>
        </p:nvGrpSpPr>
        <p:grpSpPr>
          <a:xfrm>
            <a:off x="2285281" y="449934"/>
            <a:ext cx="1511059" cy="1218485"/>
            <a:chOff x="2365502" y="293688"/>
            <a:chExt cx="1511059" cy="1218485"/>
          </a:xfrm>
        </p:grpSpPr>
        <p:sp>
          <p:nvSpPr>
            <p:cNvPr id="36" name="TextBox 35">
              <a:extLst>
                <a:ext uri="{FF2B5EF4-FFF2-40B4-BE49-F238E27FC236}">
                  <a16:creationId xmlns:a16="http://schemas.microsoft.com/office/drawing/2014/main" id="{A55EBEDA-9583-384F-B374-9C009C1CCC24}"/>
                </a:ext>
              </a:extLst>
            </p:cNvPr>
            <p:cNvSpPr txBox="1"/>
            <p:nvPr/>
          </p:nvSpPr>
          <p:spPr>
            <a:xfrm>
              <a:off x="2365502" y="293688"/>
              <a:ext cx="1511059" cy="1218485"/>
            </a:xfrm>
            <a:prstGeom prst="rect">
              <a:avLst/>
            </a:prstGeom>
            <a:noFill/>
          </p:spPr>
          <p:txBody>
            <a:bodyPr wrap="square" rtlCol="0">
              <a:prstTxWarp prst="textArchDown">
                <a:avLst>
                  <a:gd name="adj" fmla="val 21240749"/>
                </a:avLst>
              </a:prstTxWarp>
              <a:spAutoFit/>
            </a:bodyPr>
            <a:lstStyle/>
            <a:p>
              <a:pPr algn="ctr"/>
              <a:r>
                <a:rPr lang="en-US" b="1" dirty="0"/>
                <a:t>Sr. Leaders</a:t>
              </a:r>
            </a:p>
          </p:txBody>
        </p:sp>
        <p:pic>
          <p:nvPicPr>
            <p:cNvPr id="37" name="Picture 36">
              <a:extLst>
                <a:ext uri="{FF2B5EF4-FFF2-40B4-BE49-F238E27FC236}">
                  <a16:creationId xmlns:a16="http://schemas.microsoft.com/office/drawing/2014/main" id="{C94327D2-A908-3B4E-AC06-3C9650A2D8B7}"/>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617263" y="506166"/>
              <a:ext cx="938159" cy="909832"/>
            </a:xfrm>
            <a:prstGeom prst="rect">
              <a:avLst/>
            </a:prstGeom>
          </p:spPr>
        </p:pic>
      </p:grpSp>
      <p:grpSp>
        <p:nvGrpSpPr>
          <p:cNvPr id="38" name="Group 37">
            <a:extLst>
              <a:ext uri="{FF2B5EF4-FFF2-40B4-BE49-F238E27FC236}">
                <a16:creationId xmlns:a16="http://schemas.microsoft.com/office/drawing/2014/main" id="{EFABFCB4-0A68-CE42-9859-C14A4712BA50}"/>
              </a:ext>
            </a:extLst>
          </p:cNvPr>
          <p:cNvGrpSpPr/>
          <p:nvPr/>
        </p:nvGrpSpPr>
        <p:grpSpPr>
          <a:xfrm>
            <a:off x="4878020" y="370777"/>
            <a:ext cx="1511059" cy="1218485"/>
            <a:chOff x="6229229" y="61060"/>
            <a:chExt cx="1511059" cy="1218485"/>
          </a:xfrm>
        </p:grpSpPr>
        <p:sp>
          <p:nvSpPr>
            <p:cNvPr id="39" name="TextBox 38">
              <a:extLst>
                <a:ext uri="{FF2B5EF4-FFF2-40B4-BE49-F238E27FC236}">
                  <a16:creationId xmlns:a16="http://schemas.microsoft.com/office/drawing/2014/main" id="{2DF49194-D364-4745-B6E4-3861D33E1965}"/>
                </a:ext>
              </a:extLst>
            </p:cNvPr>
            <p:cNvSpPr txBox="1"/>
            <p:nvPr/>
          </p:nvSpPr>
          <p:spPr>
            <a:xfrm>
              <a:off x="6229229" y="61060"/>
              <a:ext cx="1511059" cy="1218485"/>
            </a:xfrm>
            <a:prstGeom prst="rect">
              <a:avLst/>
            </a:prstGeom>
            <a:noFill/>
          </p:spPr>
          <p:txBody>
            <a:bodyPr wrap="square" rtlCol="0">
              <a:prstTxWarp prst="textArchDown">
                <a:avLst>
                  <a:gd name="adj" fmla="val 21240749"/>
                </a:avLst>
              </a:prstTxWarp>
              <a:spAutoFit/>
            </a:bodyPr>
            <a:lstStyle/>
            <a:p>
              <a:pPr algn="ctr"/>
              <a:r>
                <a:rPr lang="en-US" b="1" dirty="0"/>
                <a:t>PMO</a:t>
              </a:r>
            </a:p>
          </p:txBody>
        </p:sp>
        <p:pic>
          <p:nvPicPr>
            <p:cNvPr id="40" name="Picture 39">
              <a:extLst>
                <a:ext uri="{FF2B5EF4-FFF2-40B4-BE49-F238E27FC236}">
                  <a16:creationId xmlns:a16="http://schemas.microsoft.com/office/drawing/2014/main" id="{759273D8-6ACC-894B-9643-E06FA8DD65E2}"/>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6572393" y="231581"/>
              <a:ext cx="824730" cy="905701"/>
            </a:xfrm>
            <a:prstGeom prst="rect">
              <a:avLst/>
            </a:prstGeom>
          </p:spPr>
        </p:pic>
      </p:grpSp>
      <p:grpSp>
        <p:nvGrpSpPr>
          <p:cNvPr id="41" name="Group 40">
            <a:extLst>
              <a:ext uri="{FF2B5EF4-FFF2-40B4-BE49-F238E27FC236}">
                <a16:creationId xmlns:a16="http://schemas.microsoft.com/office/drawing/2014/main" id="{356091EA-4E5E-7A43-B049-3D302F8D10B7}"/>
              </a:ext>
            </a:extLst>
          </p:cNvPr>
          <p:cNvGrpSpPr/>
          <p:nvPr/>
        </p:nvGrpSpPr>
        <p:grpSpPr>
          <a:xfrm>
            <a:off x="6045914" y="3623728"/>
            <a:ext cx="1511059" cy="1218485"/>
            <a:chOff x="4987389" y="3687717"/>
            <a:chExt cx="1511059" cy="1218485"/>
          </a:xfrm>
        </p:grpSpPr>
        <p:sp>
          <p:nvSpPr>
            <p:cNvPr id="42" name="TextBox 41">
              <a:extLst>
                <a:ext uri="{FF2B5EF4-FFF2-40B4-BE49-F238E27FC236}">
                  <a16:creationId xmlns:a16="http://schemas.microsoft.com/office/drawing/2014/main" id="{DE9AEC84-358E-A54A-B2AF-88C7394A943A}"/>
                </a:ext>
              </a:extLst>
            </p:cNvPr>
            <p:cNvSpPr txBox="1"/>
            <p:nvPr/>
          </p:nvSpPr>
          <p:spPr>
            <a:xfrm>
              <a:off x="4987389" y="3687717"/>
              <a:ext cx="1511059" cy="1218485"/>
            </a:xfrm>
            <a:prstGeom prst="rect">
              <a:avLst/>
            </a:prstGeom>
            <a:noFill/>
          </p:spPr>
          <p:txBody>
            <a:bodyPr wrap="square" rtlCol="0">
              <a:prstTxWarp prst="textArchDown">
                <a:avLst>
                  <a:gd name="adj" fmla="val 21240749"/>
                </a:avLst>
              </a:prstTxWarp>
              <a:spAutoFit/>
            </a:bodyPr>
            <a:lstStyle/>
            <a:p>
              <a:pPr algn="ctr"/>
              <a:r>
                <a:rPr lang="en-US" b="1" dirty="0"/>
                <a:t>HR</a:t>
              </a:r>
            </a:p>
          </p:txBody>
        </p:sp>
        <p:pic>
          <p:nvPicPr>
            <p:cNvPr id="43" name="Picture 42">
              <a:extLst>
                <a:ext uri="{FF2B5EF4-FFF2-40B4-BE49-F238E27FC236}">
                  <a16:creationId xmlns:a16="http://schemas.microsoft.com/office/drawing/2014/main" id="{50F4FC51-2A64-644F-938B-33FF368C52C8}"/>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5239251" y="3882030"/>
              <a:ext cx="876300" cy="924288"/>
            </a:xfrm>
            <a:prstGeom prst="rect">
              <a:avLst/>
            </a:prstGeom>
          </p:spPr>
        </p:pic>
      </p:grpSp>
      <p:pic>
        <p:nvPicPr>
          <p:cNvPr id="44" name="Picture 43">
            <a:extLst>
              <a:ext uri="{FF2B5EF4-FFF2-40B4-BE49-F238E27FC236}">
                <a16:creationId xmlns:a16="http://schemas.microsoft.com/office/drawing/2014/main" id="{64DA8FE7-592E-A54D-A7D1-026E93AF0059}"/>
              </a:ext>
            </a:extLst>
          </p:cNvPr>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grpSp>
        <p:nvGrpSpPr>
          <p:cNvPr id="45" name="Group 44">
            <a:extLst>
              <a:ext uri="{FF2B5EF4-FFF2-40B4-BE49-F238E27FC236}">
                <a16:creationId xmlns:a16="http://schemas.microsoft.com/office/drawing/2014/main" id="{9BFB19F1-E8B7-7F42-BAC4-03499801E372}"/>
              </a:ext>
            </a:extLst>
          </p:cNvPr>
          <p:cNvGrpSpPr/>
          <p:nvPr/>
        </p:nvGrpSpPr>
        <p:grpSpPr>
          <a:xfrm>
            <a:off x="7138167" y="449872"/>
            <a:ext cx="1511059" cy="1218485"/>
            <a:chOff x="8217570" y="556881"/>
            <a:chExt cx="1511059" cy="1218485"/>
          </a:xfrm>
        </p:grpSpPr>
        <p:sp>
          <p:nvSpPr>
            <p:cNvPr id="57" name="TextBox 56">
              <a:extLst>
                <a:ext uri="{FF2B5EF4-FFF2-40B4-BE49-F238E27FC236}">
                  <a16:creationId xmlns:a16="http://schemas.microsoft.com/office/drawing/2014/main" id="{F718BB6C-58F0-F745-BF4C-936C8F80665C}"/>
                </a:ext>
              </a:extLst>
            </p:cNvPr>
            <p:cNvSpPr txBox="1"/>
            <p:nvPr/>
          </p:nvSpPr>
          <p:spPr>
            <a:xfrm>
              <a:off x="8217570" y="556881"/>
              <a:ext cx="1511059" cy="1218485"/>
            </a:xfrm>
            <a:prstGeom prst="rect">
              <a:avLst/>
            </a:prstGeom>
            <a:noFill/>
          </p:spPr>
          <p:txBody>
            <a:bodyPr wrap="square" rtlCol="0">
              <a:prstTxWarp prst="textArchDown">
                <a:avLst>
                  <a:gd name="adj" fmla="val 21240749"/>
                </a:avLst>
              </a:prstTxWarp>
              <a:spAutoFit/>
            </a:bodyPr>
            <a:lstStyle/>
            <a:p>
              <a:pPr algn="ctr"/>
              <a:r>
                <a:rPr lang="en-US" b="1" dirty="0"/>
                <a:t>Security</a:t>
              </a:r>
            </a:p>
          </p:txBody>
        </p:sp>
        <p:pic>
          <p:nvPicPr>
            <p:cNvPr id="58" name="Picture 57">
              <a:extLst>
                <a:ext uri="{FF2B5EF4-FFF2-40B4-BE49-F238E27FC236}">
                  <a16:creationId xmlns:a16="http://schemas.microsoft.com/office/drawing/2014/main" id="{659F6CA9-C01A-AF41-ADDB-8C9A5305D57D}"/>
                </a:ext>
              </a:extLst>
            </p:cNvPr>
            <p:cNvPicPr>
              <a:picLocks noChangeAspect="1"/>
            </p:cNvPicPr>
            <p:nvPr/>
          </p:nvPicPr>
          <p:blipFill rotWithShape="1">
            <a:blip r:embed="rId3">
              <a:extLst>
                <a:ext uri="{BEBA8EAE-BF5A-486C-A8C5-ECC9F3942E4B}">
                  <a14:imgProps xmlns:a14="http://schemas.microsoft.com/office/drawing/2010/main">
                    <a14:imgLayer r:embed="rId12">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8555548" y="646088"/>
              <a:ext cx="897120" cy="925987"/>
            </a:xfrm>
            <a:prstGeom prst="rect">
              <a:avLst/>
            </a:prstGeom>
          </p:spPr>
        </p:pic>
      </p:grpSp>
      <p:grpSp>
        <p:nvGrpSpPr>
          <p:cNvPr id="59" name="Group 58">
            <a:extLst>
              <a:ext uri="{FF2B5EF4-FFF2-40B4-BE49-F238E27FC236}">
                <a16:creationId xmlns:a16="http://schemas.microsoft.com/office/drawing/2014/main" id="{42DDAC68-4E76-2742-9BC5-D3A9C56F1163}"/>
              </a:ext>
            </a:extLst>
          </p:cNvPr>
          <p:cNvGrpSpPr/>
          <p:nvPr/>
        </p:nvGrpSpPr>
        <p:grpSpPr>
          <a:xfrm>
            <a:off x="3747947" y="1591974"/>
            <a:ext cx="1511059" cy="1218485"/>
            <a:chOff x="3930538" y="2317185"/>
            <a:chExt cx="1511059" cy="1218485"/>
          </a:xfrm>
        </p:grpSpPr>
        <p:sp>
          <p:nvSpPr>
            <p:cNvPr id="60" name="TextBox 59">
              <a:extLst>
                <a:ext uri="{FF2B5EF4-FFF2-40B4-BE49-F238E27FC236}">
                  <a16:creationId xmlns:a16="http://schemas.microsoft.com/office/drawing/2014/main" id="{5CF66F11-7EED-7943-AE11-649B2A8D2ACE}"/>
                </a:ext>
              </a:extLst>
            </p:cNvPr>
            <p:cNvSpPr txBox="1"/>
            <p:nvPr/>
          </p:nvSpPr>
          <p:spPr>
            <a:xfrm>
              <a:off x="3930538" y="2317185"/>
              <a:ext cx="1511059" cy="1218485"/>
            </a:xfrm>
            <a:prstGeom prst="rect">
              <a:avLst/>
            </a:prstGeom>
            <a:noFill/>
          </p:spPr>
          <p:txBody>
            <a:bodyPr wrap="square" rtlCol="0">
              <a:prstTxWarp prst="textArchDown">
                <a:avLst>
                  <a:gd name="adj" fmla="val 21240749"/>
                </a:avLst>
              </a:prstTxWarp>
              <a:spAutoFit/>
            </a:bodyPr>
            <a:lstStyle/>
            <a:p>
              <a:pPr algn="ctr"/>
              <a:r>
                <a:rPr lang="en-US" b="1" dirty="0"/>
                <a:t>Data/Analytics</a:t>
              </a:r>
            </a:p>
          </p:txBody>
        </p:sp>
        <p:pic>
          <p:nvPicPr>
            <p:cNvPr id="61" name="Picture 60">
              <a:extLst>
                <a:ext uri="{FF2B5EF4-FFF2-40B4-BE49-F238E27FC236}">
                  <a16:creationId xmlns:a16="http://schemas.microsoft.com/office/drawing/2014/main" id="{645F03FE-3CCC-7D4E-867A-DB2EF9D8162D}"/>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4141669" y="2434502"/>
              <a:ext cx="987577" cy="964736"/>
            </a:xfrm>
            <a:prstGeom prst="rect">
              <a:avLst/>
            </a:prstGeom>
          </p:spPr>
        </p:pic>
      </p:grpSp>
      <p:grpSp>
        <p:nvGrpSpPr>
          <p:cNvPr id="62" name="Group 61">
            <a:extLst>
              <a:ext uri="{FF2B5EF4-FFF2-40B4-BE49-F238E27FC236}">
                <a16:creationId xmlns:a16="http://schemas.microsoft.com/office/drawing/2014/main" id="{AF4F236B-E3E4-9D4A-9D3F-395A7AB2FA61}"/>
              </a:ext>
            </a:extLst>
          </p:cNvPr>
          <p:cNvGrpSpPr/>
          <p:nvPr/>
        </p:nvGrpSpPr>
        <p:grpSpPr>
          <a:xfrm>
            <a:off x="8998163" y="407767"/>
            <a:ext cx="1511059" cy="1218485"/>
            <a:chOff x="10030794" y="1495405"/>
            <a:chExt cx="1511059" cy="1218485"/>
          </a:xfrm>
        </p:grpSpPr>
        <p:sp>
          <p:nvSpPr>
            <p:cNvPr id="63" name="TextBox 62">
              <a:extLst>
                <a:ext uri="{FF2B5EF4-FFF2-40B4-BE49-F238E27FC236}">
                  <a16:creationId xmlns:a16="http://schemas.microsoft.com/office/drawing/2014/main" id="{8D6DB80F-F980-E94E-AE4E-89D910948566}"/>
                </a:ext>
              </a:extLst>
            </p:cNvPr>
            <p:cNvSpPr txBox="1"/>
            <p:nvPr/>
          </p:nvSpPr>
          <p:spPr>
            <a:xfrm>
              <a:off x="10030794" y="1495405"/>
              <a:ext cx="1511059" cy="1218485"/>
            </a:xfrm>
            <a:prstGeom prst="rect">
              <a:avLst/>
            </a:prstGeom>
            <a:noFill/>
          </p:spPr>
          <p:txBody>
            <a:bodyPr wrap="square" rtlCol="0">
              <a:prstTxWarp prst="textArchDown">
                <a:avLst>
                  <a:gd name="adj" fmla="val 21240749"/>
                </a:avLst>
              </a:prstTxWarp>
              <a:spAutoFit/>
            </a:bodyPr>
            <a:lstStyle/>
            <a:p>
              <a:pPr algn="ctr"/>
              <a:r>
                <a:rPr lang="en-US" b="1" dirty="0"/>
                <a:t>Sales</a:t>
              </a:r>
            </a:p>
          </p:txBody>
        </p:sp>
        <p:pic>
          <p:nvPicPr>
            <p:cNvPr id="64" name="Picture 63">
              <a:extLst>
                <a:ext uri="{FF2B5EF4-FFF2-40B4-BE49-F238E27FC236}">
                  <a16:creationId xmlns:a16="http://schemas.microsoft.com/office/drawing/2014/main" id="{6BB05CDE-C1B6-9F42-A1B6-AEF74ECC7665}"/>
                </a:ext>
              </a:extLst>
            </p:cNvPr>
            <p:cNvPicPr>
              <a:picLocks noChangeAspect="1"/>
            </p:cNvPicPr>
            <p:nvPr/>
          </p:nvPicPr>
          <p:blipFill rotWithShape="1">
            <a:blip r:embed="rId3">
              <a:extLst>
                <a:ext uri="{BEBA8EAE-BF5A-486C-A8C5-ECC9F3942E4B}">
                  <a14:imgProps xmlns:a14="http://schemas.microsoft.com/office/drawing/2010/main">
                    <a14:imgLayer r:embed="rId13">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10223263" y="1690438"/>
              <a:ext cx="969653" cy="841341"/>
            </a:xfrm>
            <a:prstGeom prst="rect">
              <a:avLst/>
            </a:prstGeom>
          </p:spPr>
        </p:pic>
      </p:grpSp>
      <p:grpSp>
        <p:nvGrpSpPr>
          <p:cNvPr id="65" name="Group 64">
            <a:extLst>
              <a:ext uri="{FF2B5EF4-FFF2-40B4-BE49-F238E27FC236}">
                <a16:creationId xmlns:a16="http://schemas.microsoft.com/office/drawing/2014/main" id="{43504B1D-6420-994B-82CD-CF42B712DD02}"/>
              </a:ext>
            </a:extLst>
          </p:cNvPr>
          <p:cNvGrpSpPr/>
          <p:nvPr/>
        </p:nvGrpSpPr>
        <p:grpSpPr>
          <a:xfrm>
            <a:off x="7674044" y="1951910"/>
            <a:ext cx="1511059" cy="1218485"/>
            <a:chOff x="8156861" y="2161796"/>
            <a:chExt cx="1511059" cy="1218485"/>
          </a:xfrm>
        </p:grpSpPr>
        <p:sp>
          <p:nvSpPr>
            <p:cNvPr id="66" name="TextBox 65">
              <a:extLst>
                <a:ext uri="{FF2B5EF4-FFF2-40B4-BE49-F238E27FC236}">
                  <a16:creationId xmlns:a16="http://schemas.microsoft.com/office/drawing/2014/main" id="{94A8A26A-5ABC-3A44-9FA4-E9F810A908F4}"/>
                </a:ext>
              </a:extLst>
            </p:cNvPr>
            <p:cNvSpPr txBox="1"/>
            <p:nvPr/>
          </p:nvSpPr>
          <p:spPr>
            <a:xfrm>
              <a:off x="8156861" y="2161796"/>
              <a:ext cx="1511059" cy="1218485"/>
            </a:xfrm>
            <a:prstGeom prst="rect">
              <a:avLst/>
            </a:prstGeom>
            <a:noFill/>
          </p:spPr>
          <p:txBody>
            <a:bodyPr wrap="square" rtlCol="0">
              <a:prstTxWarp prst="textArchDown">
                <a:avLst>
                  <a:gd name="adj" fmla="val 21240749"/>
                </a:avLst>
              </a:prstTxWarp>
              <a:spAutoFit/>
            </a:bodyPr>
            <a:lstStyle/>
            <a:p>
              <a:pPr algn="ctr"/>
              <a:r>
                <a:rPr lang="en-US" b="1" dirty="0"/>
                <a:t>Marketing</a:t>
              </a:r>
            </a:p>
          </p:txBody>
        </p:sp>
        <p:pic>
          <p:nvPicPr>
            <p:cNvPr id="67" name="Picture 66">
              <a:extLst>
                <a:ext uri="{FF2B5EF4-FFF2-40B4-BE49-F238E27FC236}">
                  <a16:creationId xmlns:a16="http://schemas.microsoft.com/office/drawing/2014/main" id="{DF727989-5FE3-AE43-8B85-CFC60F126C82}"/>
                </a:ext>
              </a:extLst>
            </p:cNvPr>
            <p:cNvPicPr>
              <a:picLocks noChangeAspect="1"/>
            </p:cNvPicPr>
            <p:nvPr/>
          </p:nvPicPr>
          <p:blipFill rotWithShape="1">
            <a:blip r:embed="rId3">
              <a:extLst>
                <a:ext uri="{BEBA8EAE-BF5A-486C-A8C5-ECC9F3942E4B}">
                  <a14:imgProps xmlns:a14="http://schemas.microsoft.com/office/drawing/2010/main">
                    <a14:imgLayer r:embed="rId1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8453265" y="2355767"/>
              <a:ext cx="918249" cy="888274"/>
            </a:xfrm>
            <a:prstGeom prst="rect">
              <a:avLst/>
            </a:prstGeom>
          </p:spPr>
        </p:pic>
      </p:grpSp>
      <p:grpSp>
        <p:nvGrpSpPr>
          <p:cNvPr id="68" name="Group 67">
            <a:extLst>
              <a:ext uri="{FF2B5EF4-FFF2-40B4-BE49-F238E27FC236}">
                <a16:creationId xmlns:a16="http://schemas.microsoft.com/office/drawing/2014/main" id="{7E303948-1D80-D742-A065-1E6829BA910A}"/>
              </a:ext>
            </a:extLst>
          </p:cNvPr>
          <p:cNvGrpSpPr/>
          <p:nvPr/>
        </p:nvGrpSpPr>
        <p:grpSpPr>
          <a:xfrm>
            <a:off x="7895013" y="3659468"/>
            <a:ext cx="1511059" cy="1218485"/>
            <a:chOff x="7674044" y="3663148"/>
            <a:chExt cx="1511059" cy="1218485"/>
          </a:xfrm>
        </p:grpSpPr>
        <p:sp>
          <p:nvSpPr>
            <p:cNvPr id="69" name="TextBox 68">
              <a:extLst>
                <a:ext uri="{FF2B5EF4-FFF2-40B4-BE49-F238E27FC236}">
                  <a16:creationId xmlns:a16="http://schemas.microsoft.com/office/drawing/2014/main" id="{0B8FC9FD-C504-C043-A202-C8B9AB9E1FA8}"/>
                </a:ext>
              </a:extLst>
            </p:cNvPr>
            <p:cNvSpPr txBox="1"/>
            <p:nvPr/>
          </p:nvSpPr>
          <p:spPr>
            <a:xfrm>
              <a:off x="7674044" y="3663148"/>
              <a:ext cx="1511059" cy="1218485"/>
            </a:xfrm>
            <a:prstGeom prst="rect">
              <a:avLst/>
            </a:prstGeom>
            <a:noFill/>
          </p:spPr>
          <p:txBody>
            <a:bodyPr wrap="square" rtlCol="0">
              <a:prstTxWarp prst="textArchDown">
                <a:avLst>
                  <a:gd name="adj" fmla="val 21240749"/>
                </a:avLst>
              </a:prstTxWarp>
              <a:spAutoFit/>
            </a:bodyPr>
            <a:lstStyle/>
            <a:p>
              <a:pPr algn="ctr"/>
              <a:r>
                <a:rPr lang="en-US" b="1" dirty="0"/>
                <a:t>Vendors</a:t>
              </a:r>
            </a:p>
          </p:txBody>
        </p:sp>
        <p:pic>
          <p:nvPicPr>
            <p:cNvPr id="70" name="Picture 69">
              <a:extLst>
                <a:ext uri="{FF2B5EF4-FFF2-40B4-BE49-F238E27FC236}">
                  <a16:creationId xmlns:a16="http://schemas.microsoft.com/office/drawing/2014/main" id="{9CC9B56B-6554-5F4B-B693-9656B5559280}"/>
                </a:ext>
              </a:extLst>
            </p:cNvPr>
            <p:cNvPicPr>
              <a:picLocks noChangeAspect="1"/>
            </p:cNvPicPr>
            <p:nvPr/>
          </p:nvPicPr>
          <p:blipFill rotWithShape="1">
            <a:blip r:embed="rId3">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008849" y="3818503"/>
              <a:ext cx="888274" cy="923973"/>
            </a:xfrm>
            <a:prstGeom prst="rect">
              <a:avLst/>
            </a:prstGeom>
          </p:spPr>
        </p:pic>
      </p:grpSp>
      <p:grpSp>
        <p:nvGrpSpPr>
          <p:cNvPr id="71" name="Group 70">
            <a:extLst>
              <a:ext uri="{FF2B5EF4-FFF2-40B4-BE49-F238E27FC236}">
                <a16:creationId xmlns:a16="http://schemas.microsoft.com/office/drawing/2014/main" id="{6A539691-6369-8743-81C8-1F646DB15B0B}"/>
              </a:ext>
            </a:extLst>
          </p:cNvPr>
          <p:cNvGrpSpPr/>
          <p:nvPr/>
        </p:nvGrpSpPr>
        <p:grpSpPr>
          <a:xfrm>
            <a:off x="9439630" y="2544263"/>
            <a:ext cx="1511059" cy="1218485"/>
            <a:chOff x="9752566" y="3338281"/>
            <a:chExt cx="1511059" cy="1218485"/>
          </a:xfrm>
        </p:grpSpPr>
        <p:sp>
          <p:nvSpPr>
            <p:cNvPr id="72" name="TextBox 71">
              <a:extLst>
                <a:ext uri="{FF2B5EF4-FFF2-40B4-BE49-F238E27FC236}">
                  <a16:creationId xmlns:a16="http://schemas.microsoft.com/office/drawing/2014/main" id="{94D0562D-17CB-674E-85C8-39A5AA3D8D2A}"/>
                </a:ext>
              </a:extLst>
            </p:cNvPr>
            <p:cNvSpPr txBox="1"/>
            <p:nvPr/>
          </p:nvSpPr>
          <p:spPr>
            <a:xfrm>
              <a:off x="9752566" y="3338281"/>
              <a:ext cx="1511059" cy="1218485"/>
            </a:xfrm>
            <a:prstGeom prst="rect">
              <a:avLst/>
            </a:prstGeom>
            <a:noFill/>
          </p:spPr>
          <p:txBody>
            <a:bodyPr wrap="square" rtlCol="0">
              <a:prstTxWarp prst="textArchDown">
                <a:avLst>
                  <a:gd name="adj" fmla="val 21240749"/>
                </a:avLst>
              </a:prstTxWarp>
              <a:spAutoFit/>
            </a:bodyPr>
            <a:lstStyle/>
            <a:p>
              <a:pPr algn="ctr"/>
              <a:r>
                <a:rPr lang="en-US" b="1" dirty="0"/>
                <a:t>Operations</a:t>
              </a:r>
            </a:p>
          </p:txBody>
        </p:sp>
        <p:pic>
          <p:nvPicPr>
            <p:cNvPr id="73" name="Picture 72">
              <a:extLst>
                <a:ext uri="{FF2B5EF4-FFF2-40B4-BE49-F238E27FC236}">
                  <a16:creationId xmlns:a16="http://schemas.microsoft.com/office/drawing/2014/main" id="{02EDDAFB-CF77-7740-9E96-85FB9588308B}"/>
                </a:ext>
              </a:extLst>
            </p:cNvPr>
            <p:cNvPicPr>
              <a:picLocks noChangeAspect="1"/>
            </p:cNvPicPr>
            <p:nvPr/>
          </p:nvPicPr>
          <p:blipFill rotWithShape="1">
            <a:blip r:embed="rId3">
              <a:extLst>
                <a:ext uri="{BEBA8EAE-BF5A-486C-A8C5-ECC9F3942E4B}">
                  <a14:imgProps xmlns:a14="http://schemas.microsoft.com/office/drawing/2010/main">
                    <a14:imgLayer r:embed="rId1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10030794" y="3550349"/>
              <a:ext cx="941806" cy="964736"/>
            </a:xfrm>
            <a:prstGeom prst="rect">
              <a:avLst/>
            </a:prstGeom>
          </p:spPr>
        </p:pic>
      </p:grpSp>
      <p:grpSp>
        <p:nvGrpSpPr>
          <p:cNvPr id="74" name="Group 73">
            <a:extLst>
              <a:ext uri="{FF2B5EF4-FFF2-40B4-BE49-F238E27FC236}">
                <a16:creationId xmlns:a16="http://schemas.microsoft.com/office/drawing/2014/main" id="{C5452C57-BA97-7249-A6F0-F75DB33D3A5A}"/>
              </a:ext>
            </a:extLst>
          </p:cNvPr>
          <p:cNvGrpSpPr/>
          <p:nvPr/>
        </p:nvGrpSpPr>
        <p:grpSpPr>
          <a:xfrm>
            <a:off x="4817229" y="2581793"/>
            <a:ext cx="1511059" cy="1218485"/>
            <a:chOff x="4817229" y="2581793"/>
            <a:chExt cx="1511059" cy="1218485"/>
          </a:xfrm>
        </p:grpSpPr>
        <p:sp>
          <p:nvSpPr>
            <p:cNvPr id="75" name="TextBox 74">
              <a:extLst>
                <a:ext uri="{FF2B5EF4-FFF2-40B4-BE49-F238E27FC236}">
                  <a16:creationId xmlns:a16="http://schemas.microsoft.com/office/drawing/2014/main" id="{05D6DD9D-6D79-4746-BCE0-F98201023F76}"/>
                </a:ext>
              </a:extLst>
            </p:cNvPr>
            <p:cNvSpPr txBox="1"/>
            <p:nvPr/>
          </p:nvSpPr>
          <p:spPr>
            <a:xfrm>
              <a:off x="4817229" y="2581793"/>
              <a:ext cx="1511059" cy="1218485"/>
            </a:xfrm>
            <a:prstGeom prst="rect">
              <a:avLst/>
            </a:prstGeom>
            <a:noFill/>
          </p:spPr>
          <p:txBody>
            <a:bodyPr wrap="square" rtlCol="0">
              <a:prstTxWarp prst="textArchDown">
                <a:avLst>
                  <a:gd name="adj" fmla="val 21240749"/>
                </a:avLst>
              </a:prstTxWarp>
              <a:spAutoFit/>
            </a:bodyPr>
            <a:lstStyle/>
            <a:p>
              <a:pPr algn="ctr"/>
              <a:r>
                <a:rPr lang="en-US" b="1" dirty="0"/>
                <a:t>Hardware Dev</a:t>
              </a:r>
            </a:p>
          </p:txBody>
        </p:sp>
        <p:pic>
          <p:nvPicPr>
            <p:cNvPr id="76" name="Picture 75">
              <a:extLst>
                <a:ext uri="{FF2B5EF4-FFF2-40B4-BE49-F238E27FC236}">
                  <a16:creationId xmlns:a16="http://schemas.microsoft.com/office/drawing/2014/main" id="{5B4555DE-0568-484C-82B1-E202734899ED}"/>
                </a:ext>
              </a:extLst>
            </p:cNvPr>
            <p:cNvPicPr>
              <a:picLocks noChangeAspect="1"/>
            </p:cNvPicPr>
            <p:nvPr/>
          </p:nvPicPr>
          <p:blipFill rotWithShape="1">
            <a:blip r:embed="rId3">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grpSp>
      <p:grpSp>
        <p:nvGrpSpPr>
          <p:cNvPr id="77" name="Group 76">
            <a:extLst>
              <a:ext uri="{FF2B5EF4-FFF2-40B4-BE49-F238E27FC236}">
                <a16:creationId xmlns:a16="http://schemas.microsoft.com/office/drawing/2014/main" id="{F1C397DC-E3ED-DC40-90A2-7A12F33D6FA4}"/>
              </a:ext>
            </a:extLst>
          </p:cNvPr>
          <p:cNvGrpSpPr/>
          <p:nvPr/>
        </p:nvGrpSpPr>
        <p:grpSpPr>
          <a:xfrm>
            <a:off x="856900" y="3426348"/>
            <a:ext cx="1511059" cy="1218485"/>
            <a:chOff x="508332" y="3595214"/>
            <a:chExt cx="1511059" cy="1218485"/>
          </a:xfrm>
        </p:grpSpPr>
        <p:sp>
          <p:nvSpPr>
            <p:cNvPr id="78" name="TextBox 77">
              <a:extLst>
                <a:ext uri="{FF2B5EF4-FFF2-40B4-BE49-F238E27FC236}">
                  <a16:creationId xmlns:a16="http://schemas.microsoft.com/office/drawing/2014/main" id="{224BE97C-D33A-654E-BE02-C2E4FA73FF46}"/>
                </a:ext>
              </a:extLst>
            </p:cNvPr>
            <p:cNvSpPr txBox="1"/>
            <p:nvPr/>
          </p:nvSpPr>
          <p:spPr>
            <a:xfrm>
              <a:off x="508332" y="3595214"/>
              <a:ext cx="1511059" cy="1218485"/>
            </a:xfrm>
            <a:prstGeom prst="rect">
              <a:avLst/>
            </a:prstGeom>
            <a:noFill/>
          </p:spPr>
          <p:txBody>
            <a:bodyPr wrap="square" rtlCol="0">
              <a:prstTxWarp prst="textArchDown">
                <a:avLst>
                  <a:gd name="adj" fmla="val 21240749"/>
                </a:avLst>
              </a:prstTxWarp>
              <a:spAutoFit/>
            </a:bodyPr>
            <a:lstStyle/>
            <a:p>
              <a:pPr algn="ctr"/>
              <a:r>
                <a:rPr lang="en-US" b="1" dirty="0"/>
                <a:t>Legal</a:t>
              </a:r>
            </a:p>
          </p:txBody>
        </p:sp>
        <p:pic>
          <p:nvPicPr>
            <p:cNvPr id="79" name="Picture 78">
              <a:extLst>
                <a:ext uri="{FF2B5EF4-FFF2-40B4-BE49-F238E27FC236}">
                  <a16:creationId xmlns:a16="http://schemas.microsoft.com/office/drawing/2014/main" id="{560401BF-2587-9849-B71E-5FF67DF9A77F}"/>
                </a:ext>
              </a:extLst>
            </p:cNvPr>
            <p:cNvPicPr>
              <a:picLocks noChangeAspect="1"/>
            </p:cNvPicPr>
            <p:nvPr/>
          </p:nvPicPr>
          <p:blipFill rotWithShape="1">
            <a:blip r:embed="rId3">
              <a:extLst>
                <a:ext uri="{BEBA8EAE-BF5A-486C-A8C5-ECC9F3942E4B}">
                  <a14:imgProps xmlns:a14="http://schemas.microsoft.com/office/drawing/2010/main">
                    <a14:imgLayer r:embed="rId1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822086" y="3774705"/>
              <a:ext cx="927463" cy="914448"/>
            </a:xfrm>
            <a:prstGeom prst="rect">
              <a:avLst/>
            </a:prstGeom>
          </p:spPr>
        </p:pic>
      </p:grpSp>
      <p:grpSp>
        <p:nvGrpSpPr>
          <p:cNvPr id="80" name="Group 79">
            <a:extLst>
              <a:ext uri="{FF2B5EF4-FFF2-40B4-BE49-F238E27FC236}">
                <a16:creationId xmlns:a16="http://schemas.microsoft.com/office/drawing/2014/main" id="{B41242D1-97BC-F541-A3B9-A16A5C8727E1}"/>
              </a:ext>
            </a:extLst>
          </p:cNvPr>
          <p:cNvGrpSpPr/>
          <p:nvPr/>
        </p:nvGrpSpPr>
        <p:grpSpPr>
          <a:xfrm>
            <a:off x="4030348" y="3519648"/>
            <a:ext cx="1511059" cy="1218485"/>
            <a:chOff x="6348209" y="2434502"/>
            <a:chExt cx="1511059" cy="1218485"/>
          </a:xfrm>
        </p:grpSpPr>
        <p:sp>
          <p:nvSpPr>
            <p:cNvPr id="81" name="TextBox 80">
              <a:extLst>
                <a:ext uri="{FF2B5EF4-FFF2-40B4-BE49-F238E27FC236}">
                  <a16:creationId xmlns:a16="http://schemas.microsoft.com/office/drawing/2014/main" id="{4FB19293-86F0-FC41-A837-81E0D2ECFE0B}"/>
                </a:ext>
              </a:extLst>
            </p:cNvPr>
            <p:cNvSpPr txBox="1"/>
            <p:nvPr/>
          </p:nvSpPr>
          <p:spPr>
            <a:xfrm>
              <a:off x="6348209" y="2434502"/>
              <a:ext cx="1511059" cy="1218485"/>
            </a:xfrm>
            <a:prstGeom prst="rect">
              <a:avLst/>
            </a:prstGeom>
            <a:noFill/>
          </p:spPr>
          <p:txBody>
            <a:bodyPr wrap="square" rtlCol="0">
              <a:prstTxWarp prst="textArchDown">
                <a:avLst>
                  <a:gd name="adj" fmla="val 21240749"/>
                </a:avLst>
              </a:prstTxWarp>
              <a:spAutoFit/>
            </a:bodyPr>
            <a:lstStyle/>
            <a:p>
              <a:pPr algn="ctr"/>
              <a:r>
                <a:rPr lang="en-US" b="1" dirty="0"/>
                <a:t>Infrastructure</a:t>
              </a:r>
            </a:p>
          </p:txBody>
        </p:sp>
        <p:pic>
          <p:nvPicPr>
            <p:cNvPr id="82" name="Picture 81">
              <a:extLst>
                <a:ext uri="{FF2B5EF4-FFF2-40B4-BE49-F238E27FC236}">
                  <a16:creationId xmlns:a16="http://schemas.microsoft.com/office/drawing/2014/main" id="{E286750D-6D7D-FF4B-9BAC-3622CED133F2}"/>
                </a:ext>
              </a:extLst>
            </p:cNvPr>
            <p:cNvPicPr>
              <a:picLocks noChangeAspect="1"/>
            </p:cNvPicPr>
            <p:nvPr/>
          </p:nvPicPr>
          <p:blipFill rotWithShape="1">
            <a:blip r:embed="rId3">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6666201" y="2531779"/>
              <a:ext cx="877338" cy="940845"/>
            </a:xfrm>
            <a:prstGeom prst="rect">
              <a:avLst/>
            </a:prstGeom>
          </p:spPr>
        </p:pic>
      </p:grpSp>
    </p:spTree>
    <p:extLst>
      <p:ext uri="{BB962C8B-B14F-4D97-AF65-F5344CB8AC3E}">
        <p14:creationId xmlns:p14="http://schemas.microsoft.com/office/powerpoint/2010/main" val="21062174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par>
                          <p:cTn id="7" fill="hold">
                            <p:stCondLst>
                              <p:cond delay="0"/>
                            </p:stCondLst>
                            <p:childTnLst>
                              <p:par>
                                <p:cTn id="8" presetID="32" presetClass="emph" presetSubtype="0" fill="hold" nodeType="afterEffect">
                                  <p:stCondLst>
                                    <p:cond delay="0"/>
                                  </p:stCondLst>
                                  <p:childTnLst>
                                    <p:animRot by="120000">
                                      <p:cBhvr>
                                        <p:cTn id="9" dur="300" fill="hold">
                                          <p:stCondLst>
                                            <p:cond delay="0"/>
                                          </p:stCondLst>
                                        </p:cTn>
                                        <p:tgtEl>
                                          <p:spTgt spid="77"/>
                                        </p:tgtEl>
                                        <p:attrNameLst>
                                          <p:attrName>r</p:attrName>
                                        </p:attrNameLst>
                                      </p:cBhvr>
                                    </p:animRot>
                                    <p:animRot by="-240000">
                                      <p:cBhvr>
                                        <p:cTn id="10" dur="600" fill="hold">
                                          <p:stCondLst>
                                            <p:cond delay="600"/>
                                          </p:stCondLst>
                                        </p:cTn>
                                        <p:tgtEl>
                                          <p:spTgt spid="77"/>
                                        </p:tgtEl>
                                        <p:attrNameLst>
                                          <p:attrName>r</p:attrName>
                                        </p:attrNameLst>
                                      </p:cBhvr>
                                    </p:animRot>
                                    <p:animRot by="240000">
                                      <p:cBhvr>
                                        <p:cTn id="11" dur="600" fill="hold">
                                          <p:stCondLst>
                                            <p:cond delay="1200"/>
                                          </p:stCondLst>
                                        </p:cTn>
                                        <p:tgtEl>
                                          <p:spTgt spid="77"/>
                                        </p:tgtEl>
                                        <p:attrNameLst>
                                          <p:attrName>r</p:attrName>
                                        </p:attrNameLst>
                                      </p:cBhvr>
                                    </p:animRot>
                                    <p:animRot by="-240000">
                                      <p:cBhvr>
                                        <p:cTn id="12" dur="600" fill="hold">
                                          <p:stCondLst>
                                            <p:cond delay="1800"/>
                                          </p:stCondLst>
                                        </p:cTn>
                                        <p:tgtEl>
                                          <p:spTgt spid="77"/>
                                        </p:tgtEl>
                                        <p:attrNameLst>
                                          <p:attrName>r</p:attrName>
                                        </p:attrNameLst>
                                      </p:cBhvr>
                                    </p:animRot>
                                    <p:animRot by="120000">
                                      <p:cBhvr>
                                        <p:cTn id="13" dur="600" fill="hold">
                                          <p:stCondLst>
                                            <p:cond delay="2400"/>
                                          </p:stCondLst>
                                        </p:cTn>
                                        <p:tgtEl>
                                          <p:spTgt spid="7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41"/>
                                        </p:tgtEl>
                                      </p:cBhvr>
                                    </p:animEffect>
                                    <p:animScale>
                                      <p:cBhvr>
                                        <p:cTn id="18" dur="250" autoRev="1" fill="hold"/>
                                        <p:tgtEl>
                                          <p:spTgt spid="41"/>
                                        </p:tgtEl>
                                      </p:cBhvr>
                                      <p:by x="105000" y="105000"/>
                                    </p:animScale>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300" fill="hold">
                                          <p:stCondLst>
                                            <p:cond delay="0"/>
                                          </p:stCondLst>
                                        </p:cTn>
                                        <p:tgtEl>
                                          <p:spTgt spid="41"/>
                                        </p:tgtEl>
                                        <p:attrNameLst>
                                          <p:attrName>r</p:attrName>
                                        </p:attrNameLst>
                                      </p:cBhvr>
                                    </p:animRot>
                                    <p:animRot by="-240000">
                                      <p:cBhvr>
                                        <p:cTn id="22" dur="600" fill="hold">
                                          <p:stCondLst>
                                            <p:cond delay="600"/>
                                          </p:stCondLst>
                                        </p:cTn>
                                        <p:tgtEl>
                                          <p:spTgt spid="41"/>
                                        </p:tgtEl>
                                        <p:attrNameLst>
                                          <p:attrName>r</p:attrName>
                                        </p:attrNameLst>
                                      </p:cBhvr>
                                    </p:animRot>
                                    <p:animRot by="240000">
                                      <p:cBhvr>
                                        <p:cTn id="23" dur="600" fill="hold">
                                          <p:stCondLst>
                                            <p:cond delay="1200"/>
                                          </p:stCondLst>
                                        </p:cTn>
                                        <p:tgtEl>
                                          <p:spTgt spid="41"/>
                                        </p:tgtEl>
                                        <p:attrNameLst>
                                          <p:attrName>r</p:attrName>
                                        </p:attrNameLst>
                                      </p:cBhvr>
                                    </p:animRot>
                                    <p:animRot by="-240000">
                                      <p:cBhvr>
                                        <p:cTn id="24" dur="600" fill="hold">
                                          <p:stCondLst>
                                            <p:cond delay="1800"/>
                                          </p:stCondLst>
                                        </p:cTn>
                                        <p:tgtEl>
                                          <p:spTgt spid="41"/>
                                        </p:tgtEl>
                                        <p:attrNameLst>
                                          <p:attrName>r</p:attrName>
                                        </p:attrNameLst>
                                      </p:cBhvr>
                                    </p:animRot>
                                    <p:animRot by="120000">
                                      <p:cBhvr>
                                        <p:cTn id="25" dur="600" fill="hold">
                                          <p:stCondLst>
                                            <p:cond delay="2400"/>
                                          </p:stCondLst>
                                        </p:cTn>
                                        <p:tgtEl>
                                          <p:spTgt spid="41"/>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par>
                          <p:cTn id="30" fill="hold">
                            <p:stCondLst>
                              <p:cond delay="0"/>
                            </p:stCondLst>
                            <p:childTnLst>
                              <p:par>
                                <p:cTn id="31" presetID="32" presetClass="emph" presetSubtype="0" fill="hold" nodeType="afterEffect">
                                  <p:stCondLst>
                                    <p:cond delay="0"/>
                                  </p:stCondLst>
                                  <p:childTnLst>
                                    <p:animRot by="120000">
                                      <p:cBhvr>
                                        <p:cTn id="32" dur="300" fill="hold">
                                          <p:stCondLst>
                                            <p:cond delay="0"/>
                                          </p:stCondLst>
                                        </p:cTn>
                                        <p:tgtEl>
                                          <p:spTgt spid="68"/>
                                        </p:tgtEl>
                                        <p:attrNameLst>
                                          <p:attrName>r</p:attrName>
                                        </p:attrNameLst>
                                      </p:cBhvr>
                                    </p:animRot>
                                    <p:animRot by="-240000">
                                      <p:cBhvr>
                                        <p:cTn id="33" dur="600" fill="hold">
                                          <p:stCondLst>
                                            <p:cond delay="600"/>
                                          </p:stCondLst>
                                        </p:cTn>
                                        <p:tgtEl>
                                          <p:spTgt spid="68"/>
                                        </p:tgtEl>
                                        <p:attrNameLst>
                                          <p:attrName>r</p:attrName>
                                        </p:attrNameLst>
                                      </p:cBhvr>
                                    </p:animRot>
                                    <p:animRot by="240000">
                                      <p:cBhvr>
                                        <p:cTn id="34" dur="600" fill="hold">
                                          <p:stCondLst>
                                            <p:cond delay="1200"/>
                                          </p:stCondLst>
                                        </p:cTn>
                                        <p:tgtEl>
                                          <p:spTgt spid="68"/>
                                        </p:tgtEl>
                                        <p:attrNameLst>
                                          <p:attrName>r</p:attrName>
                                        </p:attrNameLst>
                                      </p:cBhvr>
                                    </p:animRot>
                                    <p:animRot by="-240000">
                                      <p:cBhvr>
                                        <p:cTn id="35" dur="600" fill="hold">
                                          <p:stCondLst>
                                            <p:cond delay="1800"/>
                                          </p:stCondLst>
                                        </p:cTn>
                                        <p:tgtEl>
                                          <p:spTgt spid="68"/>
                                        </p:tgtEl>
                                        <p:attrNameLst>
                                          <p:attrName>r</p:attrName>
                                        </p:attrNameLst>
                                      </p:cBhvr>
                                    </p:animRot>
                                    <p:animRot by="120000">
                                      <p:cBhvr>
                                        <p:cTn id="36" dur="600" fill="hold">
                                          <p:stCondLst>
                                            <p:cond delay="24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8418" y="565102"/>
            <a:ext cx="11102975" cy="881063"/>
          </a:xfrm>
        </p:spPr>
        <p:txBody>
          <a:bodyPr>
            <a:normAutofit fontScale="90000"/>
          </a:bodyPr>
          <a:lstStyle/>
          <a:p>
            <a:pPr algn="l"/>
            <a:r>
              <a:rPr lang="en-US" sz="5400" dirty="0">
                <a:solidFill>
                  <a:schemeClr val="accent1"/>
                </a:solidFill>
                <a:latin typeface="+mj-lt"/>
              </a:rPr>
              <a:t>Business is becoming agile</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508418" y="1741050"/>
            <a:ext cx="7496895" cy="3245015"/>
          </a:xfrm>
        </p:spPr>
        <p:txBody>
          <a:bodyPr>
            <a:normAutofit fontScale="75000" lnSpcReduction="2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solidFill>
                <a:latin typeface="+mj-lt"/>
              </a:rPr>
              <a:t>High performing teams</a:t>
            </a:r>
          </a:p>
          <a:p>
            <a:pPr marL="685800" indent="-685800" algn="l">
              <a:buFont typeface="Arial" panose="020B0604020202020204" pitchFamily="34" charset="0"/>
              <a:buChar char="•"/>
            </a:pPr>
            <a:r>
              <a:rPr lang="en-US" sz="5400" dirty="0">
                <a:solidFill>
                  <a:schemeClr val="tx1"/>
                </a:solidFill>
                <a:latin typeface="+mj-lt"/>
              </a:rPr>
              <a:t>Ability to pivot and respond to market demands</a:t>
            </a:r>
          </a:p>
          <a:p>
            <a:pPr marL="685800" indent="-685800" algn="l">
              <a:buFont typeface="Arial" panose="020B0604020202020204" pitchFamily="34" charset="0"/>
              <a:buChar char="•"/>
            </a:pPr>
            <a:r>
              <a:rPr lang="en-US" sz="5400" dirty="0">
                <a:solidFill>
                  <a:schemeClr val="tx1"/>
                </a:solidFill>
                <a:latin typeface="+mj-lt"/>
              </a:rPr>
              <a:t>Delivering highest value items with sustainably shortest lead time</a:t>
            </a:r>
          </a:p>
        </p:txBody>
      </p:sp>
      <p:sp>
        <p:nvSpPr>
          <p:cNvPr id="7" name="Title 1">
            <a:extLst>
              <a:ext uri="{FF2B5EF4-FFF2-40B4-BE49-F238E27FC236}">
                <a16:creationId xmlns:a16="http://schemas.microsoft.com/office/drawing/2014/main" id="{9639C052-09EB-4E45-B407-C7211645C8BD}"/>
              </a:ext>
            </a:extLst>
          </p:cNvPr>
          <p:cNvSpPr txBox="1">
            <a:spLocks/>
          </p:cNvSpPr>
          <p:nvPr/>
        </p:nvSpPr>
        <p:spPr>
          <a:xfrm>
            <a:off x="542924" y="5285807"/>
            <a:ext cx="11102975" cy="881062"/>
          </a:xfrm>
        </p:spPr>
        <p:txBody>
          <a:bodyPr>
            <a:normAutofit fontScale="975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3600" dirty="0">
                <a:solidFill>
                  <a:schemeClr val="tx1"/>
                </a:solidFill>
                <a:latin typeface="+mj-lt"/>
              </a:rPr>
              <a:t>Key Focus – </a:t>
            </a:r>
            <a:r>
              <a:rPr lang="en-US" sz="3600" dirty="0">
                <a:solidFill>
                  <a:schemeClr val="accent1"/>
                </a:solidFill>
                <a:latin typeface="+mj-lt"/>
              </a:rPr>
              <a:t>Build Culture</a:t>
            </a:r>
          </a:p>
        </p:txBody>
      </p:sp>
      <p:pic>
        <p:nvPicPr>
          <p:cNvPr id="8" name="Picture 7">
            <a:extLst>
              <a:ext uri="{FF2B5EF4-FFF2-40B4-BE49-F238E27FC236}">
                <a16:creationId xmlns:a16="http://schemas.microsoft.com/office/drawing/2014/main" id="{4E962F8B-5B42-0D44-9ED2-A7C19F2B720B}"/>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8172539" y="1551425"/>
            <a:ext cx="3696726" cy="3419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1403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020655-F618-5C41-A34A-66A66CD894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93459" y="469965"/>
            <a:ext cx="5347018" cy="5702921"/>
          </a:xfrm>
          <a:prstGeom prst="rect">
            <a:avLst/>
          </a:prstGeom>
        </p:spPr>
      </p:pic>
      <p:pic>
        <p:nvPicPr>
          <p:cNvPr id="7" name="Picture 6">
            <a:extLst>
              <a:ext uri="{FF2B5EF4-FFF2-40B4-BE49-F238E27FC236}">
                <a16:creationId xmlns:a16="http://schemas.microsoft.com/office/drawing/2014/main" id="{89C62BAE-315C-A045-9CF4-C31936E90130}"/>
              </a:ext>
            </a:extLst>
          </p:cNvPr>
          <p:cNvPicPr>
            <a:picLocks noChangeAspect="1"/>
          </p:cNvPicPr>
          <p:nvPr/>
        </p:nvPicPr>
        <p:blipFill>
          <a:blip r:embed="rId5"/>
          <a:stretch>
            <a:fillRect/>
          </a:stretch>
        </p:blipFill>
        <p:spPr>
          <a:xfrm rot="16200000">
            <a:off x="-90512" y="2320992"/>
            <a:ext cx="5702921" cy="1865021"/>
          </a:xfrm>
          <a:prstGeom prst="rect">
            <a:avLst/>
          </a:prstGeom>
        </p:spPr>
      </p:pic>
    </p:spTree>
    <p:extLst>
      <p:ext uri="{BB962C8B-B14F-4D97-AF65-F5344CB8AC3E}">
        <p14:creationId xmlns:p14="http://schemas.microsoft.com/office/powerpoint/2010/main" val="957069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2924" y="747280"/>
            <a:ext cx="11102975" cy="881063"/>
          </a:xfrm>
        </p:spPr>
        <p:txBody>
          <a:bodyPr>
            <a:normAutofit fontScale="90000"/>
          </a:bodyPr>
          <a:lstStyle/>
          <a:p>
            <a:pPr algn="l"/>
            <a:r>
              <a:rPr lang="en-US" sz="5400" dirty="0">
                <a:solidFill>
                  <a:schemeClr val="accent1"/>
                </a:solidFill>
                <a:latin typeface="+mj-lt"/>
              </a:rPr>
              <a:t>Discussion</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542924" y="2069728"/>
            <a:ext cx="11102975" cy="3245015"/>
          </a:xfrm>
        </p:spPr>
        <p:txBody>
          <a:bodyPr>
            <a:normAutofit fontScale="97500" lnSpcReduction="1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solidFill>
                <a:latin typeface="+mj-lt"/>
              </a:rPr>
              <a:t>Where is your company currently?</a:t>
            </a:r>
          </a:p>
          <a:p>
            <a:pPr marL="685800" indent="-685800" algn="l">
              <a:buFont typeface="Arial" panose="020B0604020202020204" pitchFamily="34" charset="0"/>
              <a:buChar char="•"/>
            </a:pPr>
            <a:r>
              <a:rPr lang="en-US" sz="5400" dirty="0">
                <a:solidFill>
                  <a:schemeClr val="tx1"/>
                </a:solidFill>
                <a:latin typeface="+mj-lt"/>
              </a:rPr>
              <a:t>What steps do you need to take to get more value from your delivery process?</a:t>
            </a:r>
          </a:p>
        </p:txBody>
      </p:sp>
    </p:spTree>
    <p:extLst>
      <p:ext uri="{BB962C8B-B14F-4D97-AF65-F5344CB8AC3E}">
        <p14:creationId xmlns:p14="http://schemas.microsoft.com/office/powerpoint/2010/main" val="2002886440"/>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ED2F51-40CF-B345-A42D-CEEAC881C1BA}"/>
              </a:ext>
            </a:extLst>
          </p:cNvPr>
          <p:cNvPicPr>
            <a:picLocks noChangeAspect="1"/>
          </p:cNvPicPr>
          <p:nvPr/>
        </p:nvPicPr>
        <p:blipFill>
          <a:blip r:embed="rId2"/>
          <a:stretch>
            <a:fillRect/>
          </a:stretch>
        </p:blipFill>
        <p:spPr>
          <a:xfrm>
            <a:off x="1936324" y="813642"/>
            <a:ext cx="8302932" cy="5230715"/>
          </a:xfrm>
          <a:prstGeom prst="rect">
            <a:avLst/>
          </a:prstGeom>
        </p:spPr>
      </p:pic>
      <p:sp>
        <p:nvSpPr>
          <p:cNvPr id="4" name="TextBox 3">
            <a:extLst>
              <a:ext uri="{FF2B5EF4-FFF2-40B4-BE49-F238E27FC236}">
                <a16:creationId xmlns:a16="http://schemas.microsoft.com/office/drawing/2014/main" id="{83477438-EB26-B446-9EFC-BF2FDA0D133A}"/>
              </a:ext>
            </a:extLst>
          </p:cNvPr>
          <p:cNvSpPr txBox="1"/>
          <p:nvPr/>
        </p:nvSpPr>
        <p:spPr>
          <a:xfrm>
            <a:off x="6813177" y="5713571"/>
            <a:ext cx="3711388" cy="276999"/>
          </a:xfrm>
          <a:prstGeom prst="rect">
            <a:avLst/>
          </a:prstGeom>
          <a:noFill/>
        </p:spPr>
        <p:txBody>
          <a:bodyPr wrap="square" rtlCol="0">
            <a:spAutoFit/>
          </a:bodyPr>
          <a:lstStyle/>
          <a:p>
            <a:r>
              <a:rPr lang="en-US" sz="1200" dirty="0"/>
              <a:t>Daryl Conner ”Managing at the Speed of Change”</a:t>
            </a:r>
          </a:p>
        </p:txBody>
      </p:sp>
    </p:spTree>
    <p:extLst>
      <p:ext uri="{BB962C8B-B14F-4D97-AF65-F5344CB8AC3E}">
        <p14:creationId xmlns:p14="http://schemas.microsoft.com/office/powerpoint/2010/main" val="2534025891"/>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645D7-B112-2E4E-9827-41FF05B8C6EE}"/>
              </a:ext>
            </a:extLst>
          </p:cNvPr>
          <p:cNvPicPr>
            <a:picLocks noChangeAspect="1"/>
          </p:cNvPicPr>
          <p:nvPr/>
        </p:nvPicPr>
        <p:blipFill>
          <a:blip r:embed="rId3"/>
          <a:stretch>
            <a:fillRect/>
          </a:stretch>
        </p:blipFill>
        <p:spPr>
          <a:xfrm>
            <a:off x="-340666" y="0"/>
            <a:ext cx="13032557" cy="6858000"/>
          </a:xfrm>
          <a:prstGeom prst="rect">
            <a:avLst/>
          </a:prstGeom>
        </p:spPr>
      </p:pic>
      <p:sp>
        <p:nvSpPr>
          <p:cNvPr id="6" name="Rounded Rectangle 5">
            <a:extLst>
              <a:ext uri="{FF2B5EF4-FFF2-40B4-BE49-F238E27FC236}">
                <a16:creationId xmlns:a16="http://schemas.microsoft.com/office/drawing/2014/main" id="{BB8CF934-26D9-8847-9BF0-30C341CA1EF7}"/>
              </a:ext>
            </a:extLst>
          </p:cNvPr>
          <p:cNvSpPr/>
          <p:nvPr/>
        </p:nvSpPr>
        <p:spPr>
          <a:xfrm>
            <a:off x="2084044" y="381327"/>
            <a:ext cx="7918936" cy="2032000"/>
          </a:xfrm>
          <a:prstGeom prst="roundRect">
            <a:avLst>
              <a:gd name="adj" fmla="val 29479"/>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211208" y="113255"/>
            <a:ext cx="9462654" cy="2032000"/>
          </a:xfrm>
        </p:spPr>
        <p:txBody>
          <a:bodyPr vert="horz" lIns="91440" tIns="45720" rIns="91440" bIns="45720" rtlCol="0" anchor="b">
            <a:normAutofit/>
          </a:bodyPr>
          <a:lstStyle/>
          <a:p>
            <a:pPr defTabSz="914400">
              <a:lnSpc>
                <a:spcPct val="90000"/>
              </a:lnSpc>
            </a:pPr>
            <a:r>
              <a:rPr lang="en-US" sz="7200" i="1" kern="1200" dirty="0">
                <a:solidFill>
                  <a:schemeClr val="bg1"/>
                </a:solidFill>
                <a:effectLst>
                  <a:glow rad="63500">
                    <a:schemeClr val="accent2">
                      <a:satMod val="175000"/>
                      <a:alpha val="40000"/>
                    </a:schemeClr>
                  </a:glow>
                </a:effectLst>
                <a:latin typeface="+mj-lt"/>
                <a:ea typeface="+mj-ea"/>
                <a:cs typeface="+mj-cs"/>
              </a:rPr>
              <a:t>Business Agility </a:t>
            </a:r>
            <a:br>
              <a:rPr lang="en-US" sz="4700" kern="1200" dirty="0">
                <a:solidFill>
                  <a:schemeClr val="bg1"/>
                </a:solidFill>
                <a:effectLst>
                  <a:glow rad="63500">
                    <a:schemeClr val="accent2">
                      <a:satMod val="175000"/>
                      <a:alpha val="40000"/>
                    </a:schemeClr>
                  </a:glow>
                </a:effectLst>
                <a:latin typeface="+mj-lt"/>
                <a:ea typeface="+mj-ea"/>
                <a:cs typeface="+mj-cs"/>
              </a:rPr>
            </a:br>
            <a:r>
              <a:rPr lang="en-US" sz="4700" i="1" kern="1200" dirty="0">
                <a:solidFill>
                  <a:schemeClr val="bg1"/>
                </a:solidFill>
                <a:effectLst>
                  <a:glow rad="63500">
                    <a:schemeClr val="accent2">
                      <a:satMod val="175000"/>
                      <a:alpha val="40000"/>
                    </a:schemeClr>
                  </a:glow>
                </a:effectLst>
                <a:latin typeface="+mj-lt"/>
                <a:ea typeface="+mj-ea"/>
                <a:cs typeface="+mj-cs"/>
              </a:rPr>
              <a:t>The Ultimate Agile End Game</a:t>
            </a:r>
          </a:p>
        </p:txBody>
      </p:sp>
      <p:pic>
        <p:nvPicPr>
          <p:cNvPr id="5" name="Picture 4" descr="A person sitting on a table&#10;&#10;Description automatically generated">
            <a:extLst>
              <a:ext uri="{FF2B5EF4-FFF2-40B4-BE49-F238E27FC236}">
                <a16:creationId xmlns:a16="http://schemas.microsoft.com/office/drawing/2014/main" id="{07C371C9-392E-F940-8201-2FD8701256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6500" y1="15200" x2="42100" y2="21200"/>
                        <a14:foregroundMark x1="44900" y1="14933" x2="41900" y2="20800"/>
                        <a14:foregroundMark x1="41900" y1="20800" x2="40800" y2="27867"/>
                        <a14:foregroundMark x1="43376" y1="51338" x2="43416" y2="51701"/>
                        <a14:foregroundMark x1="43047" y1="48338" x2="43159" y2="49359"/>
                        <a14:foregroundMark x1="42301" y1="41543" x2="42735" y2="45492"/>
                        <a14:foregroundMark x1="41715" y1="36201" x2="42044" y2="39200"/>
                        <a14:foregroundMark x1="40800" y1="27867" x2="41702" y2="36087"/>
                        <a14:foregroundMark x1="45899" y1="50133" x2="48900" y2="55467"/>
                        <a14:foregroundMark x1="45674" y1="49733" x2="45899" y2="50133"/>
                        <a14:foregroundMark x1="44757" y1="48102" x2="45674" y2="49733"/>
                        <a14:foregroundMark x1="42600" y1="44267" x2="43004" y2="44985"/>
                        <a14:foregroundMark x1="48900" y1="55467" x2="53500" y2="58933"/>
                        <a14:foregroundMark x1="53500" y1="58933" x2="57196" y2="56017"/>
                        <a14:foregroundMark x1="60469" y1="45113" x2="61000" y2="19733"/>
                        <a14:foregroundMark x1="60424" y1="47268" x2="60460" y2="45551"/>
                        <a14:foregroundMark x1="61000" y1="19733" x2="57100" y2="15200"/>
                        <a14:foregroundMark x1="57100" y1="15200" x2="55000" y2="14533"/>
                        <a14:foregroundMark x1="47300" y1="13067" x2="43000" y2="18000"/>
                        <a14:foregroundMark x1="43000" y1="18000" x2="40900" y2="24800"/>
                        <a14:foregroundMark x1="40900" y1="24800" x2="43579" y2="44000"/>
                        <a14:foregroundMark x1="45487" y1="51433" x2="46500" y2="54133"/>
                        <a14:foregroundMark x1="44750" y1="49467" x2="45000" y2="50133"/>
                        <a14:foregroundMark x1="44325" y1="48333" x2="44750" y2="49467"/>
                        <a14:foregroundMark x1="47287" y1="54849" x2="50900" y2="58133"/>
                        <a14:foregroundMark x1="46500" y1="54133" x2="47236" y2="54802"/>
                        <a14:foregroundMark x1="50900" y1="58133" x2="56400" y2="58000"/>
                        <a14:foregroundMark x1="56400" y1="58000" x2="62200" y2="29067"/>
                        <a14:foregroundMark x1="62200" y1="29067" x2="62400" y2="21200"/>
                        <a14:foregroundMark x1="62400" y1="21200" x2="59301" y2="15314"/>
                        <a14:foregroundMark x1="59100" y1="14933" x2="54100" y2="11467"/>
                        <a14:foregroundMark x1="53572" y1="11545" x2="48700" y2="12267"/>
                        <a14:foregroundMark x1="54100" y1="11467" x2="53580" y2="11544"/>
                        <a14:foregroundMark x1="48700" y1="12267" x2="46400" y2="14133"/>
                        <a14:foregroundMark x1="17600" y1="31867" x2="17600" y2="38400"/>
                        <a14:backgroundMark x1="43000" y1="13333" x2="40000" y2="13600"/>
                        <a14:backgroundMark x1="42100" y1="15333" x2="41700" y2="16533"/>
                        <a14:backgroundMark x1="41700" y1="16400" x2="41700" y2="16400"/>
                        <a14:backgroundMark x1="59000" y1="13733" x2="60800" y2="13067"/>
                        <a14:backgroundMark x1="45300" y1="13067" x2="46800" y2="12267"/>
                        <a14:backgroundMark x1="39600" y1="16800" x2="40500" y2="17333"/>
                        <a14:backgroundMark x1="40600" y1="39200" x2="40600" y2="47600"/>
                        <a14:backgroundMark x1="40600" y1="47600" x2="41200" y2="38133"/>
                        <a14:backgroundMark x1="42600" y1="45200" x2="43700" y2="48667"/>
                        <a14:backgroundMark x1="43400" y1="52133" x2="44900" y2="58800"/>
                        <a14:backgroundMark x1="44900" y1="58800" x2="45800" y2="58933"/>
                        <a14:backgroundMark x1="40500" y1="56800" x2="40500" y2="56800"/>
                        <a14:backgroundMark x1="40500" y1="56800" x2="45400" y2="59600"/>
                        <a14:backgroundMark x1="45400" y1="59600" x2="46800" y2="56533"/>
                        <a14:backgroundMark x1="57000" y1="58933" x2="59900" y2="53067"/>
                        <a14:backgroundMark x1="59900" y1="53067" x2="58200" y2="58800"/>
                        <a14:backgroundMark x1="61400" y1="47467" x2="60600" y2="54400"/>
                        <a14:backgroundMark x1="61500" y1="44267" x2="63200" y2="34800"/>
                        <a14:backgroundMark x1="60200" y1="14000" x2="60200" y2="14000"/>
                        <a14:backgroundMark x1="60000" y1="14000" x2="61700" y2="16000"/>
                        <a14:backgroundMark x1="53200" y1="10133" x2="52900" y2="9067"/>
                        <a14:backgroundMark x1="48200" y1="60000" x2="47100" y2="57733"/>
                        <a14:backgroundMark x1="41100" y1="57333" x2="42600" y2="62000"/>
                        <a14:backgroundMark x1="40000" y1="58533" x2="40200" y2="62267"/>
                        <a14:backgroundMark x1="48200" y1="66400" x2="51100" y2="73467"/>
                        <a14:backgroundMark x1="51100" y1="73467" x2="56900" y2="75467"/>
                        <a14:backgroundMark x1="56900" y1="75467" x2="66700" y2="72800"/>
                        <a14:backgroundMark x1="66700" y1="72800" x2="63500" y2="64933"/>
                        <a14:backgroundMark x1="63500" y1="64933" x2="51800" y2="67733"/>
                        <a14:backgroundMark x1="51800" y1="67733" x2="52900" y2="75333"/>
                        <a14:backgroundMark x1="52900" y1="75333" x2="47900" y2="78267"/>
                        <a14:backgroundMark x1="47900" y1="78267" x2="41300" y2="77867"/>
                        <a14:backgroundMark x1="41300" y1="77867" x2="32000" y2="62800"/>
                        <a14:backgroundMark x1="32000" y1="62800" x2="15800" y2="53600"/>
                        <a14:backgroundMark x1="15800" y1="53600" x2="16200" y2="46133"/>
                        <a14:backgroundMark x1="16200" y1="46133" x2="19300" y2="40400"/>
                        <a14:backgroundMark x1="19300" y1="40400" x2="19300" y2="40800"/>
                        <a14:backgroundMark x1="43400" y1="49467" x2="43400" y2="49467"/>
                        <a14:backgroundMark x1="43000" y1="47467" x2="43000" y2="47467"/>
                        <a14:backgroundMark x1="42900" y1="46400" x2="42900" y2="45467"/>
                        <a14:backgroundMark x1="42900" y1="45200" x2="43700" y2="45467"/>
                        <a14:backgroundMark x1="41200" y1="47733" x2="42600" y2="48933"/>
                        <a14:backgroundMark x1="31200" y1="24000" x2="20200" y2="34800"/>
                        <a14:backgroundMark x1="20200" y1="34800" x2="35900" y2="15467"/>
                        <a14:backgroundMark x1="35900" y1="15467" x2="35900" y2="16000"/>
                        <a14:backgroundMark x1="43000" y1="49867" x2="43000" y2="49867"/>
                        <a14:backgroundMark x1="44100" y1="50133" x2="44100" y2="50133"/>
                        <a14:backgroundMark x1="42900" y1="50533" x2="42900" y2="50533"/>
                        <a14:backgroundMark x1="44000" y1="50933" x2="44000" y2="50933"/>
                        <a14:backgroundMark x1="44100" y1="49733" x2="44100" y2="49733"/>
                        <a14:backgroundMark x1="44300" y1="50933" x2="44300" y2="50933"/>
                        <a14:backgroundMark x1="42600" y1="49867" x2="42600" y2="49867"/>
                        <a14:backgroundMark x1="44100" y1="49733" x2="43700" y2="51467"/>
                        <a14:backgroundMark x1="60300" y1="45467" x2="60500" y2="45467"/>
                        <a14:backgroundMark x1="44000" y1="50533" x2="44000" y2="50533"/>
                        <a14:backgroundMark x1="44000" y1="50533" x2="44000" y2="50533"/>
                      </a14:backgroundRemoval>
                    </a14:imgEffect>
                    <a14:imgEffect>
                      <a14:brightnessContrast contrast="20000"/>
                    </a14:imgEffect>
                  </a14:imgLayer>
                </a14:imgProps>
              </a:ext>
            </a:extLst>
          </a:blip>
          <a:srcRect l="39714" t="11111" r="36801" b="39394"/>
          <a:stretch/>
        </p:blipFill>
        <p:spPr>
          <a:xfrm rot="20959419">
            <a:off x="2950239" y="3078832"/>
            <a:ext cx="857314" cy="1355110"/>
          </a:xfrm>
          <a:prstGeom prst="rect">
            <a:avLst/>
          </a:prstGeom>
        </p:spPr>
      </p:pic>
    </p:spTree>
    <p:extLst>
      <p:ext uri="{BB962C8B-B14F-4D97-AF65-F5344CB8AC3E}">
        <p14:creationId xmlns:p14="http://schemas.microsoft.com/office/powerpoint/2010/main" val="3981486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2924" y="774989"/>
            <a:ext cx="11102975" cy="881063"/>
          </a:xfrm>
        </p:spPr>
        <p:txBody>
          <a:bodyPr>
            <a:normAutofit fontScale="90000"/>
          </a:bodyPr>
          <a:lstStyle/>
          <a:p>
            <a:pPr algn="l"/>
            <a:r>
              <a:rPr lang="en-US" sz="5400" dirty="0">
                <a:solidFill>
                  <a:schemeClr val="accent1"/>
                </a:solidFill>
                <a:latin typeface="+mj-lt"/>
              </a:rPr>
              <a:t>Discussion</a:t>
            </a:r>
          </a:p>
        </p:txBody>
      </p:sp>
      <p:sp>
        <p:nvSpPr>
          <p:cNvPr id="3" name="Title 1">
            <a:extLst>
              <a:ext uri="{FF2B5EF4-FFF2-40B4-BE49-F238E27FC236}">
                <a16:creationId xmlns:a16="http://schemas.microsoft.com/office/drawing/2014/main" id="{ADCB7037-C637-A343-B96E-EE39F35866E6}"/>
              </a:ext>
            </a:extLst>
          </p:cNvPr>
          <p:cNvSpPr txBox="1">
            <a:spLocks/>
          </p:cNvSpPr>
          <p:nvPr/>
        </p:nvSpPr>
        <p:spPr>
          <a:xfrm>
            <a:off x="542924" y="1806492"/>
            <a:ext cx="11102975" cy="3245015"/>
          </a:xfrm>
        </p:spPr>
        <p:txBody>
          <a:bodyPr>
            <a:normAutofit fontScale="97500" lnSpcReduction="1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marL="685800" indent="-685800" algn="l">
              <a:buFont typeface="Arial" panose="020B0604020202020204" pitchFamily="34" charset="0"/>
              <a:buChar char="•"/>
            </a:pPr>
            <a:r>
              <a:rPr lang="en-US" sz="5400" dirty="0">
                <a:solidFill>
                  <a:schemeClr val="tx1"/>
                </a:solidFill>
                <a:latin typeface="+mj-lt"/>
              </a:rPr>
              <a:t>Where is your organization emotionally?</a:t>
            </a:r>
          </a:p>
          <a:p>
            <a:pPr marL="685800" indent="-685800" algn="l">
              <a:buFont typeface="Arial" panose="020B0604020202020204" pitchFamily="34" charset="0"/>
              <a:buChar char="•"/>
            </a:pPr>
            <a:r>
              <a:rPr lang="en-US" sz="5400" dirty="0">
                <a:solidFill>
                  <a:schemeClr val="tx1"/>
                </a:solidFill>
                <a:latin typeface="+mj-lt"/>
              </a:rPr>
              <a:t>What steps do you need to take to move them to the next stage?</a:t>
            </a:r>
          </a:p>
        </p:txBody>
      </p:sp>
    </p:spTree>
    <p:extLst>
      <p:ext uri="{BB962C8B-B14F-4D97-AF65-F5344CB8AC3E}">
        <p14:creationId xmlns:p14="http://schemas.microsoft.com/office/powerpoint/2010/main" val="1523911833"/>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CB7037-C637-A343-B96E-EE39F35866E6}"/>
              </a:ext>
            </a:extLst>
          </p:cNvPr>
          <p:cNvSpPr txBox="1">
            <a:spLocks/>
          </p:cNvSpPr>
          <p:nvPr/>
        </p:nvSpPr>
        <p:spPr>
          <a:xfrm>
            <a:off x="709180" y="1399407"/>
            <a:ext cx="7203596" cy="4042218"/>
          </a:xfrm>
        </p:spPr>
        <p:txBody>
          <a:bodyPr>
            <a:normAutofit fontScale="975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5400" dirty="0">
                <a:solidFill>
                  <a:schemeClr val="accent1"/>
                </a:solidFill>
                <a:latin typeface="+mj-lt"/>
              </a:rPr>
              <a:t>What’s the one thing you can do such that by doing it everything becomes easier?</a:t>
            </a:r>
          </a:p>
        </p:txBody>
      </p:sp>
      <p:pic>
        <p:nvPicPr>
          <p:cNvPr id="4" name="Picture 3">
            <a:extLst>
              <a:ext uri="{FF2B5EF4-FFF2-40B4-BE49-F238E27FC236}">
                <a16:creationId xmlns:a16="http://schemas.microsoft.com/office/drawing/2014/main" id="{5F70FB5B-E762-D44A-8437-E66D71BB03F5}"/>
              </a:ext>
            </a:extLst>
          </p:cNvPr>
          <p:cNvPicPr>
            <a:picLocks noChangeAspect="1"/>
          </p:cNvPicPr>
          <p:nvPr/>
        </p:nvPicPr>
        <p:blipFill>
          <a:blip r:embed="rId3"/>
          <a:stretch>
            <a:fillRect/>
          </a:stretch>
        </p:blipFill>
        <p:spPr>
          <a:xfrm>
            <a:off x="7746521" y="957066"/>
            <a:ext cx="3116442" cy="450152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TextBox 4">
            <a:extLst>
              <a:ext uri="{FF2B5EF4-FFF2-40B4-BE49-F238E27FC236}">
                <a16:creationId xmlns:a16="http://schemas.microsoft.com/office/drawing/2014/main" id="{FD75C0FF-D55A-CF4A-803D-26C6D3B9AD8A}"/>
              </a:ext>
            </a:extLst>
          </p:cNvPr>
          <p:cNvSpPr txBox="1"/>
          <p:nvPr/>
        </p:nvSpPr>
        <p:spPr>
          <a:xfrm>
            <a:off x="7523018" y="247303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6702060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A9C450-5261-664C-B037-7EE7AD58B8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12" t="9368" r="38134" b="14168"/>
          <a:stretch/>
        </p:blipFill>
        <p:spPr bwMode="auto">
          <a:xfrm rot="21132233">
            <a:off x="1505480" y="434630"/>
            <a:ext cx="3506919" cy="5988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68DD6A1-6CEB-2D45-847A-2E78BAF92FB3}"/>
              </a:ext>
            </a:extLst>
          </p:cNvPr>
          <p:cNvSpPr txBox="1"/>
          <p:nvPr/>
        </p:nvSpPr>
        <p:spPr>
          <a:xfrm>
            <a:off x="6261581" y="1443841"/>
            <a:ext cx="3850607" cy="4832092"/>
          </a:xfrm>
          <a:prstGeom prst="rect">
            <a:avLst/>
          </a:prstGeom>
          <a:noFill/>
        </p:spPr>
        <p:txBody>
          <a:bodyPr wrap="square" rtlCol="0">
            <a:spAutoFit/>
          </a:bodyPr>
          <a:lstStyle/>
          <a:p>
            <a:pPr marL="457200" indent="-457200">
              <a:buFont typeface="Arial" panose="020B0604020202020204" pitchFamily="34" charset="0"/>
              <a:buChar char="•"/>
            </a:pPr>
            <a:r>
              <a:rPr lang="en-US" sz="4400" b="1" dirty="0" err="1">
                <a:latin typeface="+mj-lt"/>
                <a:cs typeface="Aharoni" panose="02010803020104030203" pitchFamily="2" charset="-79"/>
              </a:rPr>
              <a:t>CoP’s</a:t>
            </a:r>
            <a:endParaRPr lang="en-US" sz="4400" b="1" dirty="0">
              <a:latin typeface="+mj-lt"/>
              <a:cs typeface="Aharoni" panose="02010803020104030203" pitchFamily="2" charset="-79"/>
            </a:endParaRPr>
          </a:p>
          <a:p>
            <a:pPr marL="457200" indent="-457200">
              <a:buFont typeface="Arial" panose="020B0604020202020204" pitchFamily="34" charset="0"/>
              <a:buChar char="•"/>
            </a:pPr>
            <a:r>
              <a:rPr lang="en-US" sz="4400" b="1" dirty="0">
                <a:latin typeface="+mj-lt"/>
                <a:cs typeface="Aharoni" panose="02010803020104030203" pitchFamily="2" charset="-79"/>
              </a:rPr>
              <a:t>Meetups</a:t>
            </a:r>
          </a:p>
          <a:p>
            <a:pPr marL="457200" indent="-457200">
              <a:buFont typeface="Arial" panose="020B0604020202020204" pitchFamily="34" charset="0"/>
              <a:buChar char="•"/>
            </a:pPr>
            <a:r>
              <a:rPr lang="en-US" sz="4400" b="1" dirty="0">
                <a:latin typeface="+mj-lt"/>
                <a:cs typeface="Aharoni" panose="02010803020104030203" pitchFamily="2" charset="-79"/>
              </a:rPr>
              <a:t>Conferences</a:t>
            </a:r>
          </a:p>
          <a:p>
            <a:pPr marL="457200" indent="-457200">
              <a:buFont typeface="Arial" panose="020B0604020202020204" pitchFamily="34" charset="0"/>
              <a:buChar char="•"/>
            </a:pPr>
            <a:r>
              <a:rPr lang="en-US" sz="4400" b="1" dirty="0">
                <a:latin typeface="+mj-lt"/>
                <a:cs typeface="Aharoni" panose="02010803020104030203" pitchFamily="2" charset="-79"/>
              </a:rPr>
              <a:t>Job aids</a:t>
            </a:r>
          </a:p>
          <a:p>
            <a:pPr marL="457200" indent="-457200">
              <a:buFont typeface="Arial" panose="020B0604020202020204" pitchFamily="34" charset="0"/>
              <a:buChar char="•"/>
            </a:pPr>
            <a:r>
              <a:rPr lang="en-US" sz="4400" b="1" dirty="0">
                <a:latin typeface="+mj-lt"/>
                <a:cs typeface="Aharoni" panose="02010803020104030203" pitchFamily="2" charset="-79"/>
              </a:rPr>
              <a:t>Slack group</a:t>
            </a:r>
          </a:p>
          <a:p>
            <a:pPr marL="457200" indent="-457200">
              <a:buFont typeface="Arial" panose="020B0604020202020204" pitchFamily="34" charset="0"/>
              <a:buChar char="•"/>
            </a:pPr>
            <a:r>
              <a:rPr lang="en-US" sz="4400" b="1" dirty="0">
                <a:latin typeface="+mj-lt"/>
                <a:cs typeface="Aharoni" panose="02010803020104030203" pitchFamily="2" charset="-79"/>
              </a:rPr>
              <a:t>Training</a:t>
            </a:r>
          </a:p>
          <a:p>
            <a:pPr marL="457200" indent="-457200">
              <a:buFont typeface="Arial" panose="020B0604020202020204" pitchFamily="34" charset="0"/>
              <a:buChar char="•"/>
            </a:pPr>
            <a:r>
              <a:rPr lang="en-US" sz="4400" b="1" dirty="0">
                <a:latin typeface="+mj-lt"/>
                <a:cs typeface="Aharoni" panose="02010803020104030203" pitchFamily="2" charset="-79"/>
              </a:rPr>
              <a:t>Fun</a:t>
            </a:r>
          </a:p>
        </p:txBody>
      </p:sp>
      <p:sp>
        <p:nvSpPr>
          <p:cNvPr id="4" name="Title 1">
            <a:extLst>
              <a:ext uri="{FF2B5EF4-FFF2-40B4-BE49-F238E27FC236}">
                <a16:creationId xmlns:a16="http://schemas.microsoft.com/office/drawing/2014/main" id="{3953F432-4421-B04B-85D1-B560CF68DBEE}"/>
              </a:ext>
            </a:extLst>
          </p:cNvPr>
          <p:cNvSpPr txBox="1">
            <a:spLocks/>
          </p:cNvSpPr>
          <p:nvPr/>
        </p:nvSpPr>
        <p:spPr>
          <a:xfrm>
            <a:off x="5020235" y="364081"/>
            <a:ext cx="7593853" cy="881063"/>
          </a:xfrm>
        </p:spPr>
        <p:txBody>
          <a:bodyPr>
            <a:normAutofit fontScale="97500" lnSpcReduction="10000"/>
          </a:bodyPr>
          <a:lstStyle>
            <a:lvl1pPr algn="ctr" defTabSz="1218428" rtl="0" eaLnBrk="1" latinLnBrk="0" hangingPunct="1">
              <a:spcBef>
                <a:spcPct val="0"/>
              </a:spcBef>
              <a:buNone/>
              <a:defRPr sz="5900" b="1" i="0" kern="1200">
                <a:solidFill>
                  <a:schemeClr val="bg2"/>
                </a:solidFill>
                <a:latin typeface="Arial"/>
                <a:ea typeface="+mj-ea"/>
                <a:cs typeface="Arial"/>
              </a:defRPr>
            </a:lvl1pPr>
          </a:lstStyle>
          <a:p>
            <a:pPr algn="l"/>
            <a:r>
              <a:rPr lang="en-US" sz="5400" dirty="0" err="1">
                <a:solidFill>
                  <a:schemeClr val="accent1"/>
                </a:solidFill>
                <a:latin typeface="+mj-lt"/>
              </a:rPr>
              <a:t>www.agileoctane.com</a:t>
            </a:r>
            <a:endParaRPr lang="en-US" sz="5400" dirty="0">
              <a:solidFill>
                <a:schemeClr val="accent1"/>
              </a:solidFill>
              <a:latin typeface="+mj-lt"/>
            </a:endParaRPr>
          </a:p>
        </p:txBody>
      </p:sp>
    </p:spTree>
    <p:extLst>
      <p:ext uri="{BB962C8B-B14F-4D97-AF65-F5344CB8AC3E}">
        <p14:creationId xmlns:p14="http://schemas.microsoft.com/office/powerpoint/2010/main" val="16926281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grpId="0" nodeType="afterEffect">
                                  <p:stCondLst>
                                    <p:cond delay="3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grpId="0" nodeType="afterEffect">
                                  <p:stCondLst>
                                    <p:cond delay="3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grpId="0" nodeType="afterEffect">
                                  <p:stCondLst>
                                    <p:cond delay="3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1200"/>
                            </p:stCondLst>
                            <p:childTnLst>
                              <p:par>
                                <p:cTn id="17" presetID="1" presetClass="entr" presetSubtype="0" fill="hold" grpId="0" nodeType="afterEffect">
                                  <p:stCondLst>
                                    <p:cond delay="3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3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8873" y="2989262"/>
            <a:ext cx="11102975" cy="879475"/>
          </a:xfrm>
        </p:spPr>
        <p:txBody>
          <a:bodyPr>
            <a:normAutofit fontScale="90000"/>
          </a:bodyPr>
          <a:lstStyle/>
          <a:p>
            <a:r>
              <a:rPr lang="en-US" sz="5400" dirty="0">
                <a:solidFill>
                  <a:schemeClr val="tx1"/>
                </a:solidFill>
                <a:latin typeface="+mj-lt"/>
              </a:rPr>
              <a:t>Why adopt Agile in the first place?</a:t>
            </a:r>
          </a:p>
        </p:txBody>
      </p:sp>
    </p:spTree>
    <p:extLst>
      <p:ext uri="{BB962C8B-B14F-4D97-AF65-F5344CB8AC3E}">
        <p14:creationId xmlns:p14="http://schemas.microsoft.com/office/powerpoint/2010/main" val="4170904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020655-F618-5C41-A34A-66A66CD894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693459" y="402042"/>
            <a:ext cx="5347018" cy="5702921"/>
          </a:xfrm>
          <a:prstGeom prst="rect">
            <a:avLst/>
          </a:prstGeom>
        </p:spPr>
      </p:pic>
      <p:pic>
        <p:nvPicPr>
          <p:cNvPr id="7" name="Picture 6">
            <a:extLst>
              <a:ext uri="{FF2B5EF4-FFF2-40B4-BE49-F238E27FC236}">
                <a16:creationId xmlns:a16="http://schemas.microsoft.com/office/drawing/2014/main" id="{89C62BAE-315C-A045-9CF4-C31936E90130}"/>
              </a:ext>
            </a:extLst>
          </p:cNvPr>
          <p:cNvPicPr>
            <a:picLocks noChangeAspect="1"/>
          </p:cNvPicPr>
          <p:nvPr/>
        </p:nvPicPr>
        <p:blipFill>
          <a:blip r:embed="rId5"/>
          <a:stretch>
            <a:fillRect/>
          </a:stretch>
        </p:blipFill>
        <p:spPr>
          <a:xfrm rot="16200000">
            <a:off x="-90512" y="2320992"/>
            <a:ext cx="5702921" cy="1865021"/>
          </a:xfrm>
          <a:prstGeom prst="rect">
            <a:avLst/>
          </a:prstGeom>
        </p:spPr>
      </p:pic>
    </p:spTree>
    <p:extLst>
      <p:ext uri="{BB962C8B-B14F-4D97-AF65-F5344CB8AC3E}">
        <p14:creationId xmlns:p14="http://schemas.microsoft.com/office/powerpoint/2010/main" val="250229331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AEEC80-9C8F-C349-AED2-430CE12877DB}"/>
              </a:ext>
            </a:extLst>
          </p:cNvPr>
          <p:cNvGraphicFramePr/>
          <p:nvPr>
            <p:extLst>
              <p:ext uri="{D42A27DB-BD31-4B8C-83A1-F6EECF244321}">
                <p14:modId xmlns:p14="http://schemas.microsoft.com/office/powerpoint/2010/main" val="3376201507"/>
              </p:ext>
            </p:extLst>
          </p:nvPr>
        </p:nvGraphicFramePr>
        <p:xfrm>
          <a:off x="1613647" y="645460"/>
          <a:ext cx="9215717" cy="5253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0799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pic>
        <p:nvPicPr>
          <p:cNvPr id="4" name="Picture 3">
            <a:extLst>
              <a:ext uri="{FF2B5EF4-FFF2-40B4-BE49-F238E27FC236}">
                <a16:creationId xmlns:a16="http://schemas.microsoft.com/office/drawing/2014/main" id="{0E8D0D9C-21E8-2C4E-A440-F741BF9FA89D}"/>
              </a:ext>
            </a:extLst>
          </p:cNvPr>
          <p:cNvPicPr>
            <a:picLocks noChangeAspect="1"/>
          </p:cNvPicPr>
          <p:nvPr/>
        </p:nvPicPr>
        <p:blipFill>
          <a:blip r:embed="rId3"/>
          <a:stretch>
            <a:fillRect/>
          </a:stretch>
        </p:blipFill>
        <p:spPr>
          <a:xfrm>
            <a:off x="-3688974" y="-891620"/>
            <a:ext cx="2054038" cy="1073235"/>
          </a:xfrm>
          <a:prstGeom prst="rect">
            <a:avLst/>
          </a:prstGeom>
        </p:spPr>
      </p:pic>
      <p:pic>
        <p:nvPicPr>
          <p:cNvPr id="5" name="Picture 4">
            <a:extLst>
              <a:ext uri="{FF2B5EF4-FFF2-40B4-BE49-F238E27FC236}">
                <a16:creationId xmlns:a16="http://schemas.microsoft.com/office/drawing/2014/main" id="{FF00F23A-871A-6F40-B183-8C0EDF6D703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tretch>
            <a:fillRect/>
          </a:stretch>
        </p:blipFill>
        <p:spPr>
          <a:xfrm>
            <a:off x="-3846896" y="1348202"/>
            <a:ext cx="3629655" cy="3629655"/>
          </a:xfrm>
          <a:prstGeom prst="rect">
            <a:avLst/>
          </a:prstGeom>
        </p:spPr>
      </p:pic>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4">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grpSp>
        <p:nvGrpSpPr>
          <p:cNvPr id="6" name="Group 5">
            <a:extLst>
              <a:ext uri="{FF2B5EF4-FFF2-40B4-BE49-F238E27FC236}">
                <a16:creationId xmlns:a16="http://schemas.microsoft.com/office/drawing/2014/main" id="{8171C37B-5378-1240-972E-631E89474C63}"/>
              </a:ext>
            </a:extLst>
          </p:cNvPr>
          <p:cNvGrpSpPr/>
          <p:nvPr/>
        </p:nvGrpSpPr>
        <p:grpSpPr>
          <a:xfrm>
            <a:off x="1068537" y="1713511"/>
            <a:ext cx="1511059" cy="1218485"/>
            <a:chOff x="822086" y="1604273"/>
            <a:chExt cx="1511059" cy="1218485"/>
          </a:xfrm>
        </p:grpSpPr>
        <p:sp>
          <p:nvSpPr>
            <p:cNvPr id="31" name="TextBox 30">
              <a:extLst>
                <a:ext uri="{FF2B5EF4-FFF2-40B4-BE49-F238E27FC236}">
                  <a16:creationId xmlns:a16="http://schemas.microsoft.com/office/drawing/2014/main" id="{184AF8F7-0F3D-4F43-85D4-8F736C1E6995}"/>
                </a:ext>
              </a:extLst>
            </p:cNvPr>
            <p:cNvSpPr txBox="1"/>
            <p:nvPr/>
          </p:nvSpPr>
          <p:spPr>
            <a:xfrm>
              <a:off x="822086" y="1604273"/>
              <a:ext cx="1511059" cy="1218485"/>
            </a:xfrm>
            <a:prstGeom prst="rect">
              <a:avLst/>
            </a:prstGeom>
            <a:noFill/>
          </p:spPr>
          <p:txBody>
            <a:bodyPr wrap="square" rtlCol="0">
              <a:prstTxWarp prst="textArchDown">
                <a:avLst>
                  <a:gd name="adj" fmla="val 21240749"/>
                </a:avLst>
              </a:prstTxWarp>
              <a:spAutoFit/>
            </a:bodyPr>
            <a:lstStyle/>
            <a:p>
              <a:pPr algn="ctr"/>
              <a:r>
                <a:rPr lang="en-US" b="1" dirty="0"/>
                <a:t>Product</a:t>
              </a:r>
            </a:p>
          </p:txBody>
        </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4">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135838" y="1745700"/>
              <a:ext cx="883553" cy="919061"/>
            </a:xfrm>
            <a:prstGeom prst="rect">
              <a:avLst/>
            </a:prstGeom>
          </p:spPr>
        </p:pic>
      </p:grpSp>
      <p:grpSp>
        <p:nvGrpSpPr>
          <p:cNvPr id="7" name="Group 6">
            <a:extLst>
              <a:ext uri="{FF2B5EF4-FFF2-40B4-BE49-F238E27FC236}">
                <a16:creationId xmlns:a16="http://schemas.microsoft.com/office/drawing/2014/main" id="{E7B6D3A8-176B-A846-A0BC-3DC11E163719}"/>
              </a:ext>
            </a:extLst>
          </p:cNvPr>
          <p:cNvGrpSpPr/>
          <p:nvPr/>
        </p:nvGrpSpPr>
        <p:grpSpPr>
          <a:xfrm>
            <a:off x="2285281" y="449934"/>
            <a:ext cx="1511059" cy="1218485"/>
            <a:chOff x="2365502" y="293688"/>
            <a:chExt cx="1511059" cy="1218485"/>
          </a:xfrm>
        </p:grpSpPr>
        <p:sp>
          <p:nvSpPr>
            <p:cNvPr id="33" name="TextBox 32">
              <a:extLst>
                <a:ext uri="{FF2B5EF4-FFF2-40B4-BE49-F238E27FC236}">
                  <a16:creationId xmlns:a16="http://schemas.microsoft.com/office/drawing/2014/main" id="{2A76D05E-5D26-184A-88DC-F5E3E0C1E506}"/>
                </a:ext>
              </a:extLst>
            </p:cNvPr>
            <p:cNvSpPr txBox="1"/>
            <p:nvPr/>
          </p:nvSpPr>
          <p:spPr>
            <a:xfrm>
              <a:off x="2365502" y="293688"/>
              <a:ext cx="1511059" cy="1218485"/>
            </a:xfrm>
            <a:prstGeom prst="rect">
              <a:avLst/>
            </a:prstGeom>
            <a:noFill/>
          </p:spPr>
          <p:txBody>
            <a:bodyPr wrap="square" rtlCol="0">
              <a:prstTxWarp prst="textArchDown">
                <a:avLst>
                  <a:gd name="adj" fmla="val 21240749"/>
                </a:avLst>
              </a:prstTxWarp>
              <a:spAutoFit/>
            </a:bodyPr>
            <a:lstStyle/>
            <a:p>
              <a:pPr algn="ctr"/>
              <a:r>
                <a:rPr lang="en-US" b="1" dirty="0"/>
                <a:t>Sr. Leaders</a:t>
              </a:r>
            </a:p>
          </p:txBody>
        </p:sp>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4">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617263" y="506166"/>
              <a:ext cx="938159" cy="909832"/>
            </a:xfrm>
            <a:prstGeom prst="rect">
              <a:avLst/>
            </a:prstGeom>
          </p:spPr>
        </p:pic>
      </p:grpSp>
      <p:grpSp>
        <p:nvGrpSpPr>
          <p:cNvPr id="61" name="Group 60">
            <a:extLst>
              <a:ext uri="{FF2B5EF4-FFF2-40B4-BE49-F238E27FC236}">
                <a16:creationId xmlns:a16="http://schemas.microsoft.com/office/drawing/2014/main" id="{70BEE5A3-3370-6F43-8BCD-D566E9810374}"/>
              </a:ext>
            </a:extLst>
          </p:cNvPr>
          <p:cNvGrpSpPr/>
          <p:nvPr/>
        </p:nvGrpSpPr>
        <p:grpSpPr>
          <a:xfrm>
            <a:off x="7138167" y="449872"/>
            <a:ext cx="1511059" cy="1218485"/>
            <a:chOff x="8217570" y="556881"/>
            <a:chExt cx="1511059" cy="1218485"/>
          </a:xfrm>
        </p:grpSpPr>
        <p:sp>
          <p:nvSpPr>
            <p:cNvPr id="36" name="TextBox 35">
              <a:extLst>
                <a:ext uri="{FF2B5EF4-FFF2-40B4-BE49-F238E27FC236}">
                  <a16:creationId xmlns:a16="http://schemas.microsoft.com/office/drawing/2014/main" id="{B4171A3E-FCA7-874C-BDAC-AE763B76CDAA}"/>
                </a:ext>
              </a:extLst>
            </p:cNvPr>
            <p:cNvSpPr txBox="1"/>
            <p:nvPr/>
          </p:nvSpPr>
          <p:spPr>
            <a:xfrm>
              <a:off x="8217570" y="556881"/>
              <a:ext cx="1511059" cy="1218485"/>
            </a:xfrm>
            <a:prstGeom prst="rect">
              <a:avLst/>
            </a:prstGeom>
            <a:noFill/>
          </p:spPr>
          <p:txBody>
            <a:bodyPr wrap="square" rtlCol="0">
              <a:prstTxWarp prst="textArchDown">
                <a:avLst>
                  <a:gd name="adj" fmla="val 21240749"/>
                </a:avLst>
              </a:prstTxWarp>
              <a:spAutoFit/>
            </a:bodyPr>
            <a:lstStyle/>
            <a:p>
              <a:pPr algn="ctr"/>
              <a:r>
                <a:rPr lang="en-US" b="1" dirty="0"/>
                <a:t>Security</a:t>
              </a:r>
            </a:p>
          </p:txBody>
        </p:sp>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4">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8555548" y="646088"/>
              <a:ext cx="897120" cy="925987"/>
            </a:xfrm>
            <a:prstGeom prst="rect">
              <a:avLst/>
            </a:prstGeom>
          </p:spPr>
        </p:pic>
      </p:grpSp>
      <p:grpSp>
        <p:nvGrpSpPr>
          <p:cNvPr id="58" name="Group 57">
            <a:extLst>
              <a:ext uri="{FF2B5EF4-FFF2-40B4-BE49-F238E27FC236}">
                <a16:creationId xmlns:a16="http://schemas.microsoft.com/office/drawing/2014/main" id="{FA6DA6E8-F978-9147-8330-F2DE3DB222B2}"/>
              </a:ext>
            </a:extLst>
          </p:cNvPr>
          <p:cNvGrpSpPr/>
          <p:nvPr/>
        </p:nvGrpSpPr>
        <p:grpSpPr>
          <a:xfrm>
            <a:off x="4030348" y="3519648"/>
            <a:ext cx="1511059" cy="1218485"/>
            <a:chOff x="6348209" y="2434502"/>
            <a:chExt cx="1511059" cy="1218485"/>
          </a:xfrm>
        </p:grpSpPr>
        <p:sp>
          <p:nvSpPr>
            <p:cNvPr id="39" name="TextBox 38">
              <a:extLst>
                <a:ext uri="{FF2B5EF4-FFF2-40B4-BE49-F238E27FC236}">
                  <a16:creationId xmlns:a16="http://schemas.microsoft.com/office/drawing/2014/main" id="{8B550A60-ECAF-8A46-B9C7-DBC933546B8B}"/>
                </a:ext>
              </a:extLst>
            </p:cNvPr>
            <p:cNvSpPr txBox="1"/>
            <p:nvPr/>
          </p:nvSpPr>
          <p:spPr>
            <a:xfrm>
              <a:off x="6348209" y="2434502"/>
              <a:ext cx="1511059" cy="1218485"/>
            </a:xfrm>
            <a:prstGeom prst="rect">
              <a:avLst/>
            </a:prstGeom>
            <a:noFill/>
          </p:spPr>
          <p:txBody>
            <a:bodyPr wrap="square" rtlCol="0">
              <a:prstTxWarp prst="textArchDown">
                <a:avLst>
                  <a:gd name="adj" fmla="val 21240749"/>
                </a:avLst>
              </a:prstTxWarp>
              <a:spAutoFit/>
            </a:bodyPr>
            <a:lstStyle/>
            <a:p>
              <a:pPr algn="ctr"/>
              <a:r>
                <a:rPr lang="en-US" b="1" dirty="0"/>
                <a:t>Infrastructure</a:t>
              </a:r>
            </a:p>
          </p:txBody>
        </p:sp>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4">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6666201" y="2531779"/>
              <a:ext cx="877338" cy="940845"/>
            </a:xfrm>
            <a:prstGeom prst="rect">
              <a:avLst/>
            </a:prstGeom>
          </p:spPr>
        </p:pic>
      </p:grpSp>
      <p:grpSp>
        <p:nvGrpSpPr>
          <p:cNvPr id="15" name="Group 14">
            <a:extLst>
              <a:ext uri="{FF2B5EF4-FFF2-40B4-BE49-F238E27FC236}">
                <a16:creationId xmlns:a16="http://schemas.microsoft.com/office/drawing/2014/main" id="{4A95178F-7B6B-8748-8FFE-7531C29FC2A6}"/>
              </a:ext>
            </a:extLst>
          </p:cNvPr>
          <p:cNvGrpSpPr/>
          <p:nvPr/>
        </p:nvGrpSpPr>
        <p:grpSpPr>
          <a:xfrm>
            <a:off x="3747947" y="1591974"/>
            <a:ext cx="1511059" cy="1218485"/>
            <a:chOff x="3930538" y="2317185"/>
            <a:chExt cx="1511059" cy="1218485"/>
          </a:xfrm>
        </p:grpSpPr>
        <p:sp>
          <p:nvSpPr>
            <p:cNvPr id="42" name="TextBox 41">
              <a:extLst>
                <a:ext uri="{FF2B5EF4-FFF2-40B4-BE49-F238E27FC236}">
                  <a16:creationId xmlns:a16="http://schemas.microsoft.com/office/drawing/2014/main" id="{AA56435A-DAB3-654D-8B14-0DAF91D19B99}"/>
                </a:ext>
              </a:extLst>
            </p:cNvPr>
            <p:cNvSpPr txBox="1"/>
            <p:nvPr/>
          </p:nvSpPr>
          <p:spPr>
            <a:xfrm>
              <a:off x="3930538" y="2317185"/>
              <a:ext cx="1511059" cy="1218485"/>
            </a:xfrm>
            <a:prstGeom prst="rect">
              <a:avLst/>
            </a:prstGeom>
            <a:noFill/>
          </p:spPr>
          <p:txBody>
            <a:bodyPr wrap="square" rtlCol="0">
              <a:prstTxWarp prst="textArchDown">
                <a:avLst>
                  <a:gd name="adj" fmla="val 21240749"/>
                </a:avLst>
              </a:prstTxWarp>
              <a:spAutoFit/>
            </a:bodyPr>
            <a:lstStyle/>
            <a:p>
              <a:pPr algn="ctr"/>
              <a:r>
                <a:rPr lang="en-US" b="1" dirty="0"/>
                <a:t>Data/Analytics</a:t>
              </a:r>
            </a:p>
          </p:txBody>
        </p:sp>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4">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4141669" y="2434502"/>
              <a:ext cx="987577" cy="964736"/>
            </a:xfrm>
            <a:prstGeom prst="rect">
              <a:avLst/>
            </a:prstGeom>
          </p:spPr>
        </p:pic>
      </p:grpSp>
      <p:grpSp>
        <p:nvGrpSpPr>
          <p:cNvPr id="18" name="Group 17">
            <a:extLst>
              <a:ext uri="{FF2B5EF4-FFF2-40B4-BE49-F238E27FC236}">
                <a16:creationId xmlns:a16="http://schemas.microsoft.com/office/drawing/2014/main" id="{3D1FDC50-AB3D-7F43-8945-EB2512D38D62}"/>
              </a:ext>
            </a:extLst>
          </p:cNvPr>
          <p:cNvGrpSpPr/>
          <p:nvPr/>
        </p:nvGrpSpPr>
        <p:grpSpPr>
          <a:xfrm>
            <a:off x="6045914" y="3623728"/>
            <a:ext cx="1511059" cy="1218485"/>
            <a:chOff x="4987389" y="3687717"/>
            <a:chExt cx="1511059" cy="1218485"/>
          </a:xfrm>
        </p:grpSpPr>
        <p:sp>
          <p:nvSpPr>
            <p:cNvPr id="45" name="TextBox 44">
              <a:extLst>
                <a:ext uri="{FF2B5EF4-FFF2-40B4-BE49-F238E27FC236}">
                  <a16:creationId xmlns:a16="http://schemas.microsoft.com/office/drawing/2014/main" id="{57BABF04-0A1B-3841-98B8-4859A127A6AA}"/>
                </a:ext>
              </a:extLst>
            </p:cNvPr>
            <p:cNvSpPr txBox="1"/>
            <p:nvPr/>
          </p:nvSpPr>
          <p:spPr>
            <a:xfrm>
              <a:off x="4987389" y="3687717"/>
              <a:ext cx="1511059" cy="1218485"/>
            </a:xfrm>
            <a:prstGeom prst="rect">
              <a:avLst/>
            </a:prstGeom>
            <a:noFill/>
          </p:spPr>
          <p:txBody>
            <a:bodyPr wrap="square" rtlCol="0">
              <a:prstTxWarp prst="textArchDown">
                <a:avLst>
                  <a:gd name="adj" fmla="val 21240749"/>
                </a:avLst>
              </a:prstTxWarp>
              <a:spAutoFit/>
            </a:bodyPr>
            <a:lstStyle/>
            <a:p>
              <a:pPr algn="ctr"/>
              <a:r>
                <a:rPr lang="en-US" b="1" dirty="0"/>
                <a:t>HR</a:t>
              </a:r>
            </a:p>
          </p:txBody>
        </p:sp>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4">
              <a:extLst>
                <a:ext uri="{BEBA8EAE-BF5A-486C-A8C5-ECC9F3942E4B}">
                  <a14:imgProps xmlns:a14="http://schemas.microsoft.com/office/drawing/2010/main">
                    <a14:imgLayer r:embed="rId12">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5239251" y="3882030"/>
              <a:ext cx="876300" cy="924288"/>
            </a:xfrm>
            <a:prstGeom prst="rect">
              <a:avLst/>
            </a:prstGeom>
          </p:spPr>
        </p:pic>
      </p:grpSp>
      <p:grpSp>
        <p:nvGrpSpPr>
          <p:cNvPr id="62" name="Group 61">
            <a:extLst>
              <a:ext uri="{FF2B5EF4-FFF2-40B4-BE49-F238E27FC236}">
                <a16:creationId xmlns:a16="http://schemas.microsoft.com/office/drawing/2014/main" id="{D915449A-B6D5-9744-89D8-50BD83CAAA77}"/>
              </a:ext>
            </a:extLst>
          </p:cNvPr>
          <p:cNvGrpSpPr/>
          <p:nvPr/>
        </p:nvGrpSpPr>
        <p:grpSpPr>
          <a:xfrm>
            <a:off x="8998163" y="407767"/>
            <a:ext cx="1511059" cy="1218485"/>
            <a:chOff x="10030794" y="1495405"/>
            <a:chExt cx="1511059" cy="1218485"/>
          </a:xfrm>
        </p:grpSpPr>
        <p:sp>
          <p:nvSpPr>
            <p:cNvPr id="37" name="TextBox 36">
              <a:extLst>
                <a:ext uri="{FF2B5EF4-FFF2-40B4-BE49-F238E27FC236}">
                  <a16:creationId xmlns:a16="http://schemas.microsoft.com/office/drawing/2014/main" id="{7E82D51D-E09D-E14B-88DF-38A50122B9D9}"/>
                </a:ext>
              </a:extLst>
            </p:cNvPr>
            <p:cNvSpPr txBox="1"/>
            <p:nvPr/>
          </p:nvSpPr>
          <p:spPr>
            <a:xfrm>
              <a:off x="10030794" y="1495405"/>
              <a:ext cx="1511059" cy="1218485"/>
            </a:xfrm>
            <a:prstGeom prst="rect">
              <a:avLst/>
            </a:prstGeom>
            <a:noFill/>
          </p:spPr>
          <p:txBody>
            <a:bodyPr wrap="square" rtlCol="0">
              <a:prstTxWarp prst="textArchDown">
                <a:avLst>
                  <a:gd name="adj" fmla="val 21240749"/>
                </a:avLst>
              </a:prstTxWarp>
              <a:spAutoFit/>
            </a:bodyPr>
            <a:lstStyle/>
            <a:p>
              <a:pPr algn="ctr"/>
              <a:r>
                <a:rPr lang="en-US" b="1" dirty="0"/>
                <a:t>Sales</a:t>
              </a:r>
            </a:p>
          </p:txBody>
        </p:sp>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4">
              <a:extLst>
                <a:ext uri="{BEBA8EAE-BF5A-486C-A8C5-ECC9F3942E4B}">
                  <a14:imgProps xmlns:a14="http://schemas.microsoft.com/office/drawing/2010/main">
                    <a14:imgLayer r:embed="rId13">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10223263" y="1690438"/>
              <a:ext cx="969653" cy="841341"/>
            </a:xfrm>
            <a:prstGeom prst="rect">
              <a:avLst/>
            </a:prstGeom>
          </p:spPr>
        </p:pic>
      </p:grpSp>
      <p:grpSp>
        <p:nvGrpSpPr>
          <p:cNvPr id="60" name="Group 59">
            <a:extLst>
              <a:ext uri="{FF2B5EF4-FFF2-40B4-BE49-F238E27FC236}">
                <a16:creationId xmlns:a16="http://schemas.microsoft.com/office/drawing/2014/main" id="{CCF743B7-B6B8-0849-9300-EC908A932606}"/>
              </a:ext>
            </a:extLst>
          </p:cNvPr>
          <p:cNvGrpSpPr/>
          <p:nvPr/>
        </p:nvGrpSpPr>
        <p:grpSpPr>
          <a:xfrm>
            <a:off x="7674044" y="1951910"/>
            <a:ext cx="1511059" cy="1218485"/>
            <a:chOff x="8156861" y="2161796"/>
            <a:chExt cx="1511059" cy="1218485"/>
          </a:xfrm>
        </p:grpSpPr>
        <p:sp>
          <p:nvSpPr>
            <p:cNvPr id="38" name="TextBox 37">
              <a:extLst>
                <a:ext uri="{FF2B5EF4-FFF2-40B4-BE49-F238E27FC236}">
                  <a16:creationId xmlns:a16="http://schemas.microsoft.com/office/drawing/2014/main" id="{85832E34-F0AB-2743-8990-91D60EA1FD43}"/>
                </a:ext>
              </a:extLst>
            </p:cNvPr>
            <p:cNvSpPr txBox="1"/>
            <p:nvPr/>
          </p:nvSpPr>
          <p:spPr>
            <a:xfrm>
              <a:off x="8156861" y="2161796"/>
              <a:ext cx="1511059" cy="1218485"/>
            </a:xfrm>
            <a:prstGeom prst="rect">
              <a:avLst/>
            </a:prstGeom>
            <a:noFill/>
          </p:spPr>
          <p:txBody>
            <a:bodyPr wrap="square" rtlCol="0">
              <a:prstTxWarp prst="textArchDown">
                <a:avLst>
                  <a:gd name="adj" fmla="val 21240749"/>
                </a:avLst>
              </a:prstTxWarp>
              <a:spAutoFit/>
            </a:bodyPr>
            <a:lstStyle/>
            <a:p>
              <a:pPr algn="ctr"/>
              <a:r>
                <a:rPr lang="en-US" b="1" dirty="0"/>
                <a:t>Marketing</a:t>
              </a:r>
            </a:p>
          </p:txBody>
        </p:sp>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4">
              <a:extLst>
                <a:ext uri="{BEBA8EAE-BF5A-486C-A8C5-ECC9F3942E4B}">
                  <a14:imgProps xmlns:a14="http://schemas.microsoft.com/office/drawing/2010/main">
                    <a14:imgLayer r:embed="rId1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8453265" y="2355767"/>
              <a:ext cx="918249" cy="888274"/>
            </a:xfrm>
            <a:prstGeom prst="rect">
              <a:avLst/>
            </a:prstGeom>
          </p:spPr>
        </p:pic>
      </p:grpSp>
      <p:grpSp>
        <p:nvGrpSpPr>
          <p:cNvPr id="8" name="Group 7">
            <a:extLst>
              <a:ext uri="{FF2B5EF4-FFF2-40B4-BE49-F238E27FC236}">
                <a16:creationId xmlns:a16="http://schemas.microsoft.com/office/drawing/2014/main" id="{49AD4907-69A2-7449-B0F7-D9DA62F0A411}"/>
              </a:ext>
            </a:extLst>
          </p:cNvPr>
          <p:cNvGrpSpPr/>
          <p:nvPr/>
        </p:nvGrpSpPr>
        <p:grpSpPr>
          <a:xfrm>
            <a:off x="856900" y="3426348"/>
            <a:ext cx="1511059" cy="1218485"/>
            <a:chOff x="508332" y="3595214"/>
            <a:chExt cx="1511059" cy="1218485"/>
          </a:xfrm>
        </p:grpSpPr>
        <p:sp>
          <p:nvSpPr>
            <p:cNvPr id="44" name="TextBox 43">
              <a:extLst>
                <a:ext uri="{FF2B5EF4-FFF2-40B4-BE49-F238E27FC236}">
                  <a16:creationId xmlns:a16="http://schemas.microsoft.com/office/drawing/2014/main" id="{1542B544-42D2-AB48-9CAA-87E0E3B1D3FD}"/>
                </a:ext>
              </a:extLst>
            </p:cNvPr>
            <p:cNvSpPr txBox="1"/>
            <p:nvPr/>
          </p:nvSpPr>
          <p:spPr>
            <a:xfrm>
              <a:off x="508332" y="3595214"/>
              <a:ext cx="1511059" cy="1218485"/>
            </a:xfrm>
            <a:prstGeom prst="rect">
              <a:avLst/>
            </a:prstGeom>
            <a:noFill/>
          </p:spPr>
          <p:txBody>
            <a:bodyPr wrap="square" rtlCol="0">
              <a:prstTxWarp prst="textArchDown">
                <a:avLst>
                  <a:gd name="adj" fmla="val 21240749"/>
                </a:avLst>
              </a:prstTxWarp>
              <a:spAutoFit/>
            </a:bodyPr>
            <a:lstStyle/>
            <a:p>
              <a:pPr algn="ctr"/>
              <a:r>
                <a:rPr lang="en-US" b="1" dirty="0"/>
                <a:t>Legal</a:t>
              </a:r>
            </a:p>
          </p:txBody>
        </p:sp>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4">
              <a:extLst>
                <a:ext uri="{BEBA8EAE-BF5A-486C-A8C5-ECC9F3942E4B}">
                  <a14:imgProps xmlns:a14="http://schemas.microsoft.com/office/drawing/2010/main">
                    <a14:imgLayer r:embed="rId1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822086" y="3774705"/>
              <a:ext cx="927463" cy="914448"/>
            </a:xfrm>
            <a:prstGeom prst="rect">
              <a:avLst/>
            </a:prstGeom>
          </p:spPr>
        </p:pic>
      </p:grpSp>
      <p:grpSp>
        <p:nvGrpSpPr>
          <p:cNvPr id="10" name="Group 9">
            <a:extLst>
              <a:ext uri="{FF2B5EF4-FFF2-40B4-BE49-F238E27FC236}">
                <a16:creationId xmlns:a16="http://schemas.microsoft.com/office/drawing/2014/main" id="{72DA0A85-7FF0-A040-9DCA-7D86A8646646}"/>
              </a:ext>
            </a:extLst>
          </p:cNvPr>
          <p:cNvGrpSpPr/>
          <p:nvPr/>
        </p:nvGrpSpPr>
        <p:grpSpPr>
          <a:xfrm>
            <a:off x="2346865" y="2883497"/>
            <a:ext cx="1511059" cy="1218485"/>
            <a:chOff x="2346865" y="2883497"/>
            <a:chExt cx="1511059" cy="1218485"/>
          </a:xfrm>
        </p:grpSpPr>
        <p:sp>
          <p:nvSpPr>
            <p:cNvPr id="43" name="TextBox 42">
              <a:extLst>
                <a:ext uri="{FF2B5EF4-FFF2-40B4-BE49-F238E27FC236}">
                  <a16:creationId xmlns:a16="http://schemas.microsoft.com/office/drawing/2014/main" id="{CFB066AF-A5C7-954E-95A4-601ACDE3C43D}"/>
                </a:ext>
              </a:extLst>
            </p:cNvPr>
            <p:cNvSpPr txBox="1"/>
            <p:nvPr/>
          </p:nvSpPr>
          <p:spPr>
            <a:xfrm>
              <a:off x="2346865" y="2883497"/>
              <a:ext cx="1511059" cy="1218485"/>
            </a:xfrm>
            <a:prstGeom prst="rect">
              <a:avLst/>
            </a:prstGeom>
            <a:noFill/>
          </p:spPr>
          <p:txBody>
            <a:bodyPr wrap="square" rtlCol="0">
              <a:prstTxWarp prst="textArchDown">
                <a:avLst>
                  <a:gd name="adj" fmla="val 21240749"/>
                </a:avLst>
              </a:prstTxWarp>
              <a:spAutoFit/>
            </a:bodyPr>
            <a:lstStyle/>
            <a:p>
              <a:pPr algn="ctr"/>
              <a:r>
                <a:rPr lang="en-US" b="1" dirty="0"/>
                <a:t>Finance</a:t>
              </a:r>
            </a:p>
          </p:txBody>
        </p:sp>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4">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grpSp>
      <p:grpSp>
        <p:nvGrpSpPr>
          <p:cNvPr id="57" name="Group 56">
            <a:extLst>
              <a:ext uri="{FF2B5EF4-FFF2-40B4-BE49-F238E27FC236}">
                <a16:creationId xmlns:a16="http://schemas.microsoft.com/office/drawing/2014/main" id="{6154EA18-3E92-B74E-8F48-1DAE8CC0DD54}"/>
              </a:ext>
            </a:extLst>
          </p:cNvPr>
          <p:cNvGrpSpPr/>
          <p:nvPr/>
        </p:nvGrpSpPr>
        <p:grpSpPr>
          <a:xfrm>
            <a:off x="4878020" y="370777"/>
            <a:ext cx="1511059" cy="1218485"/>
            <a:chOff x="6229229" y="61060"/>
            <a:chExt cx="1511059" cy="1218485"/>
          </a:xfrm>
        </p:grpSpPr>
        <p:sp>
          <p:nvSpPr>
            <p:cNvPr id="35" name="TextBox 34">
              <a:extLst>
                <a:ext uri="{FF2B5EF4-FFF2-40B4-BE49-F238E27FC236}">
                  <a16:creationId xmlns:a16="http://schemas.microsoft.com/office/drawing/2014/main" id="{6A6FF333-2DB4-494D-A2A9-23E0B7D65EDD}"/>
                </a:ext>
              </a:extLst>
            </p:cNvPr>
            <p:cNvSpPr txBox="1"/>
            <p:nvPr/>
          </p:nvSpPr>
          <p:spPr>
            <a:xfrm>
              <a:off x="6229229" y="61060"/>
              <a:ext cx="1511059" cy="1218485"/>
            </a:xfrm>
            <a:prstGeom prst="rect">
              <a:avLst/>
            </a:prstGeom>
            <a:noFill/>
          </p:spPr>
          <p:txBody>
            <a:bodyPr wrap="square" rtlCol="0">
              <a:prstTxWarp prst="textArchDown">
                <a:avLst>
                  <a:gd name="adj" fmla="val 21240749"/>
                </a:avLst>
              </a:prstTxWarp>
              <a:spAutoFit/>
            </a:bodyPr>
            <a:lstStyle/>
            <a:p>
              <a:pPr algn="ctr"/>
              <a:r>
                <a:rPr lang="en-US" b="1" dirty="0"/>
                <a:t>PMO</a:t>
              </a:r>
            </a:p>
          </p:txBody>
        </p:sp>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4">
              <a:extLst>
                <a:ext uri="{BEBA8EAE-BF5A-486C-A8C5-ECC9F3942E4B}">
                  <a14:imgProps xmlns:a14="http://schemas.microsoft.com/office/drawing/2010/main">
                    <a14:imgLayer r:embed="rId1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6572393" y="231581"/>
              <a:ext cx="824730" cy="905701"/>
            </a:xfrm>
            <a:prstGeom prst="rect">
              <a:avLst/>
            </a:prstGeom>
          </p:spPr>
        </p:pic>
      </p:grpSp>
      <p:grpSp>
        <p:nvGrpSpPr>
          <p:cNvPr id="59" name="Group 58">
            <a:extLst>
              <a:ext uri="{FF2B5EF4-FFF2-40B4-BE49-F238E27FC236}">
                <a16:creationId xmlns:a16="http://schemas.microsoft.com/office/drawing/2014/main" id="{E1BF93CC-96B5-9740-8E81-70F803447157}"/>
              </a:ext>
            </a:extLst>
          </p:cNvPr>
          <p:cNvGrpSpPr/>
          <p:nvPr/>
        </p:nvGrpSpPr>
        <p:grpSpPr>
          <a:xfrm>
            <a:off x="7895013" y="3659468"/>
            <a:ext cx="1511059" cy="1218485"/>
            <a:chOff x="7674044" y="3663148"/>
            <a:chExt cx="1511059" cy="1218485"/>
          </a:xfrm>
        </p:grpSpPr>
        <p:sp>
          <p:nvSpPr>
            <p:cNvPr id="41" name="TextBox 40">
              <a:extLst>
                <a:ext uri="{FF2B5EF4-FFF2-40B4-BE49-F238E27FC236}">
                  <a16:creationId xmlns:a16="http://schemas.microsoft.com/office/drawing/2014/main" id="{B4C8DF57-D6BF-154F-BEEB-FE5B19D75823}"/>
                </a:ext>
              </a:extLst>
            </p:cNvPr>
            <p:cNvSpPr txBox="1"/>
            <p:nvPr/>
          </p:nvSpPr>
          <p:spPr>
            <a:xfrm>
              <a:off x="7674044" y="3663148"/>
              <a:ext cx="1511059" cy="1218485"/>
            </a:xfrm>
            <a:prstGeom prst="rect">
              <a:avLst/>
            </a:prstGeom>
            <a:noFill/>
          </p:spPr>
          <p:txBody>
            <a:bodyPr wrap="square" rtlCol="0">
              <a:prstTxWarp prst="textArchDown">
                <a:avLst>
                  <a:gd name="adj" fmla="val 21240749"/>
                </a:avLst>
              </a:prstTxWarp>
              <a:spAutoFit/>
            </a:bodyPr>
            <a:lstStyle/>
            <a:p>
              <a:pPr algn="ctr"/>
              <a:r>
                <a:rPr lang="en-US" b="1" dirty="0"/>
                <a:t>Vendors</a:t>
              </a:r>
            </a:p>
          </p:txBody>
        </p:sp>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4">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008849" y="3818503"/>
              <a:ext cx="888274" cy="923973"/>
            </a:xfrm>
            <a:prstGeom prst="rect">
              <a:avLst/>
            </a:prstGeom>
          </p:spPr>
        </p:pic>
      </p:grpSp>
      <p:grpSp>
        <p:nvGrpSpPr>
          <p:cNvPr id="63" name="Group 62">
            <a:extLst>
              <a:ext uri="{FF2B5EF4-FFF2-40B4-BE49-F238E27FC236}">
                <a16:creationId xmlns:a16="http://schemas.microsoft.com/office/drawing/2014/main" id="{F6994882-0E71-494C-989A-AABD7732B019}"/>
              </a:ext>
            </a:extLst>
          </p:cNvPr>
          <p:cNvGrpSpPr/>
          <p:nvPr/>
        </p:nvGrpSpPr>
        <p:grpSpPr>
          <a:xfrm>
            <a:off x="9439630" y="2544263"/>
            <a:ext cx="1511059" cy="1218485"/>
            <a:chOff x="9752566" y="3338281"/>
            <a:chExt cx="1511059" cy="1218485"/>
          </a:xfrm>
        </p:grpSpPr>
        <p:sp>
          <p:nvSpPr>
            <p:cNvPr id="40" name="TextBox 39">
              <a:extLst>
                <a:ext uri="{FF2B5EF4-FFF2-40B4-BE49-F238E27FC236}">
                  <a16:creationId xmlns:a16="http://schemas.microsoft.com/office/drawing/2014/main" id="{E8A5DB16-1868-BF49-91E6-B7994F949ABC}"/>
                </a:ext>
              </a:extLst>
            </p:cNvPr>
            <p:cNvSpPr txBox="1"/>
            <p:nvPr/>
          </p:nvSpPr>
          <p:spPr>
            <a:xfrm>
              <a:off x="9752566" y="3338281"/>
              <a:ext cx="1511059" cy="1218485"/>
            </a:xfrm>
            <a:prstGeom prst="rect">
              <a:avLst/>
            </a:prstGeom>
            <a:noFill/>
          </p:spPr>
          <p:txBody>
            <a:bodyPr wrap="square" rtlCol="0">
              <a:prstTxWarp prst="textArchDown">
                <a:avLst>
                  <a:gd name="adj" fmla="val 21240749"/>
                </a:avLst>
              </a:prstTxWarp>
              <a:spAutoFit/>
            </a:bodyPr>
            <a:lstStyle/>
            <a:p>
              <a:pPr algn="ctr"/>
              <a:r>
                <a:rPr lang="en-US" b="1" dirty="0"/>
                <a:t>Operations</a:t>
              </a:r>
            </a:p>
          </p:txBody>
        </p:sp>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4">
              <a:extLst>
                <a:ext uri="{BEBA8EAE-BF5A-486C-A8C5-ECC9F3942E4B}">
                  <a14:imgProps xmlns:a14="http://schemas.microsoft.com/office/drawing/2010/main">
                    <a14:imgLayer r:embed="rId1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10030794" y="3550349"/>
              <a:ext cx="941806" cy="964736"/>
            </a:xfrm>
            <a:prstGeom prst="rect">
              <a:avLst/>
            </a:prstGeom>
          </p:spPr>
        </p:pic>
      </p:grpSp>
      <p:grpSp>
        <p:nvGrpSpPr>
          <p:cNvPr id="2" name="Group 1">
            <a:extLst>
              <a:ext uri="{FF2B5EF4-FFF2-40B4-BE49-F238E27FC236}">
                <a16:creationId xmlns:a16="http://schemas.microsoft.com/office/drawing/2014/main" id="{FB2ECEF4-518E-0444-9895-5AE0331099D5}"/>
              </a:ext>
            </a:extLst>
          </p:cNvPr>
          <p:cNvGrpSpPr/>
          <p:nvPr/>
        </p:nvGrpSpPr>
        <p:grpSpPr>
          <a:xfrm>
            <a:off x="4817229" y="2581793"/>
            <a:ext cx="1511059" cy="1218485"/>
            <a:chOff x="4817229" y="2581793"/>
            <a:chExt cx="1511059" cy="1218485"/>
          </a:xfrm>
        </p:grpSpPr>
        <p:sp>
          <p:nvSpPr>
            <p:cNvPr id="66" name="TextBox 65">
              <a:extLst>
                <a:ext uri="{FF2B5EF4-FFF2-40B4-BE49-F238E27FC236}">
                  <a16:creationId xmlns:a16="http://schemas.microsoft.com/office/drawing/2014/main" id="{13FE7A32-B52A-484E-8EBE-16B2BA0CCC9C}"/>
                </a:ext>
              </a:extLst>
            </p:cNvPr>
            <p:cNvSpPr txBox="1"/>
            <p:nvPr/>
          </p:nvSpPr>
          <p:spPr>
            <a:xfrm>
              <a:off x="4817229" y="2581793"/>
              <a:ext cx="1511059" cy="1218485"/>
            </a:xfrm>
            <a:prstGeom prst="rect">
              <a:avLst/>
            </a:prstGeom>
            <a:noFill/>
          </p:spPr>
          <p:txBody>
            <a:bodyPr wrap="square" rtlCol="0">
              <a:prstTxWarp prst="textArchDown">
                <a:avLst>
                  <a:gd name="adj" fmla="val 21240749"/>
                </a:avLst>
              </a:prstTxWarp>
              <a:spAutoFit/>
            </a:bodyPr>
            <a:lstStyle/>
            <a:p>
              <a:pPr algn="ctr"/>
              <a:r>
                <a:rPr lang="en-US" b="1" dirty="0"/>
                <a:t>Hardware Dev</a:t>
              </a:r>
            </a:p>
          </p:txBody>
        </p:sp>
        <p:pic>
          <p:nvPicPr>
            <p:cNvPr id="64" name="Picture 63">
              <a:extLst>
                <a:ext uri="{FF2B5EF4-FFF2-40B4-BE49-F238E27FC236}">
                  <a16:creationId xmlns:a16="http://schemas.microsoft.com/office/drawing/2014/main" id="{A9B5CC97-CC37-DD45-AD25-9AA8C370D7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grpSp>
    </p:spTree>
    <p:extLst>
      <p:ext uri="{BB962C8B-B14F-4D97-AF65-F5344CB8AC3E}">
        <p14:creationId xmlns:p14="http://schemas.microsoft.com/office/powerpoint/2010/main" val="18679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80165" y="388548"/>
            <a:ext cx="7211684" cy="4666981"/>
          </a:xfrm>
        </p:spPr>
        <p:txBody>
          <a:bodyPr>
            <a:noAutofit/>
          </a:bodyPr>
          <a:lstStyle/>
          <a:p>
            <a:r>
              <a:rPr lang="en-US" sz="3200" b="0" dirty="0">
                <a:solidFill>
                  <a:schemeClr val="bg1"/>
                </a:solidFill>
                <a:latin typeface="Krungthep" panose="02000400000000000000" pitchFamily="2" charset="-34"/>
                <a:ea typeface="Krungthep" panose="02000400000000000000" pitchFamily="2" charset="-34"/>
                <a:cs typeface="Krungthep" panose="02000400000000000000" pitchFamily="2" charset="-34"/>
              </a:rPr>
              <a:t>“This is your last chance. After this, there is no turning back. You take the blue pill the story ends, you wake up in your bed and believe whatever you want to believe. You take the red</a:t>
            </a:r>
            <a:r>
              <a:rPr lang="en-US" sz="3200" b="0" i="1" dirty="0">
                <a:solidFill>
                  <a:schemeClr val="bg1"/>
                </a:solidFill>
                <a:latin typeface="Krungthep" panose="02000400000000000000" pitchFamily="2" charset="-34"/>
                <a:ea typeface="Krungthep" panose="02000400000000000000" pitchFamily="2" charset="-34"/>
                <a:cs typeface="Krungthep" panose="02000400000000000000" pitchFamily="2" charset="-34"/>
              </a:rPr>
              <a:t> </a:t>
            </a:r>
            <a:r>
              <a:rPr lang="en-US" sz="3200" b="0" dirty="0">
                <a:solidFill>
                  <a:schemeClr val="bg1"/>
                </a:solidFill>
                <a:latin typeface="Krungthep" panose="02000400000000000000" pitchFamily="2" charset="-34"/>
                <a:ea typeface="Krungthep" panose="02000400000000000000" pitchFamily="2" charset="-34"/>
                <a:cs typeface="Krungthep" panose="02000400000000000000" pitchFamily="2" charset="-34"/>
              </a:rPr>
              <a:t>pill you stay in Wonderland, and I show you how deep the rabbit hole goes. Remember: all I'm offering is the truth”</a:t>
            </a:r>
            <a:endParaRPr lang="en-US" sz="3200" dirty="0">
              <a:solidFill>
                <a:schemeClr val="bg1"/>
              </a:solidFill>
              <a:latin typeface="Krungthep" panose="02000400000000000000" pitchFamily="2" charset="-34"/>
              <a:ea typeface="Krungthep" panose="02000400000000000000" pitchFamily="2" charset="-34"/>
              <a:cs typeface="Krungthep" panose="02000400000000000000" pitchFamily="2" charset="-34"/>
            </a:endParaRPr>
          </a:p>
        </p:txBody>
      </p:sp>
      <p:pic>
        <p:nvPicPr>
          <p:cNvPr id="5" name="Picture 4">
            <a:extLst>
              <a:ext uri="{FF2B5EF4-FFF2-40B4-BE49-F238E27FC236}">
                <a16:creationId xmlns:a16="http://schemas.microsoft.com/office/drawing/2014/main" id="{C638BB78-C155-2844-AECB-67ECA6A1D29C}"/>
              </a:ext>
            </a:extLst>
          </p:cNvPr>
          <p:cNvPicPr>
            <a:picLocks noChangeAspect="1"/>
          </p:cNvPicPr>
          <p:nvPr/>
        </p:nvPicPr>
        <p:blipFill>
          <a:blip r:embed="rId3"/>
          <a:stretch>
            <a:fillRect/>
          </a:stretch>
        </p:blipFill>
        <p:spPr>
          <a:xfrm>
            <a:off x="276046" y="388548"/>
            <a:ext cx="4204119" cy="5166998"/>
          </a:xfrm>
          <a:prstGeom prst="rect">
            <a:avLst/>
          </a:prstGeom>
        </p:spPr>
      </p:pic>
    </p:spTree>
    <p:extLst>
      <p:ext uri="{BB962C8B-B14F-4D97-AF65-F5344CB8AC3E}">
        <p14:creationId xmlns:p14="http://schemas.microsoft.com/office/powerpoint/2010/main" val="41016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pic>
        <p:nvPicPr>
          <p:cNvPr id="4" name="Picture 3">
            <a:extLst>
              <a:ext uri="{FF2B5EF4-FFF2-40B4-BE49-F238E27FC236}">
                <a16:creationId xmlns:a16="http://schemas.microsoft.com/office/drawing/2014/main" id="{0E8D0D9C-21E8-2C4E-A440-F741BF9FA89D}"/>
              </a:ext>
            </a:extLst>
          </p:cNvPr>
          <p:cNvPicPr>
            <a:picLocks noChangeAspect="1"/>
          </p:cNvPicPr>
          <p:nvPr/>
        </p:nvPicPr>
        <p:blipFill>
          <a:blip r:embed="rId3"/>
          <a:stretch>
            <a:fillRect/>
          </a:stretch>
        </p:blipFill>
        <p:spPr>
          <a:xfrm>
            <a:off x="-3688974" y="-891620"/>
            <a:ext cx="2054038" cy="1073235"/>
          </a:xfrm>
          <a:prstGeom prst="rect">
            <a:avLst/>
          </a:prstGeom>
        </p:spPr>
      </p:pic>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382289" y="1854938"/>
            <a:ext cx="883553" cy="919061"/>
          </a:xfrm>
          <a:prstGeom prst="rect">
            <a:avLst/>
          </a:prstGeom>
        </p:spPr>
      </p:pic>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537042" y="662412"/>
            <a:ext cx="938159" cy="909832"/>
          </a:xfrm>
          <a:prstGeom prst="rect">
            <a:avLst/>
          </a:prstGeom>
        </p:spPr>
      </p:pic>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7476145" y="539079"/>
            <a:ext cx="897120" cy="925987"/>
          </a:xfrm>
          <a:prstGeom prst="rect">
            <a:avLst/>
          </a:prstGeom>
        </p:spPr>
      </p:pic>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4348340" y="3616925"/>
            <a:ext cx="877338" cy="940845"/>
          </a:xfrm>
          <a:prstGeom prst="rect">
            <a:avLst/>
          </a:prstGeom>
        </p:spPr>
      </p:pic>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3959078" y="1709291"/>
            <a:ext cx="987577" cy="964736"/>
          </a:xfrm>
          <a:prstGeom prst="rect">
            <a:avLst/>
          </a:prstGeom>
        </p:spPr>
      </p:pic>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6297776" y="3818041"/>
            <a:ext cx="876300" cy="924288"/>
          </a:xfrm>
          <a:prstGeom prst="rect">
            <a:avLst/>
          </a:prstGeom>
        </p:spPr>
      </p:pic>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2">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9190632" y="602800"/>
            <a:ext cx="969653" cy="841341"/>
          </a:xfrm>
          <a:prstGeom prst="rect">
            <a:avLst/>
          </a:prstGeom>
        </p:spPr>
      </p:pic>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7970448" y="2145881"/>
            <a:ext cx="918249" cy="888274"/>
          </a:xfrm>
          <a:prstGeom prst="rect">
            <a:avLst/>
          </a:prstGeom>
        </p:spPr>
      </p:pic>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3">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1170654" y="3605839"/>
            <a:ext cx="927463" cy="914448"/>
          </a:xfrm>
          <a:prstGeom prst="rect">
            <a:avLst/>
          </a:prstGeom>
        </p:spPr>
      </p:pic>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4">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5221184" y="541298"/>
            <a:ext cx="824730" cy="905701"/>
          </a:xfrm>
          <a:prstGeom prst="rect">
            <a:avLst/>
          </a:prstGeom>
        </p:spPr>
      </p:pic>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229818" y="3814823"/>
            <a:ext cx="888274" cy="923973"/>
          </a:xfrm>
          <a:prstGeom prst="rect">
            <a:avLst/>
          </a:prstGeom>
        </p:spPr>
      </p:pic>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9717858" y="2756331"/>
            <a:ext cx="941806" cy="964736"/>
          </a:xfrm>
          <a:prstGeom prst="rect">
            <a:avLst/>
          </a:prstGeom>
        </p:spPr>
      </p:pic>
      <p:pic>
        <p:nvPicPr>
          <p:cNvPr id="25" name="Picture 24">
            <a:extLst>
              <a:ext uri="{FF2B5EF4-FFF2-40B4-BE49-F238E27FC236}">
                <a16:creationId xmlns:a16="http://schemas.microsoft.com/office/drawing/2014/main" id="{34F9EAEB-57FD-9140-91A9-C848DEE94310}"/>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spTree>
    <p:extLst>
      <p:ext uri="{BB962C8B-B14F-4D97-AF65-F5344CB8AC3E}">
        <p14:creationId xmlns:p14="http://schemas.microsoft.com/office/powerpoint/2010/main" val="41879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300" fill="hold">
                                          <p:stCondLst>
                                            <p:cond delay="0"/>
                                          </p:stCondLst>
                                        </p:cTn>
                                        <p:tgtEl>
                                          <p:spTgt spid="21"/>
                                        </p:tgtEl>
                                        <p:attrNameLst>
                                          <p:attrName>r</p:attrName>
                                        </p:attrNameLst>
                                      </p:cBhvr>
                                    </p:animRot>
                                    <p:animRot by="-240000">
                                      <p:cBhvr>
                                        <p:cTn id="7" dur="600" fill="hold">
                                          <p:stCondLst>
                                            <p:cond delay="600"/>
                                          </p:stCondLst>
                                        </p:cTn>
                                        <p:tgtEl>
                                          <p:spTgt spid="21"/>
                                        </p:tgtEl>
                                        <p:attrNameLst>
                                          <p:attrName>r</p:attrName>
                                        </p:attrNameLst>
                                      </p:cBhvr>
                                    </p:animRot>
                                    <p:animRot by="240000">
                                      <p:cBhvr>
                                        <p:cTn id="8" dur="600" fill="hold">
                                          <p:stCondLst>
                                            <p:cond delay="1200"/>
                                          </p:stCondLst>
                                        </p:cTn>
                                        <p:tgtEl>
                                          <p:spTgt spid="21"/>
                                        </p:tgtEl>
                                        <p:attrNameLst>
                                          <p:attrName>r</p:attrName>
                                        </p:attrNameLst>
                                      </p:cBhvr>
                                    </p:animRot>
                                    <p:animRot by="-240000">
                                      <p:cBhvr>
                                        <p:cTn id="9" dur="600" fill="hold">
                                          <p:stCondLst>
                                            <p:cond delay="1800"/>
                                          </p:stCondLst>
                                        </p:cTn>
                                        <p:tgtEl>
                                          <p:spTgt spid="21"/>
                                        </p:tgtEl>
                                        <p:attrNameLst>
                                          <p:attrName>r</p:attrName>
                                        </p:attrNameLst>
                                      </p:cBhvr>
                                    </p:animRot>
                                    <p:animRot by="120000">
                                      <p:cBhvr>
                                        <p:cTn id="10"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3DF160-0B8B-C242-8345-B270F49DC012}"/>
              </a:ext>
            </a:extLst>
          </p:cNvPr>
          <p:cNvGrpSpPr/>
          <p:nvPr/>
        </p:nvGrpSpPr>
        <p:grpSpPr>
          <a:xfrm>
            <a:off x="590746" y="4928187"/>
            <a:ext cx="11333624" cy="1073235"/>
            <a:chOff x="338667" y="3473251"/>
            <a:chExt cx="11333624" cy="1073235"/>
          </a:xfrm>
        </p:grpSpPr>
        <p:sp>
          <p:nvSpPr>
            <p:cNvPr id="19" name="Right Arrow 18">
              <a:extLst>
                <a:ext uri="{FF2B5EF4-FFF2-40B4-BE49-F238E27FC236}">
                  <a16:creationId xmlns:a16="http://schemas.microsoft.com/office/drawing/2014/main" id="{3A389B92-676C-4D4B-831D-F97C68B8C18A}"/>
                </a:ext>
              </a:extLst>
            </p:cNvPr>
            <p:cNvSpPr/>
            <p:nvPr/>
          </p:nvSpPr>
          <p:spPr>
            <a:xfrm flipV="1">
              <a:off x="338667" y="3473251"/>
              <a:ext cx="11333624" cy="1073235"/>
            </a:xfrm>
            <a:prstGeom prst="rightArrow">
              <a:avLst>
                <a:gd name="adj1" fmla="val 42130"/>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47F6F26-27B8-5D4C-A4E6-F0439C263D8B}"/>
                </a:ext>
              </a:extLst>
            </p:cNvPr>
            <p:cNvSpPr txBox="1"/>
            <p:nvPr/>
          </p:nvSpPr>
          <p:spPr>
            <a:xfrm>
              <a:off x="338667" y="3775060"/>
              <a:ext cx="2057293" cy="461665"/>
            </a:xfrm>
            <a:prstGeom prst="rect">
              <a:avLst/>
            </a:prstGeom>
            <a:noFill/>
            <a:ln>
              <a:noFill/>
            </a:ln>
          </p:spPr>
          <p:txBody>
            <a:bodyPr wrap="square" rtlCol="0">
              <a:spAutoFit/>
            </a:bodyPr>
            <a:lstStyle/>
            <a:p>
              <a:pPr algn="ctr"/>
              <a:r>
                <a:rPr lang="en-US" dirty="0"/>
                <a:t>Concept</a:t>
              </a:r>
            </a:p>
          </p:txBody>
        </p:sp>
        <p:sp>
          <p:nvSpPr>
            <p:cNvPr id="27" name="TextBox 26">
              <a:extLst>
                <a:ext uri="{FF2B5EF4-FFF2-40B4-BE49-F238E27FC236}">
                  <a16:creationId xmlns:a16="http://schemas.microsoft.com/office/drawing/2014/main" id="{C193F92A-F33E-9E4F-B6CF-FCF35EA1A42A}"/>
                </a:ext>
              </a:extLst>
            </p:cNvPr>
            <p:cNvSpPr txBox="1"/>
            <p:nvPr/>
          </p:nvSpPr>
          <p:spPr>
            <a:xfrm>
              <a:off x="9125096" y="3775066"/>
              <a:ext cx="2380997" cy="461665"/>
            </a:xfrm>
            <a:prstGeom prst="rect">
              <a:avLst/>
            </a:prstGeom>
            <a:noFill/>
          </p:spPr>
          <p:txBody>
            <a:bodyPr wrap="square" rtlCol="0">
              <a:spAutoFit/>
            </a:bodyPr>
            <a:lstStyle/>
            <a:p>
              <a:pPr algn="ctr"/>
              <a:r>
                <a:rPr lang="en-US" dirty="0"/>
                <a:t>Cash</a:t>
              </a:r>
            </a:p>
          </p:txBody>
        </p:sp>
      </p:grpSp>
      <p:pic>
        <p:nvPicPr>
          <p:cNvPr id="4" name="Picture 3">
            <a:extLst>
              <a:ext uri="{FF2B5EF4-FFF2-40B4-BE49-F238E27FC236}">
                <a16:creationId xmlns:a16="http://schemas.microsoft.com/office/drawing/2014/main" id="{0E8D0D9C-21E8-2C4E-A440-F741BF9FA89D}"/>
              </a:ext>
            </a:extLst>
          </p:cNvPr>
          <p:cNvPicPr>
            <a:picLocks noChangeAspect="1"/>
          </p:cNvPicPr>
          <p:nvPr/>
        </p:nvPicPr>
        <p:blipFill>
          <a:blip r:embed="rId3"/>
          <a:stretch>
            <a:fillRect/>
          </a:stretch>
        </p:blipFill>
        <p:spPr>
          <a:xfrm>
            <a:off x="-3688974" y="-891620"/>
            <a:ext cx="2054038" cy="1073235"/>
          </a:xfrm>
          <a:prstGeom prst="rect">
            <a:avLst/>
          </a:prstGeom>
        </p:spPr>
      </p:pic>
      <p:grpSp>
        <p:nvGrpSpPr>
          <p:cNvPr id="21" name="Group 20">
            <a:extLst>
              <a:ext uri="{FF2B5EF4-FFF2-40B4-BE49-F238E27FC236}">
                <a16:creationId xmlns:a16="http://schemas.microsoft.com/office/drawing/2014/main" id="{D1E6B5F3-A923-414C-B713-6A9BBFAF4131}"/>
              </a:ext>
            </a:extLst>
          </p:cNvPr>
          <p:cNvGrpSpPr/>
          <p:nvPr/>
        </p:nvGrpSpPr>
        <p:grpSpPr>
          <a:xfrm>
            <a:off x="5849231" y="1750578"/>
            <a:ext cx="1511059" cy="1218485"/>
            <a:chOff x="5473700" y="1342556"/>
            <a:chExt cx="1511059" cy="1218485"/>
          </a:xfrm>
        </p:grpSpPr>
        <p:sp>
          <p:nvSpPr>
            <p:cNvPr id="28" name="TextBox 27">
              <a:extLst>
                <a:ext uri="{FF2B5EF4-FFF2-40B4-BE49-F238E27FC236}">
                  <a16:creationId xmlns:a16="http://schemas.microsoft.com/office/drawing/2014/main" id="{3A73934E-B942-204A-B306-519B63EC9C49}"/>
                </a:ext>
              </a:extLst>
            </p:cNvPr>
            <p:cNvSpPr txBox="1"/>
            <p:nvPr/>
          </p:nvSpPr>
          <p:spPr>
            <a:xfrm>
              <a:off x="5473700" y="1342556"/>
              <a:ext cx="1511059" cy="1218485"/>
            </a:xfrm>
            <a:prstGeom prst="rect">
              <a:avLst/>
            </a:prstGeom>
            <a:noFill/>
          </p:spPr>
          <p:txBody>
            <a:bodyPr wrap="square" rtlCol="0">
              <a:prstTxWarp prst="textArchDown">
                <a:avLst>
                  <a:gd name="adj" fmla="val 21240749"/>
                </a:avLst>
              </a:prstTxWarp>
              <a:spAutoFit/>
            </a:bodyPr>
            <a:lstStyle/>
            <a:p>
              <a:pPr algn="ctr"/>
              <a:r>
                <a:rPr lang="en-US" b="1" dirty="0"/>
                <a:t>Software Dev</a:t>
              </a:r>
            </a:p>
          </p:txBody>
        </p:sp>
        <p:pic>
          <p:nvPicPr>
            <p:cNvPr id="29" name="Picture 28">
              <a:extLst>
                <a:ext uri="{FF2B5EF4-FFF2-40B4-BE49-F238E27FC236}">
                  <a16:creationId xmlns:a16="http://schemas.microsoft.com/office/drawing/2014/main" id="{9FB14F99-506D-CE48-93B7-47DAE38CF09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25299" r="72661" b="49707"/>
            <a:stretch/>
          </p:blipFill>
          <p:spPr>
            <a:xfrm>
              <a:off x="5680526" y="1448610"/>
              <a:ext cx="992329" cy="907157"/>
            </a:xfrm>
            <a:prstGeom prst="rect">
              <a:avLst/>
            </a:prstGeom>
          </p:spPr>
        </p:pic>
      </p:grpSp>
      <p:pic>
        <p:nvPicPr>
          <p:cNvPr id="32" name="Picture 31">
            <a:extLst>
              <a:ext uri="{FF2B5EF4-FFF2-40B4-BE49-F238E27FC236}">
                <a16:creationId xmlns:a16="http://schemas.microsoft.com/office/drawing/2014/main" id="{4D804F84-4910-9240-8D80-F7C2F2DD606A}"/>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382289" y="1854938"/>
            <a:ext cx="883553" cy="919061"/>
          </a:xfrm>
          <a:prstGeom prst="rect">
            <a:avLst/>
          </a:prstGeom>
        </p:spPr>
      </p:pic>
      <p:pic>
        <p:nvPicPr>
          <p:cNvPr id="34" name="Picture 33">
            <a:extLst>
              <a:ext uri="{FF2B5EF4-FFF2-40B4-BE49-F238E27FC236}">
                <a16:creationId xmlns:a16="http://schemas.microsoft.com/office/drawing/2014/main" id="{994B2B14-6BD6-FB4D-875E-C79B36F72846}"/>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7">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153" t="74933"/>
          <a:stretch/>
        </p:blipFill>
        <p:spPr>
          <a:xfrm>
            <a:off x="2537042" y="662412"/>
            <a:ext cx="938159" cy="909832"/>
          </a:xfrm>
          <a:prstGeom prst="rect">
            <a:avLst/>
          </a:prstGeom>
        </p:spPr>
      </p:pic>
      <p:pic>
        <p:nvPicPr>
          <p:cNvPr id="46" name="Picture 45">
            <a:extLst>
              <a:ext uri="{FF2B5EF4-FFF2-40B4-BE49-F238E27FC236}">
                <a16:creationId xmlns:a16="http://schemas.microsoft.com/office/drawing/2014/main" id="{9C843603-1E9C-3942-BFD6-D7A28B8C6563}"/>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672" r="24612" b="74489"/>
          <a:stretch/>
        </p:blipFill>
        <p:spPr>
          <a:xfrm>
            <a:off x="7476145" y="539079"/>
            <a:ext cx="897120" cy="925987"/>
          </a:xfrm>
          <a:prstGeom prst="rect">
            <a:avLst/>
          </a:prstGeom>
        </p:spPr>
      </p:pic>
      <p:pic>
        <p:nvPicPr>
          <p:cNvPr id="47" name="Picture 46">
            <a:extLst>
              <a:ext uri="{FF2B5EF4-FFF2-40B4-BE49-F238E27FC236}">
                <a16:creationId xmlns:a16="http://schemas.microsoft.com/office/drawing/2014/main" id="{8A6CE4A0-31BE-0544-AB15-64E6826E6874}"/>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829" b="74079"/>
          <a:stretch/>
        </p:blipFill>
        <p:spPr>
          <a:xfrm>
            <a:off x="4348340" y="3616925"/>
            <a:ext cx="877338" cy="940845"/>
          </a:xfrm>
          <a:prstGeom prst="rect">
            <a:avLst/>
          </a:prstGeom>
        </p:spPr>
      </p:pic>
      <p:pic>
        <p:nvPicPr>
          <p:cNvPr id="48" name="Picture 47">
            <a:extLst>
              <a:ext uri="{FF2B5EF4-FFF2-40B4-BE49-F238E27FC236}">
                <a16:creationId xmlns:a16="http://schemas.microsoft.com/office/drawing/2014/main" id="{11AA4057-8BF4-B746-B8A6-04B7DBEBD430}"/>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6">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73421" r="72792"/>
          <a:stretch/>
        </p:blipFill>
        <p:spPr>
          <a:xfrm>
            <a:off x="3959078" y="1709291"/>
            <a:ext cx="987577" cy="964736"/>
          </a:xfrm>
          <a:prstGeom prst="rect">
            <a:avLst/>
          </a:prstGeom>
        </p:spPr>
      </p:pic>
      <p:pic>
        <p:nvPicPr>
          <p:cNvPr id="49" name="Picture 48">
            <a:extLst>
              <a:ext uri="{FF2B5EF4-FFF2-40B4-BE49-F238E27FC236}">
                <a16:creationId xmlns:a16="http://schemas.microsoft.com/office/drawing/2014/main" id="{BFFDF85B-8998-EF4D-ADC8-E0937A3651A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0">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090" t="74535" r="49767"/>
          <a:stretch/>
        </p:blipFill>
        <p:spPr>
          <a:xfrm>
            <a:off x="6297776" y="3818041"/>
            <a:ext cx="876300" cy="924288"/>
          </a:xfrm>
          <a:prstGeom prst="rect">
            <a:avLst/>
          </a:prstGeom>
        </p:spPr>
      </p:pic>
      <p:pic>
        <p:nvPicPr>
          <p:cNvPr id="50" name="Picture 49">
            <a:extLst>
              <a:ext uri="{FF2B5EF4-FFF2-40B4-BE49-F238E27FC236}">
                <a16:creationId xmlns:a16="http://schemas.microsoft.com/office/drawing/2014/main" id="{6263010F-939E-E046-B943-CC4E404012D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t="50554" r="73285" b="26266"/>
          <a:stretch/>
        </p:blipFill>
        <p:spPr>
          <a:xfrm>
            <a:off x="9190632" y="602800"/>
            <a:ext cx="969653" cy="841341"/>
          </a:xfrm>
          <a:prstGeom prst="rect">
            <a:avLst/>
          </a:prstGeom>
        </p:spPr>
      </p:pic>
      <p:pic>
        <p:nvPicPr>
          <p:cNvPr id="51" name="Picture 50">
            <a:extLst>
              <a:ext uri="{FF2B5EF4-FFF2-40B4-BE49-F238E27FC236}">
                <a16:creationId xmlns:a16="http://schemas.microsoft.com/office/drawing/2014/main" id="{E3C92984-0FD9-FC4C-B05F-4189669809A9}"/>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849" t="26974" r="47852" b="48553"/>
          <a:stretch/>
        </p:blipFill>
        <p:spPr>
          <a:xfrm>
            <a:off x="7970448" y="2145881"/>
            <a:ext cx="918249" cy="888274"/>
          </a:xfrm>
          <a:prstGeom prst="rect">
            <a:avLst/>
          </a:prstGeom>
        </p:spPr>
      </p:pic>
      <p:pic>
        <p:nvPicPr>
          <p:cNvPr id="52" name="Picture 51">
            <a:extLst>
              <a:ext uri="{FF2B5EF4-FFF2-40B4-BE49-F238E27FC236}">
                <a16:creationId xmlns:a16="http://schemas.microsoft.com/office/drawing/2014/main" id="{B00CEDA4-E2AB-7446-982B-B2FF0AFCDDE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2">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197" t="50961" r="48251" b="23845"/>
          <a:stretch/>
        </p:blipFill>
        <p:spPr>
          <a:xfrm>
            <a:off x="1170654" y="3605839"/>
            <a:ext cx="927463" cy="914448"/>
          </a:xfrm>
          <a:prstGeom prst="rect">
            <a:avLst/>
          </a:prstGeom>
        </p:spPr>
      </p:pic>
      <p:pic>
        <p:nvPicPr>
          <p:cNvPr id="53" name="Picture 52">
            <a:extLst>
              <a:ext uri="{FF2B5EF4-FFF2-40B4-BE49-F238E27FC236}">
                <a16:creationId xmlns:a16="http://schemas.microsoft.com/office/drawing/2014/main" id="{B8D16C06-1B1A-A541-A040-0045C80117A3}"/>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9">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1077" t="27589" r="24839" b="48658"/>
          <a:stretch/>
        </p:blipFill>
        <p:spPr>
          <a:xfrm>
            <a:off x="2702783" y="3090353"/>
            <a:ext cx="874153" cy="862148"/>
          </a:xfrm>
          <a:prstGeom prst="rect">
            <a:avLst/>
          </a:prstGeom>
        </p:spPr>
      </p:pic>
      <p:pic>
        <p:nvPicPr>
          <p:cNvPr id="54" name="Picture 53">
            <a:extLst>
              <a:ext uri="{FF2B5EF4-FFF2-40B4-BE49-F238E27FC236}">
                <a16:creationId xmlns:a16="http://schemas.microsoft.com/office/drawing/2014/main" id="{75754E84-E1E2-5248-8C84-F486EB770B5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26476" t="1737" r="50802" b="73310"/>
          <a:stretch/>
        </p:blipFill>
        <p:spPr>
          <a:xfrm>
            <a:off x="5221184" y="541298"/>
            <a:ext cx="824730" cy="905701"/>
          </a:xfrm>
          <a:prstGeom prst="rect">
            <a:avLst/>
          </a:prstGeom>
        </p:spPr>
      </p:pic>
      <p:pic>
        <p:nvPicPr>
          <p:cNvPr id="55" name="Picture 54">
            <a:extLst>
              <a:ext uri="{FF2B5EF4-FFF2-40B4-BE49-F238E27FC236}">
                <a16:creationId xmlns:a16="http://schemas.microsoft.com/office/drawing/2014/main" id="{A9B00B76-B654-1A47-8D5E-C5F99A1B2E04}"/>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5149" t="49512" r="378" b="25032"/>
          <a:stretch/>
        </p:blipFill>
        <p:spPr>
          <a:xfrm>
            <a:off x="8229818" y="3814823"/>
            <a:ext cx="888274" cy="923973"/>
          </a:xfrm>
          <a:prstGeom prst="rect">
            <a:avLst/>
          </a:prstGeom>
        </p:spPr>
      </p:pic>
      <p:pic>
        <p:nvPicPr>
          <p:cNvPr id="56" name="Picture 55">
            <a:extLst>
              <a:ext uri="{FF2B5EF4-FFF2-40B4-BE49-F238E27FC236}">
                <a16:creationId xmlns:a16="http://schemas.microsoft.com/office/drawing/2014/main" id="{D0445314-1090-3944-87E1-20B4F12C294B}"/>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8">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74053" t="25730" b="47691"/>
          <a:stretch/>
        </p:blipFill>
        <p:spPr>
          <a:xfrm>
            <a:off x="9717858" y="2756331"/>
            <a:ext cx="941806" cy="964736"/>
          </a:xfrm>
          <a:prstGeom prst="rect">
            <a:avLst/>
          </a:prstGeom>
        </p:spPr>
      </p:pic>
      <p:grpSp>
        <p:nvGrpSpPr>
          <p:cNvPr id="23" name="Group 22">
            <a:extLst>
              <a:ext uri="{FF2B5EF4-FFF2-40B4-BE49-F238E27FC236}">
                <a16:creationId xmlns:a16="http://schemas.microsoft.com/office/drawing/2014/main" id="{A9AE2F73-1A5C-284D-BC9B-61E7CFD46248}"/>
              </a:ext>
            </a:extLst>
          </p:cNvPr>
          <p:cNvGrpSpPr/>
          <p:nvPr/>
        </p:nvGrpSpPr>
        <p:grpSpPr>
          <a:xfrm>
            <a:off x="1068537" y="1713511"/>
            <a:ext cx="1511059" cy="1218485"/>
            <a:chOff x="822086" y="1604273"/>
            <a:chExt cx="1511059" cy="1218485"/>
          </a:xfrm>
        </p:grpSpPr>
        <p:sp>
          <p:nvSpPr>
            <p:cNvPr id="24" name="TextBox 23">
              <a:extLst>
                <a:ext uri="{FF2B5EF4-FFF2-40B4-BE49-F238E27FC236}">
                  <a16:creationId xmlns:a16="http://schemas.microsoft.com/office/drawing/2014/main" id="{02F663EA-8D19-CF4C-8E6E-55B6209911FE}"/>
                </a:ext>
              </a:extLst>
            </p:cNvPr>
            <p:cNvSpPr txBox="1"/>
            <p:nvPr/>
          </p:nvSpPr>
          <p:spPr>
            <a:xfrm>
              <a:off x="822086" y="1604273"/>
              <a:ext cx="1511059" cy="1218485"/>
            </a:xfrm>
            <a:prstGeom prst="rect">
              <a:avLst/>
            </a:prstGeom>
            <a:noFill/>
          </p:spPr>
          <p:txBody>
            <a:bodyPr wrap="square" rtlCol="0">
              <a:prstTxWarp prst="textArchDown">
                <a:avLst>
                  <a:gd name="adj" fmla="val 21240749"/>
                </a:avLst>
              </a:prstTxWarp>
              <a:spAutoFit/>
            </a:bodyPr>
            <a:lstStyle/>
            <a:p>
              <a:pPr algn="ctr"/>
              <a:r>
                <a:rPr lang="en-US" b="1" dirty="0"/>
                <a:t>Product</a:t>
              </a:r>
            </a:p>
          </p:txBody>
        </p:sp>
        <p:pic>
          <p:nvPicPr>
            <p:cNvPr id="25" name="Picture 24">
              <a:extLst>
                <a:ext uri="{FF2B5EF4-FFF2-40B4-BE49-F238E27FC236}">
                  <a16:creationId xmlns:a16="http://schemas.microsoft.com/office/drawing/2014/main" id="{AEB88E79-03BC-6545-995D-D4574038F13C}"/>
                </a:ext>
              </a:extLst>
            </p:cNvPr>
            <p:cNvPicPr>
              <a:picLocks noChangeAspect="1"/>
            </p:cNvPicPr>
            <p:nvPr/>
          </p:nvPicPr>
          <p:blipFill rotWithShape="1">
            <a:blip r:embed="rId4">
              <a:extLst>
                <a:ext uri="{BEBA8EAE-BF5A-486C-A8C5-ECC9F3942E4B}">
                  <a14:imgProps xmlns:a14="http://schemas.microsoft.com/office/drawing/2010/main">
                    <a14:imgLayer r:embed="rId11">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000" t="50034" r="25657" b="24645"/>
            <a:stretch/>
          </p:blipFill>
          <p:spPr>
            <a:xfrm>
              <a:off x="1135838" y="1745700"/>
              <a:ext cx="883553" cy="919061"/>
            </a:xfrm>
            <a:prstGeom prst="rect">
              <a:avLst/>
            </a:prstGeom>
          </p:spPr>
        </p:pic>
      </p:grpSp>
      <p:pic>
        <p:nvPicPr>
          <p:cNvPr id="30" name="Picture 29">
            <a:extLst>
              <a:ext uri="{FF2B5EF4-FFF2-40B4-BE49-F238E27FC236}">
                <a16:creationId xmlns:a16="http://schemas.microsoft.com/office/drawing/2014/main" id="{D3169432-15DF-974A-B3EB-7B5CC71B116C}"/>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13">
                    <a14:imgEffect>
                      <a14:backgroundRemoval t="6070" b="95048" l="6550" r="94409">
                        <a14:foregroundMark x1="17572" y1="12300" x2="17572" y2="12300"/>
                        <a14:foregroundMark x1="13099" y1="9904" x2="13099" y2="9904"/>
                        <a14:foregroundMark x1="9585" y1="7987" x2="9585" y2="15016"/>
                        <a14:foregroundMark x1="9585" y1="15016" x2="16294" y2="17732"/>
                        <a14:foregroundMark x1="16294" y1="17732" x2="17572" y2="10703"/>
                        <a14:foregroundMark x1="17572" y1="10703" x2="10703" y2="7668"/>
                        <a14:foregroundMark x1="10703" y1="7668" x2="9105" y2="8147"/>
                        <a14:foregroundMark x1="6869" y1="13259" x2="6869" y2="13259"/>
                        <a14:foregroundMark x1="16773" y1="30671" x2="9425" y2="32109"/>
                        <a14:foregroundMark x1="9425" y1="32109" x2="7188" y2="38658"/>
                        <a14:foregroundMark x1="7188" y1="38658" x2="11022" y2="44728"/>
                        <a14:foregroundMark x1="11022" y1="44728" x2="17891" y2="45048"/>
                        <a14:foregroundMark x1="17891" y1="45048" x2="19489" y2="38019"/>
                        <a14:foregroundMark x1="19489" y1="38019" x2="16773" y2="31470"/>
                        <a14:foregroundMark x1="16773" y1="31470" x2="15974" y2="31310"/>
                        <a14:foregroundMark x1="19649" y1="46965" x2="19649" y2="46965"/>
                        <a14:foregroundMark x1="7827" y1="46965" x2="7827" y2="46965"/>
                        <a14:foregroundMark x1="34665" y1="8147" x2="31789" y2="14856"/>
                        <a14:foregroundMark x1="31789" y1="14856" x2="35942" y2="21246"/>
                        <a14:foregroundMark x1="35942" y1="21246" x2="43131" y2="21246"/>
                        <a14:foregroundMark x1="43131" y1="21246" x2="46326" y2="14696"/>
                        <a14:foregroundMark x1="46326" y1="14696" x2="43610" y2="8147"/>
                        <a14:foregroundMark x1="43610" y1="8147" x2="36422" y2="7348"/>
                        <a14:foregroundMark x1="36422" y1="7348" x2="34665" y2="7987"/>
                        <a14:foregroundMark x1="61661" y1="6869" x2="54792" y2="9744"/>
                        <a14:foregroundMark x1="54792" y1="9744" x2="53994" y2="17093"/>
                        <a14:foregroundMark x1="53994" y1="17093" x2="60863" y2="19968"/>
                        <a14:foregroundMark x1="60863" y1="19968" x2="67572" y2="18211"/>
                        <a14:foregroundMark x1="67572" y1="18211" x2="67732" y2="11182"/>
                        <a14:foregroundMark x1="67732" y1="11182" x2="62460" y2="6550"/>
                        <a14:foregroundMark x1="62460" y1="6550" x2="61661" y2="6550"/>
                        <a14:foregroundMark x1="83227" y1="7188" x2="78754" y2="13099"/>
                        <a14:foregroundMark x1="78754" y1="13099" x2="81629" y2="19489"/>
                        <a14:foregroundMark x1="81629" y1="19489" x2="89297" y2="20607"/>
                        <a14:foregroundMark x1="89297" y1="20607" x2="92652" y2="13898"/>
                        <a14:foregroundMark x1="92652" y1="13898" x2="88498" y2="8147"/>
                        <a14:foregroundMark x1="88498" y1="8147" x2="82907" y2="7188"/>
                        <a14:foregroundMark x1="91853" y1="8626" x2="91853" y2="8626"/>
                        <a14:foregroundMark x1="93131" y1="12141" x2="93131" y2="12141"/>
                        <a14:foregroundMark x1="94249" y1="15495" x2="94249" y2="15495"/>
                        <a14:foregroundMark x1="69010" y1="37540" x2="69010" y2="37540"/>
                        <a14:foregroundMark x1="61981" y1="37540" x2="61981" y2="37540"/>
                        <a14:foregroundMark x1="54952" y1="39297" x2="54952" y2="39297"/>
                        <a14:foregroundMark x1="58466" y1="44569" x2="58466" y2="44569"/>
                        <a14:foregroundMark x1="63578" y1="45208" x2="63578" y2="45208"/>
                        <a14:foregroundMark x1="57348" y1="41054" x2="62620" y2="45847"/>
                        <a14:foregroundMark x1="62620" y1="45847" x2="65335" y2="42332"/>
                        <a14:foregroundMark x1="53355" y1="42971" x2="60224" y2="46006"/>
                        <a14:foregroundMark x1="60224" y1="46006" x2="67252" y2="46006"/>
                        <a14:foregroundMark x1="67252" y1="46006" x2="68690" y2="43291"/>
                        <a14:foregroundMark x1="55591" y1="46805" x2="55591" y2="46805"/>
                        <a14:foregroundMark x1="59105" y1="47923" x2="59105" y2="47923"/>
                        <a14:foregroundMark x1="63898" y1="47923" x2="63898" y2="47923"/>
                        <a14:foregroundMark x1="60703" y1="47764" x2="60703" y2="47764"/>
                        <a14:foregroundMark x1="68530" y1="46326" x2="68530" y2="46326"/>
                        <a14:foregroundMark x1="65016" y1="48083" x2="65016" y2="48083"/>
                        <a14:foregroundMark x1="81789" y1="30671" x2="79872" y2="37380"/>
                        <a14:foregroundMark x1="79872" y1="37380" x2="81470" y2="44409"/>
                        <a14:foregroundMark x1="81470" y1="44409" x2="89297" y2="45687"/>
                        <a14:foregroundMark x1="89297" y1="45687" x2="94409" y2="40895"/>
                        <a14:foregroundMark x1="94409" y1="40895" x2="93610" y2="33866"/>
                        <a14:foregroundMark x1="93610" y1="33866" x2="86901" y2="30831"/>
                        <a14:foregroundMark x1="86901" y1="30831" x2="84345" y2="38658"/>
                        <a14:foregroundMark x1="57827" y1="56070" x2="57029" y2="63419"/>
                        <a14:foregroundMark x1="57029" y1="63419" x2="63738" y2="60383"/>
                        <a14:foregroundMark x1="63738" y1="60383" x2="66294" y2="67252"/>
                        <a14:foregroundMark x1="66294" y1="67252" x2="61981" y2="69968"/>
                        <a14:foregroundMark x1="60543" y1="72364" x2="60543" y2="72364"/>
                        <a14:foregroundMark x1="64537" y1="71246" x2="64537" y2="71246"/>
                        <a14:foregroundMark x1="60543" y1="71246" x2="60543" y2="71246"/>
                        <a14:foregroundMark x1="58466" y1="71086" x2="65655" y2="70927"/>
                        <a14:foregroundMark x1="65655" y1="70927" x2="66933" y2="70128"/>
                        <a14:foregroundMark x1="60863" y1="72843" x2="60863" y2="72843"/>
                        <a14:foregroundMark x1="63898" y1="72204" x2="63898" y2="72204"/>
                        <a14:foregroundMark x1="81629" y1="57029" x2="79233" y2="63738"/>
                        <a14:foregroundMark x1="79233" y1="63738" x2="84824" y2="67891"/>
                        <a14:foregroundMark x1="84824" y1="67891" x2="92173" y2="67412"/>
                        <a14:foregroundMark x1="92173" y1="67412" x2="93450" y2="60543"/>
                        <a14:foregroundMark x1="93450" y1="60543" x2="88818" y2="55272"/>
                        <a14:foregroundMark x1="88818" y1="55272" x2="85783" y2="61981"/>
                        <a14:foregroundMark x1="85783" y1="61981" x2="86102" y2="62300"/>
                        <a14:foregroundMark x1="20767" y1="65495" x2="13099" y2="67252"/>
                        <a14:foregroundMark x1="13099" y1="67252" x2="10863" y2="60703"/>
                        <a14:foregroundMark x1="10863" y1="60703" x2="17732" y2="58626"/>
                        <a14:foregroundMark x1="17732" y1="58626" x2="19329" y2="61661"/>
                        <a14:foregroundMark x1="42492" y1="56550" x2="35463" y2="56869"/>
                        <a14:foregroundMark x1="35463" y1="56869" x2="32268" y2="63259"/>
                        <a14:foregroundMark x1="32268" y1="63259" x2="36262" y2="69010"/>
                        <a14:foregroundMark x1="36262" y1="69010" x2="43610" y2="69649"/>
                        <a14:foregroundMark x1="43610" y1="69649" x2="45527" y2="62939"/>
                        <a14:foregroundMark x1="45527" y1="62939" x2="40895" y2="56869"/>
                        <a14:foregroundMark x1="40895" y1="56869" x2="40096" y2="56869"/>
                        <a14:foregroundMark x1="37859" y1="61981" x2="37859" y2="61981"/>
                        <a14:foregroundMark x1="33227" y1="80671" x2="32748" y2="88019"/>
                        <a14:foregroundMark x1="32748" y1="88019" x2="37859" y2="92812"/>
                        <a14:foregroundMark x1="37859" y1="92812" x2="44249" y2="90256"/>
                        <a14:foregroundMark x1="44249" y1="90256" x2="43770" y2="82748"/>
                        <a14:foregroundMark x1="43770" y1="82748" x2="37700" y2="79073"/>
                        <a14:foregroundMark x1="37700" y1="79073" x2="33227" y2="80831"/>
                        <a14:foregroundMark x1="38019" y1="95048" x2="38019" y2="95048"/>
                        <a14:foregroundMark x1="30351" y1="10863" x2="30351" y2="10863"/>
                        <a14:foregroundMark x1="40415" y1="6869" x2="40415" y2="6869"/>
                        <a14:foregroundMark x1="42332" y1="7188" x2="42332" y2="7188"/>
                        <a14:foregroundMark x1="40895" y1="6070" x2="40895" y2="6070"/>
                        <a14:foregroundMark x1="10703" y1="79073" x2="17093" y2="81949"/>
                        <a14:foregroundMark x1="17093" y1="81949" x2="18850" y2="89137"/>
                        <a14:foregroundMark x1="18850" y1="89137" x2="12460" y2="92173"/>
                        <a14:foregroundMark x1="12460" y1="92173" x2="6550" y2="87220"/>
                        <a14:foregroundMark x1="6550" y1="87220" x2="9904" y2="80990"/>
                        <a14:foregroundMark x1="9904" y1="80990" x2="10224" y2="80831"/>
                        <a14:foregroundMark x1="19169" y1="94569" x2="19169" y2="94569"/>
                        <a14:foregroundMark x1="7827" y1="94089" x2="7827" y2="94089"/>
                        <a14:foregroundMark x1="20288" y1="94409" x2="20288" y2="94409"/>
                        <a14:foregroundMark x1="57668" y1="79553" x2="52077" y2="84505"/>
                        <a14:foregroundMark x1="52077" y1="84505" x2="56869" y2="90575"/>
                        <a14:foregroundMark x1="56869" y1="90575" x2="64537" y2="89936"/>
                        <a14:foregroundMark x1="64537" y1="89936" x2="67572" y2="83546"/>
                        <a14:foregroundMark x1="67572" y1="83546" x2="60703" y2="79712"/>
                        <a14:foregroundMark x1="60703" y1="79712" x2="60224" y2="79712"/>
                        <a14:foregroundMark x1="81310" y1="83067" x2="85144" y2="88978"/>
                        <a14:foregroundMark x1="85144" y1="88978" x2="92013" y2="87380"/>
                        <a14:foregroundMark x1="92013" y1="87380" x2="86741" y2="82268"/>
                        <a14:foregroundMark x1="86741" y1="82268" x2="84345" y2="82109"/>
                      </a14:backgroundRemoval>
                    </a14:imgEffect>
                  </a14:imgLayer>
                </a14:imgProps>
              </a:ext>
            </a:extLst>
          </a:blip>
          <a:srcRect l="50760" t="74004" r="25574" b="1567"/>
          <a:stretch/>
        </p:blipFill>
        <p:spPr>
          <a:xfrm>
            <a:off x="5143269" y="2761544"/>
            <a:ext cx="858981" cy="886691"/>
          </a:xfrm>
          <a:prstGeom prst="rect">
            <a:avLst/>
          </a:prstGeom>
        </p:spPr>
      </p:pic>
    </p:spTree>
    <p:extLst>
      <p:ext uri="{BB962C8B-B14F-4D97-AF65-F5344CB8AC3E}">
        <p14:creationId xmlns:p14="http://schemas.microsoft.com/office/powerpoint/2010/main" val="144719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32" presetClass="emph" presetSubtype="0" fill="hold" nodeType="afterEffect">
                                  <p:stCondLst>
                                    <p:cond delay="0"/>
                                  </p:stCondLst>
                                  <p:childTnLst>
                                    <p:animRot by="120000">
                                      <p:cBhvr>
                                        <p:cTn id="12" dur="300" fill="hold">
                                          <p:stCondLst>
                                            <p:cond delay="0"/>
                                          </p:stCondLst>
                                        </p:cTn>
                                        <p:tgtEl>
                                          <p:spTgt spid="23"/>
                                        </p:tgtEl>
                                        <p:attrNameLst>
                                          <p:attrName>r</p:attrName>
                                        </p:attrNameLst>
                                      </p:cBhvr>
                                    </p:animRot>
                                    <p:animRot by="-240000">
                                      <p:cBhvr>
                                        <p:cTn id="13" dur="600" fill="hold">
                                          <p:stCondLst>
                                            <p:cond delay="600"/>
                                          </p:stCondLst>
                                        </p:cTn>
                                        <p:tgtEl>
                                          <p:spTgt spid="23"/>
                                        </p:tgtEl>
                                        <p:attrNameLst>
                                          <p:attrName>r</p:attrName>
                                        </p:attrNameLst>
                                      </p:cBhvr>
                                    </p:animRot>
                                    <p:animRot by="240000">
                                      <p:cBhvr>
                                        <p:cTn id="14" dur="600" fill="hold">
                                          <p:stCondLst>
                                            <p:cond delay="1200"/>
                                          </p:stCondLst>
                                        </p:cTn>
                                        <p:tgtEl>
                                          <p:spTgt spid="23"/>
                                        </p:tgtEl>
                                        <p:attrNameLst>
                                          <p:attrName>r</p:attrName>
                                        </p:attrNameLst>
                                      </p:cBhvr>
                                    </p:animRot>
                                    <p:animRot by="-240000">
                                      <p:cBhvr>
                                        <p:cTn id="15" dur="600" fill="hold">
                                          <p:stCondLst>
                                            <p:cond delay="1800"/>
                                          </p:stCondLst>
                                        </p:cTn>
                                        <p:tgtEl>
                                          <p:spTgt spid="23"/>
                                        </p:tgtEl>
                                        <p:attrNameLst>
                                          <p:attrName>r</p:attrName>
                                        </p:attrNameLst>
                                      </p:cBhvr>
                                    </p:animRot>
                                    <p:animRot by="120000">
                                      <p:cBhvr>
                                        <p:cTn id="16"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5842</TotalTime>
  <Words>636</Words>
  <Application>Microsoft Macintosh PowerPoint</Application>
  <PresentationFormat>Custom</PresentationFormat>
  <Paragraphs>147</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Aharoni</vt:lpstr>
      <vt:lpstr>Arial</vt:lpstr>
      <vt:lpstr>Calibri</vt:lpstr>
      <vt:lpstr>Krungthep</vt:lpstr>
      <vt:lpstr>Lucida Console</vt:lpstr>
      <vt:lpstr>Segoe UI Symbol</vt:lpstr>
      <vt:lpstr>3_Office Theme</vt:lpstr>
      <vt:lpstr>Business Agility  How deep does the rabbit hole go?</vt:lpstr>
      <vt:lpstr>Business Agility  The Ultimate Agile End Game</vt:lpstr>
      <vt:lpstr>Why adopt Agile in the first place?</vt:lpstr>
      <vt:lpstr>PowerPoint Presentation</vt:lpstr>
      <vt:lpstr>PowerPoint Presentation</vt:lpstr>
      <vt:lpstr>PowerPoint Presentation</vt:lpstr>
      <vt:lpstr>“This is your last chance. After this, there is no turning back. You take the blue pill the story ends, you wake up in your bed and believe whatever you want to believe. You take the red pill you stay in Wonderland, and I show you how deep the rabbit hole goes. Remember: all I'm offering is the truth”</vt:lpstr>
      <vt:lpstr>PowerPoint Presentation</vt:lpstr>
      <vt:lpstr>PowerPoint Presentation</vt:lpstr>
      <vt:lpstr>Early steps</vt:lpstr>
      <vt:lpstr>PowerPoint Presentation</vt:lpstr>
      <vt:lpstr>Beginning to grow in understanding</vt:lpstr>
      <vt:lpstr>PowerPoint Presentation</vt:lpstr>
      <vt:lpstr>Building on Success</vt:lpstr>
      <vt:lpstr>PowerPoint Presentation</vt:lpstr>
      <vt:lpstr>Business is becoming agile</vt:lpstr>
      <vt:lpstr>PowerPoint Presentation</vt:lpstr>
      <vt:lpstr>Discussion</vt:lpstr>
      <vt:lpstr>PowerPoint Presentation</vt:lpstr>
      <vt:lpstr>Discussion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Agility  How deep does the rabbit hole go?</dc:title>
  <dc:creator>Presten, Daniel (CAI - Atlanta - CON)</dc:creator>
  <cp:lastModifiedBy>Danny Presten</cp:lastModifiedBy>
  <cp:revision>32</cp:revision>
  <dcterms:created xsi:type="dcterms:W3CDTF">2019-05-03T19:44:23Z</dcterms:created>
  <dcterms:modified xsi:type="dcterms:W3CDTF">2019-05-08T01:27:41Z</dcterms:modified>
</cp:coreProperties>
</file>