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658" r:id="rId1"/>
  </p:sldMasterIdLst>
  <p:notesMasterIdLst>
    <p:notesMasterId r:id="rId28"/>
  </p:notesMasterIdLst>
  <p:handoutMasterIdLst>
    <p:handoutMasterId r:id="rId29"/>
  </p:handoutMasterIdLst>
  <p:sldIdLst>
    <p:sldId id="1242" r:id="rId2"/>
    <p:sldId id="1048" r:id="rId3"/>
    <p:sldId id="1051" r:id="rId4"/>
    <p:sldId id="1237" r:id="rId5"/>
    <p:sldId id="1053" r:id="rId6"/>
    <p:sldId id="1238" r:id="rId7"/>
    <p:sldId id="1056" r:id="rId8"/>
    <p:sldId id="1232" r:id="rId9"/>
    <p:sldId id="1114" r:id="rId10"/>
    <p:sldId id="1143" r:id="rId11"/>
    <p:sldId id="1233" r:id="rId12"/>
    <p:sldId id="1145" r:id="rId13"/>
    <p:sldId id="1234" r:id="rId14"/>
    <p:sldId id="1149" r:id="rId15"/>
    <p:sldId id="1239" r:id="rId16"/>
    <p:sldId id="1235" r:id="rId17"/>
    <p:sldId id="1152" r:id="rId18"/>
    <p:sldId id="1153" r:id="rId19"/>
    <p:sldId id="1200" r:id="rId20"/>
    <p:sldId id="1201" r:id="rId21"/>
    <p:sldId id="1202" r:id="rId22"/>
    <p:sldId id="1203" r:id="rId23"/>
    <p:sldId id="1204" r:id="rId24"/>
    <p:sldId id="1205" r:id="rId25"/>
    <p:sldId id="1240" r:id="rId26"/>
    <p:sldId id="1241" r:id="rId27"/>
  </p:sldIdLst>
  <p:sldSz cx="12188825" cy="6858000"/>
  <p:notesSz cx="7010400" cy="9296400"/>
  <p:defaultTextStyle>
    <a:defPPr>
      <a:defRPr lang="en-US"/>
    </a:defPPr>
    <a:lvl1pPr marL="0" algn="l" defTabSz="609265" rtl="0" eaLnBrk="1" latinLnBrk="0" hangingPunct="1">
      <a:defRPr sz="2400" kern="1200">
        <a:solidFill>
          <a:schemeClr val="tx1"/>
        </a:solidFill>
        <a:latin typeface="+mn-lt"/>
        <a:ea typeface="+mn-ea"/>
        <a:cs typeface="+mn-cs"/>
      </a:defRPr>
    </a:lvl1pPr>
    <a:lvl2pPr marL="609265" algn="l" defTabSz="609265" rtl="0" eaLnBrk="1" latinLnBrk="0" hangingPunct="1">
      <a:defRPr sz="2400" kern="1200">
        <a:solidFill>
          <a:schemeClr val="tx1"/>
        </a:solidFill>
        <a:latin typeface="+mn-lt"/>
        <a:ea typeface="+mn-ea"/>
        <a:cs typeface="+mn-cs"/>
      </a:defRPr>
    </a:lvl2pPr>
    <a:lvl3pPr marL="1218530" algn="l" defTabSz="609265" rtl="0" eaLnBrk="1" latinLnBrk="0" hangingPunct="1">
      <a:defRPr sz="2400" kern="1200">
        <a:solidFill>
          <a:schemeClr val="tx1"/>
        </a:solidFill>
        <a:latin typeface="+mn-lt"/>
        <a:ea typeface="+mn-ea"/>
        <a:cs typeface="+mn-cs"/>
      </a:defRPr>
    </a:lvl3pPr>
    <a:lvl4pPr marL="1827795" algn="l" defTabSz="609265" rtl="0" eaLnBrk="1" latinLnBrk="0" hangingPunct="1">
      <a:defRPr sz="2400" kern="1200">
        <a:solidFill>
          <a:schemeClr val="tx1"/>
        </a:solidFill>
        <a:latin typeface="+mn-lt"/>
        <a:ea typeface="+mn-ea"/>
        <a:cs typeface="+mn-cs"/>
      </a:defRPr>
    </a:lvl4pPr>
    <a:lvl5pPr marL="2437060" algn="l" defTabSz="609265" rtl="0" eaLnBrk="1" latinLnBrk="0" hangingPunct="1">
      <a:defRPr sz="2400" kern="1200">
        <a:solidFill>
          <a:schemeClr val="tx1"/>
        </a:solidFill>
        <a:latin typeface="+mn-lt"/>
        <a:ea typeface="+mn-ea"/>
        <a:cs typeface="+mn-cs"/>
      </a:defRPr>
    </a:lvl5pPr>
    <a:lvl6pPr marL="3046323" algn="l" defTabSz="609265" rtl="0" eaLnBrk="1" latinLnBrk="0" hangingPunct="1">
      <a:defRPr sz="2400" kern="1200">
        <a:solidFill>
          <a:schemeClr val="tx1"/>
        </a:solidFill>
        <a:latin typeface="+mn-lt"/>
        <a:ea typeface="+mn-ea"/>
        <a:cs typeface="+mn-cs"/>
      </a:defRPr>
    </a:lvl6pPr>
    <a:lvl7pPr marL="3655590" algn="l" defTabSz="609265" rtl="0" eaLnBrk="1" latinLnBrk="0" hangingPunct="1">
      <a:defRPr sz="2400" kern="1200">
        <a:solidFill>
          <a:schemeClr val="tx1"/>
        </a:solidFill>
        <a:latin typeface="+mn-lt"/>
        <a:ea typeface="+mn-ea"/>
        <a:cs typeface="+mn-cs"/>
      </a:defRPr>
    </a:lvl7pPr>
    <a:lvl8pPr marL="4264853" algn="l" defTabSz="609265" rtl="0" eaLnBrk="1" latinLnBrk="0" hangingPunct="1">
      <a:defRPr sz="2400" kern="1200">
        <a:solidFill>
          <a:schemeClr val="tx1"/>
        </a:solidFill>
        <a:latin typeface="+mn-lt"/>
        <a:ea typeface="+mn-ea"/>
        <a:cs typeface="+mn-cs"/>
      </a:defRPr>
    </a:lvl8pPr>
    <a:lvl9pPr marL="4874119" algn="l" defTabSz="60926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81E76C3D-C325-4C71-A1D5-E82D3AB9909D}">
          <p14:sldIdLst>
            <p14:sldId id="1242"/>
          </p14:sldIdLst>
        </p14:section>
        <p14:section name="Intro to Scrum" id="{951E4F8D-8494-493D-8E78-06416F6BEE0A}">
          <p14:sldIdLst>
            <p14:sldId id="1048"/>
            <p14:sldId id="1051"/>
          </p14:sldIdLst>
        </p14:section>
        <p14:section name="Scrum Roles" id="{5C021725-525D-4737-A3F5-65DF1B1A4D57}">
          <p14:sldIdLst>
            <p14:sldId id="1237"/>
            <p14:sldId id="1053"/>
          </p14:sldIdLst>
        </p14:section>
        <p14:section name="Scrum in Action" id="{58C85A51-9DE2-4E15-8F72-4BFFFE3C6145}">
          <p14:sldIdLst>
            <p14:sldId id="1238"/>
            <p14:sldId id="1056"/>
          </p14:sldIdLst>
        </p14:section>
        <p14:section name="Sprint Planning" id="{D242774A-42AC-495E-944C-F99BDEED4D70}">
          <p14:sldIdLst>
            <p14:sldId id="1232"/>
            <p14:sldId id="1114"/>
            <p14:sldId id="1143"/>
          </p14:sldIdLst>
        </p14:section>
        <p14:section name="Daily Scrum" id="{8D5A93E8-3413-47E9-ADF3-8B0A799654C2}">
          <p14:sldIdLst>
            <p14:sldId id="1233"/>
            <p14:sldId id="1145"/>
          </p14:sldIdLst>
        </p14:section>
        <p14:section name="Sprint Review" id="{FC92B85C-7F8E-4E30-944E-E59FA6CA1287}">
          <p14:sldIdLst>
            <p14:sldId id="1234"/>
            <p14:sldId id="1149"/>
            <p14:sldId id="1239"/>
          </p14:sldIdLst>
        </p14:section>
        <p14:section name="Retrospective" id="{528E99D0-1266-48D2-A583-8D7D8F034B50}">
          <p14:sldIdLst>
            <p14:sldId id="1235"/>
            <p14:sldId id="1152"/>
            <p14:sldId id="1153"/>
          </p14:sldIdLst>
        </p14:section>
        <p14:section name="Kanban" id="{315C604C-CF0D-744C-A7B2-555210B8A2E8}">
          <p14:sldIdLst>
            <p14:sldId id="1200"/>
            <p14:sldId id="1201"/>
            <p14:sldId id="1202"/>
            <p14:sldId id="1203"/>
            <p14:sldId id="1204"/>
            <p14:sldId id="1205"/>
            <p14:sldId id="1240"/>
            <p14:sldId id="1241"/>
          </p14:sldIdLst>
        </p14:section>
      </p14:sectionLst>
    </p:ext>
    <p:ext uri="{EFAFB233-063F-42B5-8137-9DF3F51BA10A}">
      <p15:sldGuideLst xmlns:p15="http://schemas.microsoft.com/office/powerpoint/2012/main">
        <p15:guide id="1" orient="horz" pos="4021">
          <p15:clr>
            <a:srgbClr val="A4A3A4"/>
          </p15:clr>
        </p15:guide>
        <p15:guide id="2" orient="horz" pos="147">
          <p15:clr>
            <a:srgbClr val="A4A3A4"/>
          </p15:clr>
        </p15:guide>
        <p15:guide id="3" pos="192">
          <p15:clr>
            <a:srgbClr val="A4A3A4"/>
          </p15:clr>
        </p15:guide>
        <p15:guide id="4" pos="752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4141"/>
    <a:srgbClr val="404040"/>
    <a:srgbClr val="002539"/>
    <a:srgbClr val="003958"/>
    <a:srgbClr val="005480"/>
    <a:srgbClr val="016FA9"/>
    <a:srgbClr val="091233"/>
    <a:srgbClr val="092A73"/>
    <a:srgbClr val="0D35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1" autoAdjust="0"/>
    <p:restoredTop sz="74458" autoAdjust="0"/>
  </p:normalViewPr>
  <p:slideViewPr>
    <p:cSldViewPr snapToGrid="0">
      <p:cViewPr varScale="1">
        <p:scale>
          <a:sx n="59" d="100"/>
          <a:sy n="59" d="100"/>
        </p:scale>
        <p:origin x="2240" y="176"/>
      </p:cViewPr>
      <p:guideLst>
        <p:guide orient="horz" pos="4021"/>
        <p:guide orient="horz" pos="147"/>
        <p:guide pos="192"/>
        <p:guide pos="7527"/>
      </p:guideLst>
    </p:cSldViewPr>
  </p:slideViewPr>
  <p:outlineViewPr>
    <p:cViewPr>
      <p:scale>
        <a:sx n="33" d="100"/>
        <a:sy n="33" d="100"/>
      </p:scale>
      <p:origin x="0" y="54342"/>
    </p:cViewPr>
  </p:outlineViewPr>
  <p:notesTextViewPr>
    <p:cViewPr>
      <p:scale>
        <a:sx n="100" d="100"/>
        <a:sy n="100" d="100"/>
      </p:scale>
      <p:origin x="0" y="0"/>
    </p:cViewPr>
  </p:notesTextViewPr>
  <p:sorterViewPr>
    <p:cViewPr>
      <p:scale>
        <a:sx n="55" d="100"/>
        <a:sy n="55" d="100"/>
      </p:scale>
      <p:origin x="0" y="0"/>
    </p:cViewPr>
  </p:sorterViewPr>
  <p:notesViewPr>
    <p:cSldViewPr snapToGrid="0" snapToObjects="1">
      <p:cViewPr varScale="1">
        <p:scale>
          <a:sx n="103" d="100"/>
          <a:sy n="103" d="100"/>
        </p:scale>
        <p:origin x="-401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156" cy="464978"/>
          </a:xfrm>
          <a:prstGeom prst="rect">
            <a:avLst/>
          </a:prstGeom>
        </p:spPr>
        <p:txBody>
          <a:bodyPr vert="horz" lIns="90673" tIns="45335" rIns="90673" bIns="45335"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674" y="2"/>
            <a:ext cx="3038156" cy="464978"/>
          </a:xfrm>
          <a:prstGeom prst="rect">
            <a:avLst/>
          </a:prstGeom>
        </p:spPr>
        <p:txBody>
          <a:bodyPr vert="horz" lIns="90673" tIns="45335" rIns="90673" bIns="45335" rtlCol="0"/>
          <a:lstStyle>
            <a:lvl1pPr algn="r">
              <a:defRPr sz="1200"/>
            </a:lvl1pPr>
          </a:lstStyle>
          <a:p>
            <a:fld id="{A544B7F5-F5C7-4D85-B245-2EB1549E755F}" type="datetimeFigureOut">
              <a:rPr lang="en-US" smtClean="0">
                <a:latin typeface="Arial"/>
              </a:rPr>
              <a:t>10/21/18</a:t>
            </a:fld>
            <a:endParaRPr lang="en-US" dirty="0">
              <a:latin typeface="Arial"/>
            </a:endParaRPr>
          </a:p>
        </p:txBody>
      </p:sp>
      <p:sp>
        <p:nvSpPr>
          <p:cNvPr id="4" name="Footer Placeholder 3"/>
          <p:cNvSpPr>
            <a:spLocks noGrp="1"/>
          </p:cNvSpPr>
          <p:nvPr>
            <p:ph type="ftr" sz="quarter" idx="2"/>
          </p:nvPr>
        </p:nvSpPr>
        <p:spPr>
          <a:xfrm>
            <a:off x="0" y="8829848"/>
            <a:ext cx="3038156" cy="464978"/>
          </a:xfrm>
          <a:prstGeom prst="rect">
            <a:avLst/>
          </a:prstGeom>
        </p:spPr>
        <p:txBody>
          <a:bodyPr vert="horz" lIns="90673" tIns="45335" rIns="90673" bIns="45335"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674" y="8829848"/>
            <a:ext cx="3038156" cy="464978"/>
          </a:xfrm>
          <a:prstGeom prst="rect">
            <a:avLst/>
          </a:prstGeom>
        </p:spPr>
        <p:txBody>
          <a:bodyPr vert="horz" lIns="90673" tIns="45335" rIns="90673" bIns="45335" rtlCol="0" anchor="b"/>
          <a:lstStyle>
            <a:lvl1pPr algn="r">
              <a:defRPr sz="1200"/>
            </a:lvl1pPr>
          </a:lstStyle>
          <a:p>
            <a:fld id="{AB627574-AC5C-4806-9007-F6DCA895AA20}"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981132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48" tIns="46575" rIns="93148" bIns="46575"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8" tIns="46575" rIns="93148" bIns="46575" rtlCol="0"/>
          <a:lstStyle>
            <a:lvl1pPr algn="r">
              <a:defRPr sz="1200">
                <a:latin typeface="Arial"/>
              </a:defRPr>
            </a:lvl1pPr>
          </a:lstStyle>
          <a:p>
            <a:fld id="{000534CB-5A2E-E042-BD2B-5FEE40BFF387}" type="datetimeFigureOut">
              <a:rPr lang="en-US" smtClean="0"/>
              <a:pPr/>
              <a:t>10/21/18</a:t>
            </a:fld>
            <a:endParaRPr lang="en-US" dirty="0"/>
          </a:p>
        </p:txBody>
      </p:sp>
      <p:sp>
        <p:nvSpPr>
          <p:cNvPr id="4" name="Slide Image Placeholder 3"/>
          <p:cNvSpPr>
            <a:spLocks noGrp="1" noRot="1" noChangeAspect="1"/>
          </p:cNvSpPr>
          <p:nvPr>
            <p:ph type="sldImg" idx="2"/>
          </p:nvPr>
        </p:nvSpPr>
        <p:spPr>
          <a:xfrm>
            <a:off x="407988" y="695325"/>
            <a:ext cx="6194425" cy="3486150"/>
          </a:xfrm>
          <a:prstGeom prst="rect">
            <a:avLst/>
          </a:prstGeom>
          <a:noFill/>
          <a:ln w="12700">
            <a:solidFill>
              <a:prstClr val="black"/>
            </a:solidFill>
          </a:ln>
        </p:spPr>
        <p:txBody>
          <a:bodyPr vert="horz" lIns="93148" tIns="46575" rIns="93148" bIns="4657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8" tIns="46575" rIns="93148" bIns="4657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48" tIns="46575" rIns="93148" bIns="46575"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48" tIns="46575" rIns="93148" bIns="46575" rtlCol="0" anchor="b"/>
          <a:lstStyle>
            <a:lvl1pPr algn="r">
              <a:defRPr sz="1200">
                <a:latin typeface="Arial"/>
              </a:defRPr>
            </a:lvl1pPr>
          </a:lstStyle>
          <a:p>
            <a:fld id="{C822B1E7-694C-A54B-B0DB-38D0AA2579B0}" type="slidenum">
              <a:rPr lang="en-US" smtClean="0"/>
              <a:pPr/>
              <a:t>‹#›</a:t>
            </a:fld>
            <a:endParaRPr lang="en-US" dirty="0"/>
          </a:p>
        </p:txBody>
      </p:sp>
    </p:spTree>
    <p:extLst>
      <p:ext uri="{BB962C8B-B14F-4D97-AF65-F5344CB8AC3E}">
        <p14:creationId xmlns:p14="http://schemas.microsoft.com/office/powerpoint/2010/main" val="2810360549"/>
      </p:ext>
    </p:extLst>
  </p:cSld>
  <p:clrMap bg1="lt1" tx1="dk1" bg2="lt2" tx2="dk2" accent1="accent1" accent2="accent2" accent3="accent3" accent4="accent4" accent5="accent5" accent6="accent6" hlink="hlink" folHlink="folHlink"/>
  <p:hf hdr="0" ftr="0" dt="0"/>
  <p:notesStyle>
    <a:lvl1pPr marL="0" algn="l" defTabSz="609265" rtl="0" eaLnBrk="1" latinLnBrk="0" hangingPunct="1">
      <a:defRPr sz="1600" kern="1200">
        <a:solidFill>
          <a:schemeClr val="tx1"/>
        </a:solidFill>
        <a:latin typeface="Arial"/>
        <a:ea typeface="+mn-ea"/>
        <a:cs typeface="+mn-cs"/>
      </a:defRPr>
    </a:lvl1pPr>
    <a:lvl2pPr marL="609265" algn="l" defTabSz="609265" rtl="0" eaLnBrk="1" latinLnBrk="0" hangingPunct="1">
      <a:defRPr sz="1600" kern="1200">
        <a:solidFill>
          <a:schemeClr val="tx1"/>
        </a:solidFill>
        <a:latin typeface="Arial"/>
        <a:ea typeface="+mn-ea"/>
        <a:cs typeface="+mn-cs"/>
      </a:defRPr>
    </a:lvl2pPr>
    <a:lvl3pPr marL="1218530" algn="l" defTabSz="609265" rtl="0" eaLnBrk="1" latinLnBrk="0" hangingPunct="1">
      <a:defRPr sz="1600" kern="1200">
        <a:solidFill>
          <a:schemeClr val="tx1"/>
        </a:solidFill>
        <a:latin typeface="Arial"/>
        <a:ea typeface="+mn-ea"/>
        <a:cs typeface="+mn-cs"/>
      </a:defRPr>
    </a:lvl3pPr>
    <a:lvl4pPr marL="1827795" algn="l" defTabSz="609265" rtl="0" eaLnBrk="1" latinLnBrk="0" hangingPunct="1">
      <a:defRPr sz="1600" kern="1200">
        <a:solidFill>
          <a:schemeClr val="tx1"/>
        </a:solidFill>
        <a:latin typeface="Arial"/>
        <a:ea typeface="+mn-ea"/>
        <a:cs typeface="+mn-cs"/>
      </a:defRPr>
    </a:lvl4pPr>
    <a:lvl5pPr marL="2437060" algn="l" defTabSz="609265" rtl="0" eaLnBrk="1" latinLnBrk="0" hangingPunct="1">
      <a:defRPr sz="1600" kern="1200">
        <a:solidFill>
          <a:schemeClr val="tx1"/>
        </a:solidFill>
        <a:latin typeface="Arial"/>
        <a:ea typeface="+mn-ea"/>
        <a:cs typeface="+mn-cs"/>
      </a:defRPr>
    </a:lvl5pPr>
    <a:lvl6pPr marL="3046323" algn="l" defTabSz="609265" rtl="0" eaLnBrk="1" latinLnBrk="0" hangingPunct="1">
      <a:defRPr sz="1600" kern="1200">
        <a:solidFill>
          <a:schemeClr val="tx1"/>
        </a:solidFill>
        <a:latin typeface="+mn-lt"/>
        <a:ea typeface="+mn-ea"/>
        <a:cs typeface="+mn-cs"/>
      </a:defRPr>
    </a:lvl6pPr>
    <a:lvl7pPr marL="3655590" algn="l" defTabSz="609265" rtl="0" eaLnBrk="1" latinLnBrk="0" hangingPunct="1">
      <a:defRPr sz="1600" kern="1200">
        <a:solidFill>
          <a:schemeClr val="tx1"/>
        </a:solidFill>
        <a:latin typeface="+mn-lt"/>
        <a:ea typeface="+mn-ea"/>
        <a:cs typeface="+mn-cs"/>
      </a:defRPr>
    </a:lvl7pPr>
    <a:lvl8pPr marL="4264853" algn="l" defTabSz="609265" rtl="0" eaLnBrk="1" latinLnBrk="0" hangingPunct="1">
      <a:defRPr sz="1600" kern="1200">
        <a:solidFill>
          <a:schemeClr val="tx1"/>
        </a:solidFill>
        <a:latin typeface="+mn-lt"/>
        <a:ea typeface="+mn-ea"/>
        <a:cs typeface="+mn-cs"/>
      </a:defRPr>
    </a:lvl8pPr>
    <a:lvl9pPr marL="4874119" algn="l" defTabSz="6092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t>1</a:t>
            </a:fld>
            <a:endParaRPr lang="en-US" dirty="0"/>
          </a:p>
        </p:txBody>
      </p:sp>
    </p:spTree>
    <p:extLst>
      <p:ext uri="{BB962C8B-B14F-4D97-AF65-F5344CB8AC3E}">
        <p14:creationId xmlns:p14="http://schemas.microsoft.com/office/powerpoint/2010/main" val="310028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1200" b="0" i="0" u="none" strike="noStrike" kern="1200" baseline="0" dirty="0">
              <a:solidFill>
                <a:schemeClr val="tx1"/>
              </a:solidFill>
              <a:latin typeface="+mn-lt"/>
              <a:ea typeface="+mn-ea"/>
              <a:cs typeface="+mn-cs"/>
            </a:endParaRPr>
          </a:p>
          <a:p>
            <a:endParaRPr lang="en-US" dirty="0"/>
          </a:p>
          <a:p>
            <a:endParaRPr lang="en-US" dirty="0"/>
          </a:p>
          <a:p>
            <a:pPr lvl="1"/>
            <a:r>
              <a:rPr lang="en-US" dirty="0"/>
              <a:t>What did I accomplish yesterday? (Yesterday?)</a:t>
            </a:r>
          </a:p>
          <a:p>
            <a:pPr lvl="1"/>
            <a:r>
              <a:rPr lang="en-US" dirty="0"/>
              <a:t>What will I get done today? (Today?)</a:t>
            </a:r>
          </a:p>
          <a:p>
            <a:pPr lvl="1"/>
            <a:r>
              <a:rPr lang="en-US" dirty="0"/>
              <a:t>What obstacles are impeding my progress? (Impediments?)</a:t>
            </a:r>
          </a:p>
          <a:p>
            <a:endParaRPr lang="en-US" dirty="0"/>
          </a:p>
          <a:p>
            <a:endParaRPr lang="en-US" dirty="0"/>
          </a:p>
          <a:p>
            <a:r>
              <a:rPr lang="en-US" dirty="0"/>
              <a:t>When to meet</a:t>
            </a:r>
          </a:p>
          <a:p>
            <a:r>
              <a:rPr lang="en-US" dirty="0"/>
              <a:t>Where to meet</a:t>
            </a:r>
          </a:p>
          <a:p>
            <a:r>
              <a:rPr lang="en-US" baseline="0" dirty="0"/>
              <a:t>The three questions are a starting place</a:t>
            </a:r>
          </a:p>
          <a:p>
            <a:r>
              <a:rPr lang="en-US" baseline="0" dirty="0"/>
              <a:t>15 minutes?</a:t>
            </a:r>
          </a:p>
          <a:p>
            <a:pPr defTabSz="457971">
              <a:defRPr/>
            </a:pPr>
            <a:r>
              <a:rPr lang="en-US" dirty="0"/>
              <a:t>Who leads it?</a:t>
            </a:r>
          </a:p>
          <a:p>
            <a:pPr defTabSz="457971">
              <a:defRPr/>
            </a:pPr>
            <a:r>
              <a:rPr lang="en-US" dirty="0"/>
              <a:t>Distributed</a:t>
            </a:r>
            <a:r>
              <a:rPr lang="en-US" baseline="0" dirty="0"/>
              <a:t> stand-up meetings</a:t>
            </a:r>
          </a:p>
          <a:p>
            <a:r>
              <a:rPr lang="en-US" dirty="0"/>
              <a:t>Do we have to have one?</a:t>
            </a:r>
          </a:p>
          <a:p>
            <a:endParaRPr lang="en-US" dirty="0"/>
          </a:p>
          <a:p>
            <a:r>
              <a:rPr lang="en-US" dirty="0"/>
              <a:t>-----------------</a:t>
            </a:r>
          </a:p>
          <a:p>
            <a:r>
              <a:rPr lang="en-US" dirty="0"/>
              <a:t>Come early &amp; </a:t>
            </a:r>
            <a:r>
              <a:rPr lang="en-US" b="1" i="1" dirty="0"/>
              <a:t>Observe</a:t>
            </a:r>
            <a:r>
              <a:rPr lang="en-US" baseline="0" dirty="0"/>
              <a:t> the board – soak it in.</a:t>
            </a:r>
          </a:p>
          <a:p>
            <a:r>
              <a:rPr lang="en-US" b="1" i="1" dirty="0"/>
              <a:t>Orient</a:t>
            </a:r>
            <a:r>
              <a:rPr lang="en-US" dirty="0"/>
              <a:t>  yourself to the team's current state and update anything you have failed to update previously to the information, </a:t>
            </a:r>
          </a:p>
          <a:p>
            <a:r>
              <a:rPr lang="en-US" dirty="0"/>
              <a:t>establish an opinion as to what the team needs to do today.</a:t>
            </a:r>
          </a:p>
          <a:p>
            <a:r>
              <a:rPr lang="en-US" i="1" dirty="0"/>
              <a:t>Impediments first</a:t>
            </a:r>
            <a:r>
              <a:rPr lang="en-US" dirty="0"/>
              <a:t>. (Is there anything going on that is going to put our delivery of this sprint in jeopardy? "Are we going to fail this Sprint?") </a:t>
            </a:r>
          </a:p>
          <a:p>
            <a:r>
              <a:rPr lang="en-US" dirty="0"/>
              <a:t>Followed by </a:t>
            </a:r>
            <a:r>
              <a:rPr lang="en-US" i="1" dirty="0"/>
              <a:t>what's next</a:t>
            </a:r>
            <a:r>
              <a:rPr lang="en-US" dirty="0"/>
              <a:t>. </a:t>
            </a:r>
          </a:p>
          <a:p>
            <a:r>
              <a:rPr lang="en-US" dirty="0"/>
              <a:t>Time permitting, acknowledge </a:t>
            </a:r>
            <a:r>
              <a:rPr lang="en-US" i="1" dirty="0"/>
              <a:t>what's done.</a:t>
            </a:r>
            <a:endParaRPr lang="en-US" dirty="0"/>
          </a:p>
          <a:p>
            <a:r>
              <a:rPr lang="en-US" dirty="0"/>
              <a:t>The final question is to the whole team is, 'What s</a:t>
            </a:r>
            <a:r>
              <a:rPr lang="en-US" i="1" dirty="0"/>
              <a:t>trategy</a:t>
            </a:r>
            <a:r>
              <a:rPr lang="en-US" dirty="0"/>
              <a:t> must we </a:t>
            </a:r>
            <a:r>
              <a:rPr lang="en-US" b="1" i="1" dirty="0"/>
              <a:t>Decide</a:t>
            </a:r>
            <a:r>
              <a:rPr lang="en-US" dirty="0"/>
              <a:t> on to be the most productive today?'  Team discusses and a decision is made.</a:t>
            </a:r>
          </a:p>
          <a:p>
            <a:r>
              <a:rPr lang="en-US" dirty="0"/>
              <a:t>The team must then disperse and </a:t>
            </a:r>
            <a:r>
              <a:rPr lang="en-US" b="1" i="1" dirty="0"/>
              <a:t>Act</a:t>
            </a:r>
            <a:r>
              <a:rPr lang="en-US" dirty="0"/>
              <a:t> immediately.</a:t>
            </a:r>
          </a:p>
          <a:p>
            <a:endParaRPr lang="en-US" dirty="0"/>
          </a:p>
        </p:txBody>
      </p:sp>
      <p:sp>
        <p:nvSpPr>
          <p:cNvPr id="4" name="Slide Number Placeholder 3"/>
          <p:cNvSpPr>
            <a:spLocks noGrp="1"/>
          </p:cNvSpPr>
          <p:nvPr>
            <p:ph type="sldNum" sz="quarter" idx="10"/>
          </p:nvPr>
        </p:nvSpPr>
        <p:spPr/>
        <p:txBody>
          <a:bodyPr/>
          <a:lstStyle/>
          <a:p>
            <a:fld id="{AB707C43-743C-B441-B1E0-5ED519F5D123}" type="slidenum">
              <a:rPr lang="en-US" smtClean="0">
                <a:solidFill>
                  <a:prstClr val="black"/>
                </a:solidFill>
              </a:rPr>
              <a:pPr/>
              <a:t>12</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173152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9421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it on calendar. Regular</a:t>
            </a:r>
            <a:r>
              <a:rPr lang="en-US" baseline="0" dirty="0"/>
              <a:t> meeting.</a:t>
            </a:r>
          </a:p>
          <a:p>
            <a:r>
              <a:rPr lang="en-US" baseline="0" dirty="0"/>
              <a:t>Recommend doing a dry-run.</a:t>
            </a:r>
          </a:p>
          <a:p>
            <a:r>
              <a:rPr lang="en-US" baseline="0" dirty="0"/>
              <a:t>Recommend having the PO do the demo to external stakeholders.</a:t>
            </a:r>
          </a:p>
          <a:p>
            <a:r>
              <a:rPr lang="en-US" baseline="0" dirty="0"/>
              <a:t>Don’t surprise the PO – or QA – they should see working software before the demo.</a:t>
            </a:r>
          </a:p>
          <a:p>
            <a:r>
              <a:rPr lang="en-US" baseline="0" dirty="0"/>
              <a:t>It might be that there is no one else to demo to other than the PO, but maybe there is: support, sales, other mgmt/stakeholders, external users/customers.</a:t>
            </a:r>
          </a:p>
          <a:p>
            <a:endParaRPr lang="en-US" baseline="0" dirty="0"/>
          </a:p>
          <a:p>
            <a:r>
              <a:rPr lang="en-US" baseline="0" dirty="0"/>
              <a:t>If not done, demo what is done. </a:t>
            </a:r>
          </a:p>
          <a:p>
            <a:r>
              <a:rPr lang="en-US" baseline="0" dirty="0"/>
              <a:t>Don’t count partially completed work in velocity.</a:t>
            </a:r>
          </a:p>
          <a:p>
            <a:r>
              <a:rPr lang="en-US" baseline="0" dirty="0"/>
              <a:t>Reestimate the remaining work for the incomplete story for the next sprint.</a:t>
            </a:r>
          </a:p>
          <a:p>
            <a:endParaRPr lang="en-US" baseline="0" dirty="0"/>
          </a:p>
          <a:p>
            <a:r>
              <a:rPr lang="en-US" baseline="0" dirty="0"/>
              <a:t>This is a good opportunity to update release burndown and reassess release backlog.</a:t>
            </a:r>
          </a:p>
          <a:p>
            <a:endParaRPr lang="en-US" dirty="0"/>
          </a:p>
          <a:p>
            <a:r>
              <a:rPr lang="en-US" dirty="0"/>
              <a:t>No credit for stories</a:t>
            </a:r>
            <a:r>
              <a:rPr lang="en-US" baseline="0" dirty="0"/>
              <a:t> which are not done.</a:t>
            </a:r>
          </a:p>
          <a:p>
            <a:pPr marL="162483" indent="-162483">
              <a:buFontTx/>
              <a:buChar char="-"/>
            </a:pPr>
            <a:r>
              <a:rPr lang="en-US" baseline="0" dirty="0"/>
              <a:t>Need to ask why. How to prevent in future</a:t>
            </a:r>
          </a:p>
          <a:p>
            <a:pPr marL="162483" indent="-162483">
              <a:buFontTx/>
              <a:buChar char="-"/>
            </a:pPr>
            <a:r>
              <a:rPr lang="en-US" baseline="0" dirty="0"/>
              <a:t>Common pattern … too many stories being worked on concurrently.</a:t>
            </a:r>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AB707C43-743C-B441-B1E0-5ED519F5D12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47946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it on calendar. Regular</a:t>
            </a:r>
            <a:r>
              <a:rPr lang="en-US" baseline="0" dirty="0"/>
              <a:t> meeting.</a:t>
            </a:r>
          </a:p>
          <a:p>
            <a:r>
              <a:rPr lang="en-US" baseline="0" dirty="0"/>
              <a:t>Recommend doing a dry-run.</a:t>
            </a:r>
          </a:p>
          <a:p>
            <a:r>
              <a:rPr lang="en-US" baseline="0" dirty="0"/>
              <a:t>Recommend having the PO do the demo to external stakeholders.</a:t>
            </a:r>
          </a:p>
          <a:p>
            <a:r>
              <a:rPr lang="en-US" baseline="0" dirty="0"/>
              <a:t>Don’t surprise the PO – or QA – they should see working software before the demo.</a:t>
            </a:r>
          </a:p>
          <a:p>
            <a:r>
              <a:rPr lang="en-US" baseline="0" dirty="0"/>
              <a:t>It might be that there is no one else to demo to other than the PO, but maybe there is: support, sales, other mgmt/stakeholders, external users/customers.</a:t>
            </a:r>
          </a:p>
          <a:p>
            <a:endParaRPr lang="en-US" baseline="0" dirty="0"/>
          </a:p>
          <a:p>
            <a:r>
              <a:rPr lang="en-US" baseline="0" dirty="0"/>
              <a:t>If not done, demo what is done. </a:t>
            </a:r>
          </a:p>
          <a:p>
            <a:r>
              <a:rPr lang="en-US" baseline="0" dirty="0"/>
              <a:t>Don’t count partially completed work in velocity.</a:t>
            </a:r>
          </a:p>
          <a:p>
            <a:r>
              <a:rPr lang="en-US" baseline="0" dirty="0"/>
              <a:t>Reestimate the remaining work for the incomplete story for the next sprint.</a:t>
            </a:r>
          </a:p>
          <a:p>
            <a:endParaRPr lang="en-US" baseline="0" dirty="0"/>
          </a:p>
          <a:p>
            <a:r>
              <a:rPr lang="en-US" baseline="0" dirty="0"/>
              <a:t>This is a good opportunity to update release burndown and reassess release backlog.</a:t>
            </a:r>
          </a:p>
          <a:p>
            <a:endParaRPr lang="en-US" dirty="0"/>
          </a:p>
          <a:p>
            <a:r>
              <a:rPr lang="en-US" dirty="0"/>
              <a:t>No credit for stories</a:t>
            </a:r>
            <a:r>
              <a:rPr lang="en-US" baseline="0" dirty="0"/>
              <a:t> which are not done.</a:t>
            </a:r>
          </a:p>
          <a:p>
            <a:pPr marL="162483" indent="-162483">
              <a:buFontTx/>
              <a:buChar char="-"/>
            </a:pPr>
            <a:r>
              <a:rPr lang="en-US" baseline="0" dirty="0"/>
              <a:t>Need to ask why. How to prevent in future</a:t>
            </a:r>
          </a:p>
          <a:p>
            <a:pPr marL="162483" indent="-162483">
              <a:buFontTx/>
              <a:buChar char="-"/>
            </a:pPr>
            <a:r>
              <a:rPr lang="en-US" baseline="0" dirty="0"/>
              <a:t>Common pattern … too many stories being worked on concurrently.</a:t>
            </a:r>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AB707C43-743C-B441-B1E0-5ED519F5D12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0985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9421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SAMOLO (Same As, More Of, Less Of)</a:t>
            </a:r>
          </a:p>
        </p:txBody>
      </p:sp>
      <p:sp>
        <p:nvSpPr>
          <p:cNvPr id="4" name="Slide Number Placeholder 3"/>
          <p:cNvSpPr>
            <a:spLocks noGrp="1"/>
          </p:cNvSpPr>
          <p:nvPr>
            <p:ph type="sldNum" sz="quarter" idx="10"/>
          </p:nvPr>
        </p:nvSpPr>
        <p:spPr/>
        <p:txBody>
          <a:bodyPr/>
          <a:lstStyle/>
          <a:p>
            <a:fld id="{AB707C43-743C-B441-B1E0-5ED519F5D123}" type="slidenum">
              <a:rPr lang="en-US" smtClean="0">
                <a:solidFill>
                  <a:prstClr val="black"/>
                </a:solidFill>
              </a:rPr>
              <a:pPr/>
              <a:t>17</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171344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This</a:t>
            </a:r>
            <a:r>
              <a:rPr lang="en-US" baseline="0" dirty="0"/>
              <a:t> version of the exercise uses the More Of, Less Of, Start, Stop format.</a:t>
            </a:r>
          </a:p>
          <a:p>
            <a:endParaRPr lang="en-US" baseline="0" dirty="0"/>
          </a:p>
          <a:p>
            <a:r>
              <a:rPr lang="en-US" baseline="0" dirty="0"/>
              <a:t>I ask the “teams” to do a retrospective thinking about their current situation and identify items they want to do More Of, do Less Of, Start doing, and Stop doing.</a:t>
            </a:r>
          </a:p>
          <a:p>
            <a:r>
              <a:rPr lang="en-US" baseline="0" dirty="0"/>
              <a:t>Each person should come up with at least one item for each category.</a:t>
            </a:r>
          </a:p>
          <a:p>
            <a:r>
              <a:rPr lang="en-US" baseline="0" dirty="0"/>
              <a:t>Collapse duplicate items</a:t>
            </a:r>
          </a:p>
          <a:p>
            <a:r>
              <a:rPr lang="en-US" baseline="0" dirty="0"/>
              <a:t>Have them dot vote – 3 votes per person – which they can spread across the items any way they wish.</a:t>
            </a:r>
          </a:p>
          <a:p>
            <a:r>
              <a:rPr lang="en-US" baseline="0" dirty="0"/>
              <a:t>If the top voted item is something external to the team then put it outside the circle and determine who outside the team can escalate and then pick the next item.</a:t>
            </a:r>
          </a:p>
          <a:p>
            <a:r>
              <a:rPr lang="en-US" baseline="0" dirty="0"/>
              <a:t>If the top voted item is something the team can do then I ask them to explicitly define one or two action items they can accomplish in the next 2 weeks.</a:t>
            </a:r>
          </a:p>
          <a:p>
            <a:endParaRPr lang="en-US" baseline="0" dirty="0"/>
          </a:p>
          <a:p>
            <a:r>
              <a:rPr lang="en-US" baseline="0" dirty="0"/>
              <a:t>This I find is a good way to end the class. It helps them take what they have learned and leave with something actionable they can do.</a:t>
            </a:r>
          </a:p>
        </p:txBody>
      </p:sp>
      <p:sp>
        <p:nvSpPr>
          <p:cNvPr id="4" name="Slide Number Placeholder 3"/>
          <p:cNvSpPr>
            <a:spLocks noGrp="1"/>
          </p:cNvSpPr>
          <p:nvPr>
            <p:ph type="sldNum" sz="quarter" idx="10"/>
          </p:nvPr>
        </p:nvSpPr>
        <p:spPr/>
        <p:txBody>
          <a:bodyPr/>
          <a:lstStyle/>
          <a:p>
            <a:fld id="{AB707C43-743C-B441-B1E0-5ED519F5D123}" type="slidenum">
              <a:rPr lang="en-US" smtClean="0"/>
              <a:pPr/>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27250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9C250F-7EB1-478B-87C7-B4D279120952}" type="slidenum">
              <a:rPr lang="en-US" smtClean="0"/>
              <a:pPr/>
              <a:t>20</a:t>
            </a:fld>
            <a:endParaRPr lang="en-US"/>
          </a:p>
        </p:txBody>
      </p:sp>
    </p:spTree>
    <p:extLst>
      <p:ext uri="{BB962C8B-B14F-4D97-AF65-F5344CB8AC3E}">
        <p14:creationId xmlns:p14="http://schemas.microsoft.com/office/powerpoint/2010/main" val="62212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9C250F-7EB1-478B-87C7-B4D279120952}" type="slidenum">
              <a:rPr lang="en-US" smtClean="0"/>
              <a:pPr/>
              <a:t>21</a:t>
            </a:fld>
            <a:endParaRPr lang="en-US"/>
          </a:p>
        </p:txBody>
      </p:sp>
    </p:spTree>
    <p:extLst>
      <p:ext uri="{BB962C8B-B14F-4D97-AF65-F5344CB8AC3E}">
        <p14:creationId xmlns:p14="http://schemas.microsoft.com/office/powerpoint/2010/main" val="2936546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9C250F-7EB1-478B-87C7-B4D279120952}" type="slidenum">
              <a:rPr lang="en-US" smtClean="0"/>
              <a:pPr/>
              <a:t>22</a:t>
            </a:fld>
            <a:endParaRPr lang="en-US"/>
          </a:p>
        </p:txBody>
      </p:sp>
    </p:spTree>
    <p:extLst>
      <p:ext uri="{BB962C8B-B14F-4D97-AF65-F5344CB8AC3E}">
        <p14:creationId xmlns:p14="http://schemas.microsoft.com/office/powerpoint/2010/main" val="398917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10"/>
          </p:nvPr>
        </p:nvSpPr>
        <p:spPr/>
        <p:txBody>
          <a:bodyPr/>
          <a:lstStyle/>
          <a:p>
            <a:fld id="{3C72B28E-CA0B-364C-BDC1-6279DD2B80A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67400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9C250F-7EB1-478B-87C7-B4D279120952}" type="slidenum">
              <a:rPr lang="en-US" smtClean="0"/>
              <a:pPr/>
              <a:t>23</a:t>
            </a:fld>
            <a:endParaRPr lang="en-US"/>
          </a:p>
        </p:txBody>
      </p:sp>
    </p:spTree>
    <p:extLst>
      <p:ext uri="{BB962C8B-B14F-4D97-AF65-F5344CB8AC3E}">
        <p14:creationId xmlns:p14="http://schemas.microsoft.com/office/powerpoint/2010/main" val="3180368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9C250F-7EB1-478B-87C7-B4D279120952}" type="slidenum">
              <a:rPr lang="en-US" smtClean="0"/>
              <a:pPr/>
              <a:t>24</a:t>
            </a:fld>
            <a:endParaRPr lang="en-US"/>
          </a:p>
        </p:txBody>
      </p:sp>
    </p:spTree>
    <p:extLst>
      <p:ext uri="{BB962C8B-B14F-4D97-AF65-F5344CB8AC3E}">
        <p14:creationId xmlns:p14="http://schemas.microsoft.com/office/powerpoint/2010/main" val="291246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10"/>
          </p:nvPr>
        </p:nvSpPr>
        <p:spPr/>
        <p:txBody>
          <a:bodyPr/>
          <a:lstStyle/>
          <a:p>
            <a:fld id="{3C72B28E-CA0B-364C-BDC1-6279DD2B80A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56740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10"/>
          </p:nvPr>
        </p:nvSpPr>
        <p:spPr/>
        <p:txBody>
          <a:bodyPr/>
          <a:lstStyle/>
          <a:p>
            <a:fld id="{3C72B28E-CA0B-364C-BDC1-6279DD2B80A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6740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dirty="0" err="1"/>
              <a:t>stickies</a:t>
            </a:r>
            <a:r>
              <a:rPr lang="en-US" baseline="0" dirty="0"/>
              <a:t> – roles</a:t>
            </a:r>
          </a:p>
          <a:p>
            <a:r>
              <a:rPr lang="en-US" baseline="0" dirty="0"/>
              <a:t>3 </a:t>
            </a:r>
            <a:r>
              <a:rPr lang="en-US" baseline="0" dirty="0" err="1"/>
              <a:t>stickies</a:t>
            </a:r>
            <a:r>
              <a:rPr lang="en-US" baseline="0" dirty="0"/>
              <a:t> – artifacts</a:t>
            </a:r>
          </a:p>
          <a:p>
            <a:r>
              <a:rPr lang="en-US" baseline="0" dirty="0"/>
              <a:t>5 </a:t>
            </a:r>
            <a:r>
              <a:rPr lang="en-US" baseline="0" dirty="0" err="1"/>
              <a:t>stickies</a:t>
            </a:r>
            <a:r>
              <a:rPr lang="en-US" baseline="0" dirty="0"/>
              <a:t> – events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71286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9421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Talk to the Product</a:t>
            </a:r>
            <a:r>
              <a:rPr lang="en-US" baseline="0" dirty="0"/>
              <a:t> Owner about each user story. </a:t>
            </a:r>
          </a:p>
          <a:p>
            <a:endParaRPr lang="en-US" baseline="0" dirty="0"/>
          </a:p>
          <a:p>
            <a:r>
              <a:rPr lang="en-US" baseline="0" dirty="0"/>
              <a:t>Regarding breaking down into tasks… estimating tasks (in real hours)….</a:t>
            </a:r>
          </a:p>
          <a:p>
            <a:r>
              <a:rPr lang="en-US" b="1" baseline="0" dirty="0"/>
              <a:t> ** coming up with the tasks is not the goal! Purpose is to see what we can commit to.</a:t>
            </a:r>
          </a:p>
          <a:p>
            <a:r>
              <a:rPr lang="en-US" baseline="0" dirty="0"/>
              <a:t>   (more detailed is good, but takes time to learn and time to do and brings into question when to do sprint commitment)</a:t>
            </a:r>
          </a:p>
          <a:p>
            <a:r>
              <a:rPr lang="en-US" baseline="0" dirty="0"/>
              <a:t>   (high level: design, review design, code, write acceptance test)</a:t>
            </a:r>
          </a:p>
          <a:p>
            <a:r>
              <a:rPr lang="en-US" baseline="0" dirty="0"/>
              <a:t>   (detailed level: introduce </a:t>
            </a:r>
            <a:r>
              <a:rPr lang="en-US" baseline="0" dirty="0" err="1"/>
              <a:t>foo.class</a:t>
            </a:r>
            <a:r>
              <a:rPr lang="en-US" baseline="0" dirty="0"/>
              <a:t> w/ </a:t>
            </a:r>
            <a:r>
              <a:rPr lang="en-US" baseline="0" dirty="0" err="1"/>
              <a:t>stubbs</a:t>
            </a:r>
            <a:r>
              <a:rPr lang="en-US" baseline="0" dirty="0"/>
              <a:t>, introduce xxx pattern, move </a:t>
            </a:r>
            <a:r>
              <a:rPr lang="en-US" baseline="0" dirty="0" err="1"/>
              <a:t>yyy#method</a:t>
            </a:r>
            <a:r>
              <a:rPr lang="en-US" baseline="0" dirty="0"/>
              <a:t> to foo, extract something from…, </a:t>
            </a:r>
          </a:p>
          <a:p>
            <a:r>
              <a:rPr lang="en-US" baseline="0" dirty="0"/>
              <a:t>     implement stubbed methods, hook up new structure, write this AT and that AT)</a:t>
            </a:r>
          </a:p>
          <a:p>
            <a:endParaRPr lang="en-US" baseline="0" dirty="0"/>
          </a:p>
          <a:p>
            <a:r>
              <a:rPr lang="en-US" baseline="0" dirty="0"/>
              <a:t>Sprint backlog, burn down hours</a:t>
            </a:r>
          </a:p>
          <a:p>
            <a:r>
              <a:rPr lang="en-US" baseline="0" dirty="0"/>
              <a:t>(bring up question of to do hours or make each task the same size: 1-2 </a:t>
            </a:r>
            <a:r>
              <a:rPr lang="en-US" baseline="0" dirty="0" err="1"/>
              <a:t>hrs</a:t>
            </a:r>
            <a:r>
              <a:rPr lang="en-US" baseline="0" dirty="0"/>
              <a:t>, 4 </a:t>
            </a:r>
            <a:r>
              <a:rPr lang="en-US" baseline="0" dirty="0" err="1"/>
              <a:t>hrs</a:t>
            </a:r>
            <a:r>
              <a:rPr lang="en-US" baseline="0" dirty="0"/>
              <a:t>, </a:t>
            </a:r>
            <a:r>
              <a:rPr lang="en-US" baseline="0" dirty="0" err="1"/>
              <a:t>pomodoro</a:t>
            </a:r>
            <a:r>
              <a:rPr lang="en-US" baseline="0" dirty="0"/>
              <a:t>)</a:t>
            </a:r>
          </a:p>
          <a:p>
            <a:endParaRPr lang="en-US" baseline="0" dirty="0"/>
          </a:p>
          <a:p>
            <a:r>
              <a:rPr lang="en-US" baseline="0" dirty="0"/>
              <a:t>Figuring out who can do what… pulling the work… assessing capacity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Making sure that we can make a good sprint commitment.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TEAM SAYS WHAT THEY CAN DO! Not SM, not PO, not MGR.</a:t>
            </a:r>
          </a:p>
        </p:txBody>
      </p:sp>
      <p:sp>
        <p:nvSpPr>
          <p:cNvPr id="4" name="Slide Number Placeholder 3"/>
          <p:cNvSpPr>
            <a:spLocks noGrp="1"/>
          </p:cNvSpPr>
          <p:nvPr>
            <p:ph type="sldNum" sz="quarter" idx="10"/>
          </p:nvPr>
        </p:nvSpPr>
        <p:spPr/>
        <p:txBody>
          <a:bodyPr/>
          <a:lstStyle/>
          <a:p>
            <a:fld id="{AB707C43-743C-B441-B1E0-5ED519F5D123}" type="slidenum">
              <a:rPr lang="en-US" smtClean="0">
                <a:solidFill>
                  <a:prstClr val="black"/>
                </a:solidFill>
              </a:rPr>
              <a:pPr/>
              <a:t>9</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10260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See Exercise - Sprint Planning.doc</a:t>
            </a:r>
          </a:p>
          <a:p>
            <a:r>
              <a:rPr lang="en-US" dirty="0"/>
              <a:t>Provide</a:t>
            </a:r>
            <a:r>
              <a:rPr lang="en-US" baseline="0" dirty="0"/>
              <a:t> to the team:</a:t>
            </a:r>
          </a:p>
          <a:p>
            <a:pPr marL="228986" indent="-228986">
              <a:buAutoNum type="arabicPeriod"/>
            </a:pPr>
            <a:r>
              <a:rPr lang="en-US" baseline="0" dirty="0"/>
              <a:t>Sprint objectives</a:t>
            </a:r>
          </a:p>
          <a:p>
            <a:pPr marL="228986" indent="-228986">
              <a:buAutoNum type="arabicPeriod"/>
            </a:pPr>
            <a:r>
              <a:rPr lang="en-US" baseline="0" dirty="0"/>
              <a:t>Historical velocity</a:t>
            </a:r>
          </a:p>
          <a:p>
            <a:pPr marL="228986" indent="-228986">
              <a:buAutoNum type="arabicPeriod"/>
            </a:pPr>
            <a:r>
              <a:rPr lang="en-US" baseline="0" dirty="0"/>
              <a:t>High level systems architecture</a:t>
            </a:r>
          </a:p>
          <a:p>
            <a:pPr marL="228986" indent="-228986">
              <a:buAutoNum type="arabicPeriod"/>
            </a:pPr>
            <a:r>
              <a:rPr lang="en-US" baseline="0" dirty="0"/>
              <a:t>Sample tasks and estimates</a:t>
            </a:r>
            <a:endParaRPr lang="en-US" dirty="0"/>
          </a:p>
          <a:p>
            <a:pPr marL="228986" indent="-228986">
              <a:buAutoNum type="arabicPeriod"/>
            </a:pPr>
            <a:endParaRPr lang="en-US" dirty="0"/>
          </a:p>
          <a:p>
            <a:pPr marL="228986" indent="-228986"/>
            <a:r>
              <a:rPr lang="en-US" dirty="0"/>
              <a:t>As a product owner, I’ll define release goals around something</a:t>
            </a:r>
            <a:r>
              <a:rPr lang="en-US" baseline="0" dirty="0"/>
              <a:t> like logging into the system</a:t>
            </a:r>
            <a:endParaRPr lang="en-US" dirty="0"/>
          </a:p>
          <a:p>
            <a:pPr marL="228986" indent="-228986"/>
            <a:endParaRPr lang="en-US" dirty="0"/>
          </a:p>
          <a:p>
            <a:pPr marL="228986" indent="-228986"/>
            <a:r>
              <a:rPr lang="en-US" dirty="0"/>
              <a:t>Have them take the stories that they selected</a:t>
            </a:r>
            <a:r>
              <a:rPr lang="en-US" baseline="0" dirty="0"/>
              <a:t> for release planning and pull out the ones for login</a:t>
            </a:r>
          </a:p>
          <a:p>
            <a:pPr marL="228986" indent="-228986"/>
            <a:endParaRPr lang="en-US" baseline="0" dirty="0"/>
          </a:p>
          <a:p>
            <a:pPr marL="228986" indent="-228986"/>
            <a:r>
              <a:rPr lang="en-US" baseline="0" dirty="0"/>
              <a:t>Given them a varying historical velocity, have them select how much they are going to deliver</a:t>
            </a:r>
          </a:p>
          <a:p>
            <a:pPr marL="228986" indent="-228986"/>
            <a:endParaRPr lang="en-US" baseline="0" dirty="0"/>
          </a:p>
          <a:p>
            <a:pPr marL="228986" indent="-228986"/>
            <a:r>
              <a:rPr lang="en-US" baseline="0" dirty="0"/>
              <a:t>Have them select from a list of tasks that might be appropriate</a:t>
            </a:r>
          </a:p>
          <a:p>
            <a:pPr marL="228986" indent="-228986"/>
            <a:endParaRPr lang="en-US" baseline="0" dirty="0"/>
          </a:p>
          <a:p>
            <a:pPr marL="228986" indent="-228986"/>
            <a:r>
              <a:rPr lang="en-US" baseline="0" dirty="0"/>
              <a:t>Estimate the tasks in real hours?? AF: Whenever I do this exercise, the math never works out…. the task estimates and the number of developers and the story estimates never match up and it creates confusion that may not be worth the time it takes to estimate the tasks in the course. But it’s important to see people estimate tasks and learn to split them if they are 6 hours or more. Need to find a better way to do this.</a:t>
            </a:r>
          </a:p>
          <a:p>
            <a:pPr marL="228986" indent="-228986"/>
            <a:endParaRPr lang="en-US" baseline="0" dirty="0"/>
          </a:p>
          <a:p>
            <a:pPr marL="228600" indent="-228600">
              <a:buNone/>
            </a:pPr>
            <a:r>
              <a:rPr lang="en-US" b="1" dirty="0"/>
              <a:t>DEBRIEF:</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a:t>Which stories?</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a:t>Did you do the login or bill payment?</a:t>
            </a:r>
            <a:r>
              <a:rPr lang="en-US" baseline="0" dirty="0"/>
              <a:t> </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a:t>What do you think about PO wanting login but reduce risk (bill payment)?</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a:t>Did you consider that the PO might have been missing that could do login later?</a:t>
            </a:r>
            <a:endParaRPr lang="en-US" dirty="0"/>
          </a:p>
          <a:p>
            <a:pPr marL="228600" indent="-228600">
              <a:buNone/>
            </a:pPr>
            <a:r>
              <a:rPr lang="en-US" dirty="0"/>
              <a:t>How many points did you plan? Why that many? Average,</a:t>
            </a:r>
            <a:r>
              <a:rPr lang="en-US" baseline="0" dirty="0"/>
              <a:t> low, high velocity? Based on hours capacity?</a:t>
            </a:r>
          </a:p>
          <a:p>
            <a:pPr marL="228600" indent="-228600">
              <a:buNone/>
            </a:pPr>
            <a:r>
              <a:rPr lang="en-US" dirty="0"/>
              <a:t>What are some of your tasks? (share with rest of room)</a:t>
            </a:r>
          </a:p>
          <a:p>
            <a:pPr marL="228600" indent="-228600">
              <a:buNone/>
            </a:pPr>
            <a:r>
              <a:rPr lang="en-US" dirty="0"/>
              <a:t>How many hours are estimated</a:t>
            </a:r>
            <a:r>
              <a:rPr lang="en-US" baseline="0" dirty="0"/>
              <a:t> for </a:t>
            </a:r>
            <a:r>
              <a:rPr lang="en-US" dirty="0"/>
              <a:t>those tasks?</a:t>
            </a:r>
          </a:p>
          <a:p>
            <a:pPr marL="228600" indent="-228600">
              <a:buNone/>
            </a:pPr>
            <a:r>
              <a:rPr lang="en-US" dirty="0"/>
              <a:t>What is your team’s capacity in hours?</a:t>
            </a:r>
          </a:p>
          <a:p>
            <a:pPr marL="228986" indent="-228986"/>
            <a:endParaRPr lang="en-US" baseline="0" dirty="0"/>
          </a:p>
        </p:txBody>
      </p:sp>
      <p:sp>
        <p:nvSpPr>
          <p:cNvPr id="4" name="Slide Number Placeholder 3"/>
          <p:cNvSpPr>
            <a:spLocks noGrp="1"/>
          </p:cNvSpPr>
          <p:nvPr>
            <p:ph type="sldNum" sz="quarter" idx="10"/>
          </p:nvPr>
        </p:nvSpPr>
        <p:spPr/>
        <p:txBody>
          <a:bodyPr/>
          <a:lstStyle/>
          <a:p>
            <a:fld id="{AB707C43-743C-B441-B1E0-5ED519F5D123}" type="slidenum">
              <a:rPr lang="en-US" smtClean="0">
                <a:solidFill>
                  <a:prstClr val="black"/>
                </a:solidFill>
              </a:rPr>
              <a:pPr/>
              <a:t>10</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127682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94213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illustration-RC-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0"/>
            <a:ext cx="12188824" cy="6858000"/>
          </a:xfrm>
          <a:prstGeom prst="rect">
            <a:avLst/>
          </a:prstGeom>
          <a:solidFill>
            <a:srgbClr val="0A235C"/>
          </a:solidFill>
        </p:spPr>
      </p:pic>
      <p:sp>
        <p:nvSpPr>
          <p:cNvPr id="13" name="Parallelogram 12"/>
          <p:cNvSpPr/>
          <p:nvPr userDrawn="1"/>
        </p:nvSpPr>
        <p:spPr>
          <a:xfrm>
            <a:off x="4570412" y="0"/>
            <a:ext cx="9344024" cy="6883400"/>
          </a:xfrm>
          <a:prstGeom prst="parallelogram">
            <a:avLst>
              <a:gd name="adj" fmla="val 54375"/>
            </a:avLst>
          </a:prstGeom>
          <a:solidFill>
            <a:srgbClr val="08569A">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US"/>
          </a:p>
        </p:txBody>
      </p:sp>
      <p:sp>
        <p:nvSpPr>
          <p:cNvPr id="14" name="Parallelogram 13"/>
          <p:cNvSpPr/>
          <p:nvPr userDrawn="1"/>
        </p:nvSpPr>
        <p:spPr>
          <a:xfrm>
            <a:off x="2844800" y="0"/>
            <a:ext cx="9344024" cy="6883400"/>
          </a:xfrm>
          <a:prstGeom prst="parallelogram">
            <a:avLst>
              <a:gd name="adj" fmla="val 54375"/>
            </a:avLst>
          </a:prstGeom>
          <a:solidFill>
            <a:srgbClr val="08569A">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US"/>
          </a:p>
        </p:txBody>
      </p:sp>
      <p:sp>
        <p:nvSpPr>
          <p:cNvPr id="15" name="Parallelogram 14"/>
          <p:cNvSpPr/>
          <p:nvPr userDrawn="1"/>
        </p:nvSpPr>
        <p:spPr>
          <a:xfrm>
            <a:off x="3886200" y="3403600"/>
            <a:ext cx="8173092" cy="1549400"/>
          </a:xfrm>
          <a:prstGeom prst="parallelogram">
            <a:avLst>
              <a:gd name="adj" fmla="val 54915"/>
            </a:avLst>
          </a:prstGeom>
          <a:solidFill>
            <a:srgbClr val="0A235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US"/>
          </a:p>
        </p:txBody>
      </p:sp>
      <p:sp>
        <p:nvSpPr>
          <p:cNvPr id="5" name="Title Placeholder 1"/>
          <p:cNvSpPr>
            <a:spLocks noGrp="1"/>
          </p:cNvSpPr>
          <p:nvPr>
            <p:ph type="title" hasCustomPrompt="1"/>
          </p:nvPr>
        </p:nvSpPr>
        <p:spPr>
          <a:xfrm>
            <a:off x="5030529" y="3627686"/>
            <a:ext cx="5235374" cy="1114778"/>
          </a:xfrm>
          <a:prstGeom prst="rect">
            <a:avLst/>
          </a:prstGeom>
        </p:spPr>
        <p:txBody>
          <a:bodyPr vert="horz" lIns="121842" tIns="60921" rIns="121842" bIns="60921" rtlCol="0" anchor="ctr">
            <a:noAutofit/>
          </a:bodyPr>
          <a:lstStyle>
            <a:lvl1pPr algn="l">
              <a:lnSpc>
                <a:spcPct val="80000"/>
              </a:lnSpc>
              <a:defRPr sz="3600" b="0">
                <a:solidFill>
                  <a:schemeClr val="bg1"/>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sz="quarter" idx="10" hasCustomPrompt="1"/>
          </p:nvPr>
        </p:nvSpPr>
        <p:spPr>
          <a:xfrm>
            <a:off x="4581205" y="5333365"/>
            <a:ext cx="5344599" cy="488950"/>
          </a:xfrm>
          <a:prstGeom prst="rect">
            <a:avLst/>
          </a:prstGeom>
        </p:spPr>
        <p:txBody>
          <a:bodyPr vert="horz" lIns="91417" tIns="45708" rIns="91417" bIns="45708"/>
          <a:lstStyle>
            <a:lvl1pPr marL="0" indent="0" algn="ctr">
              <a:buFontTx/>
              <a:buNone/>
              <a:defRPr sz="1200" spc="600">
                <a:solidFill>
                  <a:srgbClr val="FFFFFF"/>
                </a:solidFill>
              </a:defRPr>
            </a:lvl1pPr>
            <a:lvl2pPr marL="403036" indent="0">
              <a:buFontTx/>
              <a:buNone/>
              <a:defRPr/>
            </a:lvl2pPr>
            <a:lvl3pPr marL="745785" indent="0">
              <a:buFontTx/>
              <a:buNone/>
              <a:defRPr/>
            </a:lvl3pPr>
            <a:lvl4pPr marL="1067895" indent="0">
              <a:buFontTx/>
              <a:buNone/>
              <a:defRPr/>
            </a:lvl4pPr>
            <a:lvl5pPr marL="1409053" indent="0">
              <a:buFontTx/>
              <a:buNone/>
              <a:defRPr/>
            </a:lvl5pPr>
          </a:lstStyle>
          <a:p>
            <a:pPr lvl="0"/>
            <a:r>
              <a:rPr lang="en-US" dirty="0"/>
              <a:t>SUBTITLE / DATE</a:t>
            </a:r>
          </a:p>
        </p:txBody>
      </p:sp>
      <p:pic>
        <p:nvPicPr>
          <p:cNvPr id="12" name="Picture 11" descr="CoxAutomotive_Stacked_1C_WH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15300" y="445100"/>
            <a:ext cx="2997200" cy="1202852"/>
          </a:xfrm>
          <a:prstGeom prst="rect">
            <a:avLst/>
          </a:prstGeom>
        </p:spPr>
      </p:pic>
    </p:spTree>
    <p:extLst>
      <p:ext uri="{BB962C8B-B14F-4D97-AF65-F5344CB8AC3E}">
        <p14:creationId xmlns:p14="http://schemas.microsoft.com/office/powerpoint/2010/main" val="25992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0.7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descr="177264718X-blu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4" name="Rectangle 13"/>
          <p:cNvSpPr/>
          <p:nvPr userDrawn="1"/>
        </p:nvSpPr>
        <p:spPr>
          <a:xfrm>
            <a:off x="0" y="0"/>
            <a:ext cx="12188825" cy="6858000"/>
          </a:xfrm>
          <a:prstGeom prst="rect">
            <a:avLst/>
          </a:prstGeom>
          <a:solidFill>
            <a:srgbClr val="08569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US"/>
          </a:p>
        </p:txBody>
      </p:sp>
      <p:sp>
        <p:nvSpPr>
          <p:cNvPr id="4" name="Line 2"/>
          <p:cNvSpPr>
            <a:spLocks noChangeShapeType="1"/>
          </p:cNvSpPr>
          <p:nvPr userDrawn="1"/>
        </p:nvSpPr>
        <p:spPr bwMode="auto">
          <a:xfrm>
            <a:off x="3509845" y="4445000"/>
            <a:ext cx="5068361" cy="0"/>
          </a:xfrm>
          <a:prstGeom prst="line">
            <a:avLst/>
          </a:prstGeom>
          <a:noFill/>
          <a:ln w="12700" cap="flat" cmpd="sng">
            <a:solidFill>
              <a:srgbClr val="FF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388" tIns="25388" rIns="25388" bIns="25388" anchor="ctr"/>
          <a:lstStyle/>
          <a:p>
            <a:pPr algn="l">
              <a:lnSpc>
                <a:spcPct val="80000"/>
              </a:lnSpc>
            </a:pPr>
            <a:endParaRPr lang="en-US" sz="4000" b="1" i="1" dirty="0">
              <a:solidFill>
                <a:srgbClr val="53585F"/>
              </a:solidFill>
              <a:latin typeface="Arial"/>
              <a:ea typeface="Arial"/>
              <a:cs typeface="Arial"/>
            </a:endParaRPr>
          </a:p>
        </p:txBody>
      </p:sp>
      <p:sp>
        <p:nvSpPr>
          <p:cNvPr id="7" name="AutoShape 5"/>
          <p:cNvSpPr>
            <a:spLocks/>
          </p:cNvSpPr>
          <p:nvPr userDrawn="1"/>
        </p:nvSpPr>
        <p:spPr bwMode="auto">
          <a:xfrm>
            <a:off x="4867594" y="4416427"/>
            <a:ext cx="807034" cy="563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84" y="0"/>
                </a:moveTo>
                <a:lnTo>
                  <a:pt x="0" y="21599"/>
                </a:lnTo>
                <a:lnTo>
                  <a:pt x="20715" y="21599"/>
                </a:lnTo>
                <a:lnTo>
                  <a:pt x="21599" y="0"/>
                </a:lnTo>
                <a:lnTo>
                  <a:pt x="884" y="0"/>
                </a:lnTo>
                <a:close/>
              </a:path>
            </a:pathLst>
          </a:custGeom>
          <a:solidFill>
            <a:schemeClr val="accent3">
              <a:lumMod val="20000"/>
              <a:lumOff val="80000"/>
            </a:schemeClr>
          </a:solidFill>
          <a:ln>
            <a:noFill/>
          </a:ln>
          <a:effectLst/>
          <a:extLst/>
        </p:spPr>
        <p:txBody>
          <a:bodyPr lIns="25388" tIns="25388" rIns="25388" bIns="25388" anchor="ctr"/>
          <a:lstStyle>
            <a:lvl1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1pPr>
            <a:lvl2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2pPr>
            <a:lvl3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3pPr>
            <a:lvl4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4pPr>
            <a:lvl5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5pPr>
            <a:lvl6pPr marL="13716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6pPr>
            <a:lvl7pPr marL="18288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7pPr>
            <a:lvl8pPr marL="22860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8pPr>
            <a:lvl9pPr marL="27432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9pPr>
          </a:lstStyle>
          <a:p>
            <a:pPr algn="l">
              <a:lnSpc>
                <a:spcPct val="80000"/>
              </a:lnSpc>
            </a:pPr>
            <a:endParaRPr lang="en-US" sz="600" b="1" i="1" dirty="0">
              <a:solidFill>
                <a:srgbClr val="53585F"/>
              </a:solidFill>
              <a:latin typeface="Arial"/>
              <a:ea typeface="Arial"/>
              <a:cs typeface="Arial"/>
              <a:sym typeface="Helvetica" panose="020B0604020202020204" pitchFamily="34" charset="0"/>
            </a:endParaRPr>
          </a:p>
        </p:txBody>
      </p:sp>
      <p:sp>
        <p:nvSpPr>
          <p:cNvPr id="8" name="AutoShape 6"/>
          <p:cNvSpPr>
            <a:spLocks/>
          </p:cNvSpPr>
          <p:nvPr userDrawn="1"/>
        </p:nvSpPr>
        <p:spPr bwMode="auto">
          <a:xfrm>
            <a:off x="5640506" y="4416427"/>
            <a:ext cx="807034" cy="563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84" y="0"/>
                </a:moveTo>
                <a:lnTo>
                  <a:pt x="0" y="21599"/>
                </a:lnTo>
                <a:lnTo>
                  <a:pt x="20715" y="21599"/>
                </a:lnTo>
                <a:lnTo>
                  <a:pt x="21599" y="0"/>
                </a:lnTo>
                <a:lnTo>
                  <a:pt x="884" y="0"/>
                </a:lnTo>
                <a:close/>
              </a:path>
            </a:pathLst>
          </a:custGeom>
          <a:solidFill>
            <a:schemeClr val="bg1">
              <a:lumMod val="50000"/>
            </a:schemeClr>
          </a:solidFill>
          <a:ln>
            <a:noFill/>
          </a:ln>
          <a:effectLst/>
          <a:extLst/>
        </p:spPr>
        <p:txBody>
          <a:bodyPr lIns="25388" tIns="25388" rIns="25388" bIns="25388" anchor="ctr"/>
          <a:lstStyle>
            <a:lvl1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1pPr>
            <a:lvl2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2pPr>
            <a:lvl3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3pPr>
            <a:lvl4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4pPr>
            <a:lvl5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5pPr>
            <a:lvl6pPr marL="13716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6pPr>
            <a:lvl7pPr marL="18288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7pPr>
            <a:lvl8pPr marL="22860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8pPr>
            <a:lvl9pPr marL="27432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9pPr>
          </a:lstStyle>
          <a:p>
            <a:pPr algn="l">
              <a:lnSpc>
                <a:spcPct val="80000"/>
              </a:lnSpc>
            </a:pPr>
            <a:endParaRPr lang="en-US" sz="600" b="1" i="1" dirty="0">
              <a:solidFill>
                <a:srgbClr val="53585F"/>
              </a:solidFill>
              <a:latin typeface="Arial"/>
              <a:ea typeface="Arial"/>
              <a:cs typeface="Arial"/>
              <a:sym typeface="Helvetica" panose="020B0604020202020204" pitchFamily="34" charset="0"/>
            </a:endParaRPr>
          </a:p>
        </p:txBody>
      </p:sp>
      <p:sp>
        <p:nvSpPr>
          <p:cNvPr id="9" name="AutoShape 7"/>
          <p:cNvSpPr>
            <a:spLocks/>
          </p:cNvSpPr>
          <p:nvPr userDrawn="1"/>
        </p:nvSpPr>
        <p:spPr bwMode="auto">
          <a:xfrm>
            <a:off x="6413417" y="4416427"/>
            <a:ext cx="807034" cy="563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84" y="0"/>
                </a:moveTo>
                <a:lnTo>
                  <a:pt x="0" y="21599"/>
                </a:lnTo>
                <a:lnTo>
                  <a:pt x="20715" y="21599"/>
                </a:lnTo>
                <a:lnTo>
                  <a:pt x="21599" y="0"/>
                </a:lnTo>
                <a:lnTo>
                  <a:pt x="884" y="0"/>
                </a:lnTo>
                <a:close/>
              </a:path>
            </a:pathLst>
          </a:custGeom>
          <a:solidFill>
            <a:srgbClr val="0A235C"/>
          </a:solidFill>
          <a:ln>
            <a:noFill/>
          </a:ln>
          <a:effectLst/>
          <a:extLst/>
        </p:spPr>
        <p:txBody>
          <a:bodyPr lIns="25388" tIns="25388" rIns="25388" bIns="25388" anchor="ctr"/>
          <a:lstStyle>
            <a:lvl1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1pPr>
            <a:lvl2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2pPr>
            <a:lvl3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3pPr>
            <a:lvl4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4pPr>
            <a:lvl5pPr defTabSz="457200">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5pPr>
            <a:lvl6pPr marL="13716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6pPr>
            <a:lvl7pPr marL="18288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7pPr>
            <a:lvl8pPr marL="22860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8pPr>
            <a:lvl9pPr marL="2743200" algn="ctr" defTabSz="457200" fontAlgn="base" hangingPunct="0">
              <a:spcBef>
                <a:spcPct val="0"/>
              </a:spcBef>
              <a:spcAft>
                <a:spcPct val="0"/>
              </a:spcAft>
              <a:defRPr sz="2200">
                <a:solidFill>
                  <a:srgbClr val="FFFFFF"/>
                </a:solidFill>
                <a:latin typeface="Exo" panose="02000503000000000000" pitchFamily="50" charset="0"/>
                <a:ea typeface="Exo" panose="02000503000000000000" pitchFamily="50" charset="0"/>
                <a:cs typeface="Exo" panose="02000503000000000000" pitchFamily="50" charset="0"/>
                <a:sym typeface="Exo" panose="02000503000000000000" pitchFamily="50" charset="0"/>
              </a:defRPr>
            </a:lvl9pPr>
          </a:lstStyle>
          <a:p>
            <a:pPr algn="l">
              <a:lnSpc>
                <a:spcPct val="80000"/>
              </a:lnSpc>
            </a:pPr>
            <a:endParaRPr lang="en-US" sz="600" b="1" i="1" dirty="0">
              <a:solidFill>
                <a:srgbClr val="53585F"/>
              </a:solidFill>
              <a:latin typeface="Arial"/>
              <a:ea typeface="Arial"/>
              <a:cs typeface="Arial"/>
              <a:sym typeface="Helvetica" panose="020B0604020202020204" pitchFamily="34" charset="0"/>
            </a:endParaRPr>
          </a:p>
        </p:txBody>
      </p:sp>
      <p:pic>
        <p:nvPicPr>
          <p:cNvPr id="10" name="Picture 9" descr="Paraprism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8300" y="1890884"/>
            <a:ext cx="1202958" cy="1017416"/>
          </a:xfrm>
          <a:prstGeom prst="rect">
            <a:avLst/>
          </a:prstGeom>
        </p:spPr>
      </p:pic>
      <p:sp>
        <p:nvSpPr>
          <p:cNvPr id="11" name="Title 10"/>
          <p:cNvSpPr>
            <a:spLocks noGrp="1"/>
          </p:cNvSpPr>
          <p:nvPr>
            <p:ph type="title"/>
          </p:nvPr>
        </p:nvSpPr>
        <p:spPr>
          <a:xfrm>
            <a:off x="2306200" y="3403600"/>
            <a:ext cx="7700879" cy="777558"/>
          </a:xfrm>
          <a:prstGeom prst="rect">
            <a:avLst/>
          </a:prstGeom>
        </p:spPr>
        <p:txBody>
          <a:bodyPr vert="horz" lIns="91417" tIns="45708" rIns="91417" bIns="45708"/>
          <a:lstStyle>
            <a:lvl1pPr>
              <a:defRPr sz="3200" b="0">
                <a:solidFill>
                  <a:srgbClr val="FFFFFF"/>
                </a:solidFill>
              </a:defRPr>
            </a:lvl1pPr>
          </a:lstStyle>
          <a:p>
            <a:r>
              <a:rPr lang="en-US" dirty="0"/>
              <a:t>Click to edit Master title style</a:t>
            </a:r>
          </a:p>
        </p:txBody>
      </p:sp>
      <p:sp>
        <p:nvSpPr>
          <p:cNvPr id="13" name="Content Placeholder 12"/>
          <p:cNvSpPr>
            <a:spLocks noGrp="1"/>
          </p:cNvSpPr>
          <p:nvPr>
            <p:ph sz="quarter" idx="10" hasCustomPrompt="1"/>
          </p:nvPr>
        </p:nvSpPr>
        <p:spPr>
          <a:xfrm>
            <a:off x="2306200" y="4754563"/>
            <a:ext cx="7731564" cy="1473200"/>
          </a:xfrm>
          <a:prstGeom prst="rect">
            <a:avLst/>
          </a:prstGeom>
        </p:spPr>
        <p:txBody>
          <a:bodyPr vert="horz" lIns="91417" tIns="45708" rIns="91417" bIns="45708"/>
          <a:lstStyle>
            <a:lvl1pPr marL="0" indent="0">
              <a:lnSpc>
                <a:spcPct val="90000"/>
              </a:lnSpc>
              <a:spcBef>
                <a:spcPts val="150"/>
              </a:spcBef>
              <a:buFontTx/>
              <a:buNone/>
              <a:defRPr sz="1800">
                <a:solidFill>
                  <a:srgbClr val="FFFFFF"/>
                </a:solidFill>
              </a:defRPr>
            </a:lvl1pPr>
            <a:lvl2pPr marL="403036" indent="0">
              <a:buFontTx/>
              <a:buNone/>
              <a:defRPr sz="1600">
                <a:solidFill>
                  <a:srgbClr val="FFFFFF"/>
                </a:solidFill>
              </a:defRPr>
            </a:lvl2pPr>
            <a:lvl3pPr marL="745785" indent="0">
              <a:buFontTx/>
              <a:buNone/>
              <a:defRPr sz="1200">
                <a:solidFill>
                  <a:srgbClr val="FFFFFF"/>
                </a:solidFill>
              </a:defRPr>
            </a:lvl3pPr>
            <a:lvl4pPr marL="1067895" indent="0">
              <a:buFontTx/>
              <a:buNone/>
              <a:defRPr sz="1200">
                <a:solidFill>
                  <a:srgbClr val="FFFFFF"/>
                </a:solidFill>
              </a:defRPr>
            </a:lvl4pPr>
            <a:lvl5pPr marL="1409053" indent="0">
              <a:buFontTx/>
              <a:buNone/>
              <a:defRPr sz="1200">
                <a:solidFill>
                  <a:srgbClr val="FFFFFF"/>
                </a:solidFill>
              </a:defRPr>
            </a:lvl5pPr>
          </a:lstStyle>
          <a:p>
            <a:pPr>
              <a:lnSpc>
                <a:spcPct val="90000"/>
              </a:lnSpc>
              <a:spcBef>
                <a:spcPts val="300"/>
              </a:spcBef>
            </a:pPr>
            <a:r>
              <a:rPr lang="en-US" sz="1600" dirty="0" err="1">
                <a:solidFill>
                  <a:schemeClr val="bg1">
                    <a:lumMod val="85000"/>
                  </a:schemeClr>
                </a:solidFill>
                <a:latin typeface="+mn-lt"/>
                <a:ea typeface="Arial"/>
                <a:cs typeface="Arial"/>
              </a:rPr>
              <a:t>Lorem</a:t>
            </a:r>
            <a:r>
              <a:rPr lang="en-US" sz="1600" dirty="0">
                <a:solidFill>
                  <a:schemeClr val="bg1">
                    <a:lumMod val="85000"/>
                  </a:schemeClr>
                </a:solidFill>
                <a:latin typeface="+mn-lt"/>
                <a:ea typeface="Arial"/>
                <a:cs typeface="Arial"/>
              </a:rPr>
              <a:t> </a:t>
            </a:r>
            <a:r>
              <a:rPr lang="en-US" sz="1600" dirty="0" err="1">
                <a:solidFill>
                  <a:schemeClr val="bg1">
                    <a:lumMod val="85000"/>
                  </a:schemeClr>
                </a:solidFill>
                <a:latin typeface="+mn-lt"/>
                <a:ea typeface="Arial"/>
                <a:cs typeface="Arial"/>
              </a:rPr>
              <a:t>Ipsum</a:t>
            </a:r>
            <a:r>
              <a:rPr lang="en-US" sz="1600" dirty="0">
                <a:solidFill>
                  <a:schemeClr val="bg1">
                    <a:lumMod val="85000"/>
                  </a:schemeClr>
                </a:solidFill>
                <a:latin typeface="+mn-lt"/>
                <a:ea typeface="Arial"/>
                <a:cs typeface="Arial"/>
              </a:rPr>
              <a:t> dolor </a:t>
            </a:r>
            <a:r>
              <a:rPr lang="en-US" sz="1600" dirty="0" err="1">
                <a:solidFill>
                  <a:schemeClr val="bg1">
                    <a:lumMod val="85000"/>
                  </a:schemeClr>
                </a:solidFill>
                <a:latin typeface="+mn-lt"/>
                <a:ea typeface="Arial"/>
                <a:cs typeface="Arial"/>
              </a:rPr>
              <a:t>siamet</a:t>
            </a:r>
            <a:r>
              <a:rPr lang="en-US" sz="1600" dirty="0">
                <a:solidFill>
                  <a:schemeClr val="bg1">
                    <a:lumMod val="85000"/>
                  </a:schemeClr>
                </a:solidFill>
                <a:latin typeface="+mn-lt"/>
                <a:ea typeface="Arial"/>
                <a:cs typeface="Arial"/>
              </a:rPr>
              <a:t> </a:t>
            </a:r>
            <a:r>
              <a:rPr lang="en-US" sz="1600" dirty="0" err="1">
                <a:solidFill>
                  <a:schemeClr val="bg1">
                    <a:lumMod val="85000"/>
                  </a:schemeClr>
                </a:solidFill>
                <a:latin typeface="+mn-lt"/>
                <a:ea typeface="Arial"/>
                <a:cs typeface="Arial"/>
              </a:rPr>
              <a:t>suame</a:t>
            </a:r>
            <a:r>
              <a:rPr lang="en-US" sz="1600" dirty="0">
                <a:solidFill>
                  <a:schemeClr val="bg1">
                    <a:lumMod val="85000"/>
                  </a:schemeClr>
                </a:solidFill>
                <a:latin typeface="+mn-lt"/>
                <a:ea typeface="Arial"/>
                <a:cs typeface="Arial"/>
              </a:rPr>
              <a:t> this </a:t>
            </a:r>
            <a:r>
              <a:rPr lang="en-US" sz="1600" dirty="0" err="1">
                <a:solidFill>
                  <a:schemeClr val="bg1">
                    <a:lumMod val="85000"/>
                  </a:schemeClr>
                </a:solidFill>
                <a:latin typeface="+mn-lt"/>
                <a:ea typeface="Arial"/>
                <a:cs typeface="Arial"/>
              </a:rPr>
              <a:t>Lorem</a:t>
            </a:r>
            <a:r>
              <a:rPr lang="en-US" sz="1600" dirty="0">
                <a:solidFill>
                  <a:schemeClr val="bg1">
                    <a:lumMod val="85000"/>
                  </a:schemeClr>
                </a:solidFill>
                <a:latin typeface="+mn-lt"/>
                <a:ea typeface="Arial"/>
                <a:cs typeface="Arial"/>
              </a:rPr>
              <a:t> </a:t>
            </a:r>
            <a:r>
              <a:rPr lang="en-US" sz="1600" dirty="0" err="1">
                <a:solidFill>
                  <a:schemeClr val="bg1">
                    <a:lumMod val="85000"/>
                  </a:schemeClr>
                </a:solidFill>
                <a:latin typeface="+mn-lt"/>
                <a:ea typeface="Arial"/>
                <a:cs typeface="Arial"/>
              </a:rPr>
              <a:t>Ipsum</a:t>
            </a:r>
            <a:r>
              <a:rPr lang="en-US" sz="1600" dirty="0">
                <a:solidFill>
                  <a:schemeClr val="bg1">
                    <a:lumMod val="85000"/>
                  </a:schemeClr>
                </a:solidFill>
                <a:latin typeface="+mn-lt"/>
                <a:ea typeface="Arial"/>
                <a:cs typeface="Arial"/>
              </a:rPr>
              <a:t> dolor </a:t>
            </a:r>
            <a:r>
              <a:rPr lang="en-US" sz="1600" dirty="0" err="1">
                <a:solidFill>
                  <a:schemeClr val="bg1">
                    <a:lumMod val="85000"/>
                  </a:schemeClr>
                </a:solidFill>
                <a:latin typeface="+mn-lt"/>
                <a:ea typeface="Arial"/>
                <a:cs typeface="Arial"/>
              </a:rPr>
              <a:t>siamet</a:t>
            </a:r>
            <a:r>
              <a:rPr lang="en-US" sz="1600" dirty="0">
                <a:solidFill>
                  <a:schemeClr val="bg1">
                    <a:lumMod val="85000"/>
                  </a:schemeClr>
                </a:solidFill>
                <a:latin typeface="+mn-lt"/>
                <a:ea typeface="Arial"/>
                <a:cs typeface="Arial"/>
              </a:rPr>
              <a:t> </a:t>
            </a:r>
            <a:r>
              <a:rPr lang="en-US" sz="1600" dirty="0" err="1">
                <a:solidFill>
                  <a:schemeClr val="bg1">
                    <a:lumMod val="85000"/>
                  </a:schemeClr>
                </a:solidFill>
                <a:latin typeface="+mn-lt"/>
                <a:ea typeface="Arial"/>
                <a:cs typeface="Arial"/>
              </a:rPr>
              <a:t>suame</a:t>
            </a:r>
            <a:r>
              <a:rPr lang="en-US" sz="1600" dirty="0">
                <a:solidFill>
                  <a:schemeClr val="bg1">
                    <a:lumMod val="85000"/>
                  </a:schemeClr>
                </a:solidFill>
                <a:latin typeface="+mn-lt"/>
                <a:ea typeface="Arial"/>
                <a:cs typeface="Arial"/>
              </a:rPr>
              <a:t> this placeholder for text can beer instruction diamante </a:t>
            </a:r>
            <a:r>
              <a:rPr lang="en-US" sz="1600" dirty="0" err="1">
                <a:solidFill>
                  <a:schemeClr val="bg1">
                    <a:lumMod val="85000"/>
                  </a:schemeClr>
                </a:solidFill>
                <a:latin typeface="+mn-lt"/>
                <a:ea typeface="Arial"/>
                <a:cs typeface="Arial"/>
              </a:rPr>
              <a:t>zuniga</a:t>
            </a:r>
            <a:r>
              <a:rPr lang="en-US" sz="1600" dirty="0">
                <a:solidFill>
                  <a:schemeClr val="bg1">
                    <a:lumMod val="85000"/>
                  </a:schemeClr>
                </a:solidFill>
                <a:latin typeface="+mn-lt"/>
                <a:ea typeface="Arial"/>
                <a:cs typeface="Arial"/>
              </a:rPr>
              <a:t> </a:t>
            </a:r>
            <a:r>
              <a:rPr lang="en-US" sz="1600" dirty="0" err="1">
                <a:solidFill>
                  <a:schemeClr val="bg1">
                    <a:lumMod val="85000"/>
                  </a:schemeClr>
                </a:solidFill>
                <a:latin typeface="+mn-lt"/>
                <a:ea typeface="Arial"/>
                <a:cs typeface="Arial"/>
              </a:rPr>
              <a:t>merida</a:t>
            </a:r>
            <a:r>
              <a:rPr lang="en-US" sz="1600" dirty="0">
                <a:solidFill>
                  <a:schemeClr val="bg1">
                    <a:lumMod val="85000"/>
                  </a:schemeClr>
                </a:solidFill>
                <a:latin typeface="+mn-lt"/>
                <a:ea typeface="Arial"/>
                <a:cs typeface="Arial"/>
              </a:rPr>
              <a:t> </a:t>
            </a:r>
            <a:r>
              <a:rPr lang="en-US" sz="1600" dirty="0" err="1">
                <a:solidFill>
                  <a:schemeClr val="bg1">
                    <a:lumMod val="85000"/>
                  </a:schemeClr>
                </a:solidFill>
                <a:latin typeface="+mn-lt"/>
                <a:ea typeface="Arial"/>
                <a:cs typeface="Arial"/>
              </a:rPr>
              <a:t>della</a:t>
            </a:r>
            <a:r>
              <a:rPr lang="en-US" sz="1600" dirty="0">
                <a:solidFill>
                  <a:schemeClr val="bg1">
                    <a:lumMod val="85000"/>
                  </a:schemeClr>
                </a:solidFill>
                <a:latin typeface="+mn-lt"/>
                <a:ea typeface="Arial"/>
                <a:cs typeface="Arial"/>
              </a:rPr>
              <a:t> stronghold is not simply random defines an onerous network </a:t>
            </a:r>
            <a:r>
              <a:rPr lang="en-US" sz="1600" dirty="0" err="1">
                <a:solidFill>
                  <a:schemeClr val="bg1">
                    <a:lumMod val="85000"/>
                  </a:schemeClr>
                </a:solidFill>
                <a:latin typeface="+mn-lt"/>
                <a:ea typeface="Arial"/>
                <a:cs typeface="Arial"/>
              </a:rPr>
              <a:t>exped</a:t>
            </a:r>
            <a:r>
              <a:rPr lang="en-US" sz="1600" dirty="0">
                <a:solidFill>
                  <a:schemeClr val="bg1">
                    <a:lumMod val="85000"/>
                  </a:schemeClr>
                </a:solidFill>
                <a:latin typeface="+mn-lt"/>
                <a:ea typeface="Arial"/>
                <a:cs typeface="Arial"/>
              </a:rPr>
              <a:t> be added on your </a:t>
            </a:r>
            <a:r>
              <a:rPr lang="en-US" sz="1600" dirty="0" err="1">
                <a:solidFill>
                  <a:schemeClr val="bg1">
                    <a:lumMod val="85000"/>
                  </a:schemeClr>
                </a:solidFill>
                <a:latin typeface="+mn-lt"/>
                <a:ea typeface="Arial"/>
                <a:cs typeface="Arial"/>
              </a:rPr>
              <a:t>rida</a:t>
            </a:r>
            <a:r>
              <a:rPr lang="en-US" sz="1600" dirty="0">
                <a:solidFill>
                  <a:schemeClr val="bg1">
                    <a:lumMod val="85000"/>
                  </a:schemeClr>
                </a:solidFill>
                <a:latin typeface="+mn-lt"/>
                <a:ea typeface="Arial"/>
                <a:cs typeface="Arial"/>
              </a:rPr>
              <a:t> </a:t>
            </a:r>
            <a:r>
              <a:rPr lang="en-US" sz="1600" dirty="0" err="1">
                <a:solidFill>
                  <a:schemeClr val="bg1">
                    <a:lumMod val="85000"/>
                  </a:schemeClr>
                </a:solidFill>
                <a:latin typeface="+mn-lt"/>
                <a:ea typeface="Arial"/>
                <a:cs typeface="Arial"/>
              </a:rPr>
              <a:t>della</a:t>
            </a:r>
            <a:r>
              <a:rPr lang="en-US" sz="1600" dirty="0">
                <a:solidFill>
                  <a:schemeClr val="bg1">
                    <a:lumMod val="85000"/>
                  </a:schemeClr>
                </a:solidFill>
                <a:latin typeface="+mn-lt"/>
                <a:ea typeface="Arial"/>
                <a:cs typeface="Arial"/>
              </a:rPr>
              <a:t> stronghold is not simply random </a:t>
            </a:r>
          </a:p>
        </p:txBody>
      </p:sp>
    </p:spTree>
    <p:extLst>
      <p:ext uri="{BB962C8B-B14F-4D97-AF65-F5344CB8AC3E}">
        <p14:creationId xmlns:p14="http://schemas.microsoft.com/office/powerpoint/2010/main" val="40934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ppt_w*0.7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animEffect transition="in" filter="fade">
                                      <p:cBhvr>
                                        <p:cTn id="25" dur="500"/>
                                        <p:tgtEl>
                                          <p:spTgt spid="7"/>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ppt_w*0.7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animEffect transition="in" filter="fade">
                                      <p:cBhvr>
                                        <p:cTn id="30" dur="500"/>
                                        <p:tgtEl>
                                          <p:spTgt spid="8"/>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strVal val="#ppt_w*0.7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animEffect transition="in" filter="fade">
                                      <p:cBhvr>
                                        <p:cTn id="35" dur="500"/>
                                        <p:tgtEl>
                                          <p:spTgt spid="9"/>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pic>
        <p:nvPicPr>
          <p:cNvPr id="2" name="Picture 1" descr="iStock_000068484721_Full.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88825" cy="6858000"/>
          </a:xfrm>
          <a:prstGeom prst="rect">
            <a:avLst/>
          </a:prstGeom>
        </p:spPr>
      </p:pic>
      <p:pic>
        <p:nvPicPr>
          <p:cNvPr id="15" name="Picture 14" descr="illustration-RC-4.png"/>
          <p:cNvPicPr>
            <a:picLocks noChangeAspect="1"/>
          </p:cNvPicPr>
          <p:nvPr userDrawn="1"/>
        </p:nvPicPr>
        <p:blipFill>
          <a:blip r:embed="rId3" cstate="screen">
            <a:alphaModFix amt="53000"/>
            <a:extLst>
              <a:ext uri="{28A0092B-C50C-407E-A947-70E740481C1C}">
                <a14:useLocalDpi xmlns:a14="http://schemas.microsoft.com/office/drawing/2010/main"/>
              </a:ext>
            </a:extLst>
          </a:blip>
          <a:stretch>
            <a:fillRect/>
          </a:stretch>
        </p:blipFill>
        <p:spPr>
          <a:xfrm>
            <a:off x="2" y="1728232"/>
            <a:ext cx="12188825" cy="5129768"/>
          </a:xfrm>
          <a:prstGeom prst="rect">
            <a:avLst/>
          </a:prstGeom>
        </p:spPr>
      </p:pic>
      <p:pic>
        <p:nvPicPr>
          <p:cNvPr id="11" name="Picture 10" descr="CoxAutomotive_Stacked_1C_WHT.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5300" y="445100"/>
            <a:ext cx="2997200" cy="1202852"/>
          </a:xfrm>
          <a:prstGeom prst="rect">
            <a:avLst/>
          </a:prstGeom>
        </p:spPr>
      </p:pic>
    </p:spTree>
    <p:extLst>
      <p:ext uri="{BB962C8B-B14F-4D97-AF65-F5344CB8AC3E}">
        <p14:creationId xmlns:p14="http://schemas.microsoft.com/office/powerpoint/2010/main" val="17640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01 - Road">
    <p:spTree>
      <p:nvGrpSpPr>
        <p:cNvPr id="1" name=""/>
        <p:cNvGrpSpPr/>
        <p:nvPr/>
      </p:nvGrpSpPr>
      <p:grpSpPr>
        <a:xfrm>
          <a:off x="0" y="0"/>
          <a:ext cx="0" cy="0"/>
          <a:chOff x="0" y="0"/>
          <a:chExt cx="0" cy="0"/>
        </a:xfrm>
      </p:grpSpPr>
      <p:sp>
        <p:nvSpPr>
          <p:cNvPr id="16" name="Rectangle 3"/>
          <p:cNvSpPr txBox="1">
            <a:spLocks/>
          </p:cNvSpPr>
          <p:nvPr userDrawn="1"/>
        </p:nvSpPr>
        <p:spPr bwMode="auto">
          <a:xfrm>
            <a:off x="11653574" y="6535563"/>
            <a:ext cx="327821" cy="198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defPPr>
              <a:defRPr lang="en-US"/>
            </a:defPPr>
            <a:lvl1pPr marL="0" algn="ctr" defTabSz="609265" rtl="0" eaLnBrk="1" latinLnBrk="0" hangingPunct="1">
              <a:lnSpc>
                <a:spcPct val="110000"/>
              </a:lnSpc>
              <a:defRPr sz="1000" b="1" kern="1200">
                <a:solidFill>
                  <a:schemeClr val="bg1">
                    <a:lumMod val="50000"/>
                  </a:schemeClr>
                </a:solidFill>
                <a:latin typeface="Arial"/>
                <a:ea typeface="Arial"/>
                <a:cs typeface="Arial"/>
              </a:defRPr>
            </a:lvl1pPr>
            <a:lvl2pPr marL="609265" algn="l" defTabSz="609265" rtl="0" eaLnBrk="1" latinLnBrk="0" hangingPunct="1">
              <a:defRPr sz="2400" kern="1200">
                <a:solidFill>
                  <a:schemeClr val="tx1"/>
                </a:solidFill>
                <a:latin typeface="+mn-lt"/>
                <a:ea typeface="+mn-ea"/>
                <a:cs typeface="+mn-cs"/>
              </a:defRPr>
            </a:lvl2pPr>
            <a:lvl3pPr marL="1218530" algn="l" defTabSz="609265" rtl="0" eaLnBrk="1" latinLnBrk="0" hangingPunct="1">
              <a:defRPr sz="2400" kern="1200">
                <a:solidFill>
                  <a:schemeClr val="tx1"/>
                </a:solidFill>
                <a:latin typeface="+mn-lt"/>
                <a:ea typeface="+mn-ea"/>
                <a:cs typeface="+mn-cs"/>
              </a:defRPr>
            </a:lvl3pPr>
            <a:lvl4pPr marL="1827795" algn="l" defTabSz="609265" rtl="0" eaLnBrk="1" latinLnBrk="0" hangingPunct="1">
              <a:defRPr sz="2400" kern="1200">
                <a:solidFill>
                  <a:schemeClr val="tx1"/>
                </a:solidFill>
                <a:latin typeface="+mn-lt"/>
                <a:ea typeface="+mn-ea"/>
                <a:cs typeface="+mn-cs"/>
              </a:defRPr>
            </a:lvl4pPr>
            <a:lvl5pPr marL="2437060" algn="l" defTabSz="609265" rtl="0" eaLnBrk="1" latinLnBrk="0" hangingPunct="1">
              <a:defRPr sz="2400" kern="1200">
                <a:solidFill>
                  <a:schemeClr val="tx1"/>
                </a:solidFill>
                <a:latin typeface="+mn-lt"/>
                <a:ea typeface="+mn-ea"/>
                <a:cs typeface="+mn-cs"/>
              </a:defRPr>
            </a:lvl5pPr>
            <a:lvl6pPr marL="3046323" algn="l" defTabSz="609265" rtl="0" eaLnBrk="1" latinLnBrk="0" hangingPunct="1">
              <a:defRPr sz="2400" kern="1200">
                <a:solidFill>
                  <a:schemeClr val="tx1"/>
                </a:solidFill>
                <a:latin typeface="+mn-lt"/>
                <a:ea typeface="+mn-ea"/>
                <a:cs typeface="+mn-cs"/>
              </a:defRPr>
            </a:lvl6pPr>
            <a:lvl7pPr marL="3655590" algn="l" defTabSz="609265" rtl="0" eaLnBrk="1" latinLnBrk="0" hangingPunct="1">
              <a:defRPr sz="2400" kern="1200">
                <a:solidFill>
                  <a:schemeClr val="tx1"/>
                </a:solidFill>
                <a:latin typeface="+mn-lt"/>
                <a:ea typeface="+mn-ea"/>
                <a:cs typeface="+mn-cs"/>
              </a:defRPr>
            </a:lvl7pPr>
            <a:lvl8pPr marL="4264853" algn="l" defTabSz="609265" rtl="0" eaLnBrk="1" latinLnBrk="0" hangingPunct="1">
              <a:defRPr sz="2400" kern="1200">
                <a:solidFill>
                  <a:schemeClr val="tx1"/>
                </a:solidFill>
                <a:latin typeface="+mn-lt"/>
                <a:ea typeface="+mn-ea"/>
                <a:cs typeface="+mn-cs"/>
              </a:defRPr>
            </a:lvl8pPr>
            <a:lvl9pPr marL="4874119" algn="l" defTabSz="609265" rtl="0" eaLnBrk="1" latinLnBrk="0" hangingPunct="1">
              <a:defRPr sz="2400" kern="1200">
                <a:solidFill>
                  <a:schemeClr val="tx1"/>
                </a:solidFill>
                <a:latin typeface="+mn-lt"/>
                <a:ea typeface="+mn-ea"/>
                <a:cs typeface="+mn-cs"/>
              </a:defRPr>
            </a:lvl9pPr>
          </a:lstStyle>
          <a:p>
            <a:endParaRPr lang="en-US" dirty="0"/>
          </a:p>
        </p:txBody>
      </p:sp>
      <p:sp>
        <p:nvSpPr>
          <p:cNvPr id="17" name="Title Placeholder 1"/>
          <p:cNvSpPr>
            <a:spLocks noGrp="1"/>
          </p:cNvSpPr>
          <p:nvPr>
            <p:ph type="title"/>
          </p:nvPr>
        </p:nvSpPr>
        <p:spPr>
          <a:xfrm>
            <a:off x="482600" y="395111"/>
            <a:ext cx="11685908" cy="762000"/>
          </a:xfrm>
          <a:prstGeom prst="rect">
            <a:avLst/>
          </a:prstGeom>
        </p:spPr>
        <p:txBody>
          <a:bodyPr vert="horz" lIns="121842" tIns="60921" rIns="121842" bIns="60921" rtlCol="0" anchor="ctr">
            <a:normAutofit/>
          </a:bodyPr>
          <a:lstStyle>
            <a:lvl1pPr algn="l">
              <a:defRPr sz="4000" b="0">
                <a:solidFill>
                  <a:schemeClr val="bg1"/>
                </a:solidFill>
              </a:defRPr>
            </a:lvl1pPr>
          </a:lstStyle>
          <a:p>
            <a:r>
              <a:rPr lang="en-US" dirty="0"/>
              <a:t>Click to edit Master title style</a:t>
            </a:r>
          </a:p>
        </p:txBody>
      </p:sp>
      <p:sp>
        <p:nvSpPr>
          <p:cNvPr id="19" name="Content Placeholder 18"/>
          <p:cNvSpPr>
            <a:spLocks noGrp="1"/>
          </p:cNvSpPr>
          <p:nvPr>
            <p:ph sz="quarter" idx="10"/>
          </p:nvPr>
        </p:nvSpPr>
        <p:spPr>
          <a:xfrm>
            <a:off x="495300" y="1483362"/>
            <a:ext cx="11047413" cy="4380865"/>
          </a:xfrm>
          <a:prstGeom prst="rect">
            <a:avLst/>
          </a:prstGeom>
        </p:spPr>
        <p:txBody>
          <a:bodyPr vert="horz" lIns="91417" tIns="45708" rIns="91417" bIns="45708"/>
          <a:lstStyle>
            <a:lvl1pPr marL="0" indent="0">
              <a:buFontTx/>
              <a:buNone/>
              <a:defRPr sz="3600">
                <a:solidFill>
                  <a:schemeClr val="bg1"/>
                </a:solidFill>
              </a:defRPr>
            </a:lvl1pPr>
            <a:lvl2pPr>
              <a:defRPr sz="2400"/>
            </a:lvl2pPr>
            <a:lvl3pPr>
              <a:defRPr sz="1800"/>
            </a:lvl3pPr>
            <a:lvl4pPr>
              <a:defRPr sz="1800"/>
            </a:lvl4pPr>
            <a:lvl5pPr>
              <a:defRPr sz="1800"/>
            </a:lvl5pPr>
          </a:lstStyle>
          <a:p>
            <a:pPr lvl="0"/>
            <a:r>
              <a:rPr lang="en-US" dirty="0"/>
              <a:t>Click to edit Master text styles</a:t>
            </a:r>
          </a:p>
        </p:txBody>
      </p:sp>
      <p:sp>
        <p:nvSpPr>
          <p:cNvPr id="10" name="Rectangle 9">
            <a:extLst>
              <a:ext uri="{FF2B5EF4-FFF2-40B4-BE49-F238E27FC236}">
                <a16:creationId xmlns:a16="http://schemas.microsoft.com/office/drawing/2014/main" id="{CC9AB912-B3D2-3640-9073-8350B5AB0B35}"/>
              </a:ext>
            </a:extLst>
          </p:cNvPr>
          <p:cNvSpPr/>
          <p:nvPr userDrawn="1"/>
        </p:nvSpPr>
        <p:spPr>
          <a:xfrm>
            <a:off x="-1" y="6108301"/>
            <a:ext cx="12188825"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AABD5D2-5B70-C743-AC17-F23E4BD9A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270" b="41094"/>
          <a:stretch/>
        </p:blipFill>
        <p:spPr>
          <a:xfrm>
            <a:off x="8259580" y="6108301"/>
            <a:ext cx="2495550" cy="490006"/>
          </a:xfrm>
          <a:prstGeom prst="rect">
            <a:avLst/>
          </a:prstGeom>
        </p:spPr>
      </p:pic>
    </p:spTree>
    <p:extLst>
      <p:ext uri="{BB962C8B-B14F-4D97-AF65-F5344CB8AC3E}">
        <p14:creationId xmlns:p14="http://schemas.microsoft.com/office/powerpoint/2010/main" val="82925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01 - Road">
    <p:spTree>
      <p:nvGrpSpPr>
        <p:cNvPr id="1" name=""/>
        <p:cNvGrpSpPr/>
        <p:nvPr/>
      </p:nvGrpSpPr>
      <p:grpSpPr>
        <a:xfrm>
          <a:off x="0" y="0"/>
          <a:ext cx="0" cy="0"/>
          <a:chOff x="0" y="0"/>
          <a:chExt cx="0" cy="0"/>
        </a:xfrm>
      </p:grpSpPr>
      <p:sp>
        <p:nvSpPr>
          <p:cNvPr id="16" name="Rectangle 3"/>
          <p:cNvSpPr txBox="1">
            <a:spLocks/>
          </p:cNvSpPr>
          <p:nvPr userDrawn="1"/>
        </p:nvSpPr>
        <p:spPr bwMode="auto">
          <a:xfrm>
            <a:off x="11653574" y="6535563"/>
            <a:ext cx="327821" cy="198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defPPr>
              <a:defRPr lang="en-US"/>
            </a:defPPr>
            <a:lvl1pPr marL="0" algn="ctr" defTabSz="609265" rtl="0" eaLnBrk="1" latinLnBrk="0" hangingPunct="1">
              <a:lnSpc>
                <a:spcPct val="110000"/>
              </a:lnSpc>
              <a:defRPr sz="1000" b="1" kern="1200">
                <a:solidFill>
                  <a:schemeClr val="bg1">
                    <a:lumMod val="50000"/>
                  </a:schemeClr>
                </a:solidFill>
                <a:latin typeface="Arial"/>
                <a:ea typeface="Arial"/>
                <a:cs typeface="Arial"/>
              </a:defRPr>
            </a:lvl1pPr>
            <a:lvl2pPr marL="609265" algn="l" defTabSz="609265" rtl="0" eaLnBrk="1" latinLnBrk="0" hangingPunct="1">
              <a:defRPr sz="2400" kern="1200">
                <a:solidFill>
                  <a:schemeClr val="tx1"/>
                </a:solidFill>
                <a:latin typeface="+mn-lt"/>
                <a:ea typeface="+mn-ea"/>
                <a:cs typeface="+mn-cs"/>
              </a:defRPr>
            </a:lvl2pPr>
            <a:lvl3pPr marL="1218530" algn="l" defTabSz="609265" rtl="0" eaLnBrk="1" latinLnBrk="0" hangingPunct="1">
              <a:defRPr sz="2400" kern="1200">
                <a:solidFill>
                  <a:schemeClr val="tx1"/>
                </a:solidFill>
                <a:latin typeface="+mn-lt"/>
                <a:ea typeface="+mn-ea"/>
                <a:cs typeface="+mn-cs"/>
              </a:defRPr>
            </a:lvl3pPr>
            <a:lvl4pPr marL="1827795" algn="l" defTabSz="609265" rtl="0" eaLnBrk="1" latinLnBrk="0" hangingPunct="1">
              <a:defRPr sz="2400" kern="1200">
                <a:solidFill>
                  <a:schemeClr val="tx1"/>
                </a:solidFill>
                <a:latin typeface="+mn-lt"/>
                <a:ea typeface="+mn-ea"/>
                <a:cs typeface="+mn-cs"/>
              </a:defRPr>
            </a:lvl4pPr>
            <a:lvl5pPr marL="2437060" algn="l" defTabSz="609265" rtl="0" eaLnBrk="1" latinLnBrk="0" hangingPunct="1">
              <a:defRPr sz="2400" kern="1200">
                <a:solidFill>
                  <a:schemeClr val="tx1"/>
                </a:solidFill>
                <a:latin typeface="+mn-lt"/>
                <a:ea typeface="+mn-ea"/>
                <a:cs typeface="+mn-cs"/>
              </a:defRPr>
            </a:lvl5pPr>
            <a:lvl6pPr marL="3046323" algn="l" defTabSz="609265" rtl="0" eaLnBrk="1" latinLnBrk="0" hangingPunct="1">
              <a:defRPr sz="2400" kern="1200">
                <a:solidFill>
                  <a:schemeClr val="tx1"/>
                </a:solidFill>
                <a:latin typeface="+mn-lt"/>
                <a:ea typeface="+mn-ea"/>
                <a:cs typeface="+mn-cs"/>
              </a:defRPr>
            </a:lvl6pPr>
            <a:lvl7pPr marL="3655590" algn="l" defTabSz="609265" rtl="0" eaLnBrk="1" latinLnBrk="0" hangingPunct="1">
              <a:defRPr sz="2400" kern="1200">
                <a:solidFill>
                  <a:schemeClr val="tx1"/>
                </a:solidFill>
                <a:latin typeface="+mn-lt"/>
                <a:ea typeface="+mn-ea"/>
                <a:cs typeface="+mn-cs"/>
              </a:defRPr>
            </a:lvl7pPr>
            <a:lvl8pPr marL="4264853" algn="l" defTabSz="609265" rtl="0" eaLnBrk="1" latinLnBrk="0" hangingPunct="1">
              <a:defRPr sz="2400" kern="1200">
                <a:solidFill>
                  <a:schemeClr val="tx1"/>
                </a:solidFill>
                <a:latin typeface="+mn-lt"/>
                <a:ea typeface="+mn-ea"/>
                <a:cs typeface="+mn-cs"/>
              </a:defRPr>
            </a:lvl8pPr>
            <a:lvl9pPr marL="4874119" algn="l" defTabSz="609265" rtl="0" eaLnBrk="1" latinLnBrk="0" hangingPunct="1">
              <a:defRPr sz="2400" kern="1200">
                <a:solidFill>
                  <a:schemeClr val="tx1"/>
                </a:solidFill>
                <a:latin typeface="+mn-lt"/>
                <a:ea typeface="+mn-ea"/>
                <a:cs typeface="+mn-cs"/>
              </a:defRPr>
            </a:lvl9pPr>
          </a:lstStyle>
          <a:p>
            <a:endParaRPr lang="en-US" dirty="0"/>
          </a:p>
        </p:txBody>
      </p:sp>
      <p:sp>
        <p:nvSpPr>
          <p:cNvPr id="17" name="Title Placeholder 1"/>
          <p:cNvSpPr>
            <a:spLocks noGrp="1"/>
          </p:cNvSpPr>
          <p:nvPr>
            <p:ph type="title"/>
          </p:nvPr>
        </p:nvSpPr>
        <p:spPr>
          <a:xfrm>
            <a:off x="295487" y="2635391"/>
            <a:ext cx="11685908" cy="762000"/>
          </a:xfrm>
          <a:prstGeom prst="rect">
            <a:avLst/>
          </a:prstGeom>
        </p:spPr>
        <p:txBody>
          <a:bodyPr vert="horz" lIns="121842" tIns="60921" rIns="121842" bIns="60921" rtlCol="0" anchor="ctr">
            <a:normAutofit/>
          </a:bodyPr>
          <a:lstStyle>
            <a:lvl1pPr algn="ctr">
              <a:defRPr sz="4000" b="0">
                <a:solidFill>
                  <a:schemeClr val="bg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CC9AB912-B3D2-3640-9073-8350B5AB0B35}"/>
              </a:ext>
            </a:extLst>
          </p:cNvPr>
          <p:cNvSpPr/>
          <p:nvPr userDrawn="1"/>
        </p:nvSpPr>
        <p:spPr>
          <a:xfrm>
            <a:off x="-1" y="6108301"/>
            <a:ext cx="12188825"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AABD5D2-5B70-C743-AC17-F23E4BD9A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270" b="41094"/>
          <a:stretch/>
        </p:blipFill>
        <p:spPr>
          <a:xfrm>
            <a:off x="8259580" y="6108301"/>
            <a:ext cx="2495550" cy="490006"/>
          </a:xfrm>
          <a:prstGeom prst="rect">
            <a:avLst/>
          </a:prstGeom>
        </p:spPr>
      </p:pic>
    </p:spTree>
    <p:extLst>
      <p:ext uri="{BB962C8B-B14F-4D97-AF65-F5344CB8AC3E}">
        <p14:creationId xmlns:p14="http://schemas.microsoft.com/office/powerpoint/2010/main" val="122592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01 - Road">
    <p:spTree>
      <p:nvGrpSpPr>
        <p:cNvPr id="1" name=""/>
        <p:cNvGrpSpPr/>
        <p:nvPr/>
      </p:nvGrpSpPr>
      <p:grpSpPr>
        <a:xfrm>
          <a:off x="0" y="0"/>
          <a:ext cx="0" cy="0"/>
          <a:chOff x="0" y="0"/>
          <a:chExt cx="0" cy="0"/>
        </a:xfrm>
      </p:grpSpPr>
      <p:sp>
        <p:nvSpPr>
          <p:cNvPr id="16" name="Rectangle 3"/>
          <p:cNvSpPr txBox="1">
            <a:spLocks/>
          </p:cNvSpPr>
          <p:nvPr userDrawn="1"/>
        </p:nvSpPr>
        <p:spPr bwMode="auto">
          <a:xfrm>
            <a:off x="11653574" y="6535563"/>
            <a:ext cx="327821" cy="198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defPPr>
              <a:defRPr lang="en-US"/>
            </a:defPPr>
            <a:lvl1pPr marL="0" algn="ctr" defTabSz="609265" rtl="0" eaLnBrk="1" latinLnBrk="0" hangingPunct="1">
              <a:lnSpc>
                <a:spcPct val="110000"/>
              </a:lnSpc>
              <a:defRPr sz="1000" b="1" kern="1200">
                <a:solidFill>
                  <a:schemeClr val="bg1">
                    <a:lumMod val="50000"/>
                  </a:schemeClr>
                </a:solidFill>
                <a:latin typeface="Arial"/>
                <a:ea typeface="Arial"/>
                <a:cs typeface="Arial"/>
              </a:defRPr>
            </a:lvl1pPr>
            <a:lvl2pPr marL="609265" algn="l" defTabSz="609265" rtl="0" eaLnBrk="1" latinLnBrk="0" hangingPunct="1">
              <a:defRPr sz="2400" kern="1200">
                <a:solidFill>
                  <a:schemeClr val="tx1"/>
                </a:solidFill>
                <a:latin typeface="+mn-lt"/>
                <a:ea typeface="+mn-ea"/>
                <a:cs typeface="+mn-cs"/>
              </a:defRPr>
            </a:lvl2pPr>
            <a:lvl3pPr marL="1218530" algn="l" defTabSz="609265" rtl="0" eaLnBrk="1" latinLnBrk="0" hangingPunct="1">
              <a:defRPr sz="2400" kern="1200">
                <a:solidFill>
                  <a:schemeClr val="tx1"/>
                </a:solidFill>
                <a:latin typeface="+mn-lt"/>
                <a:ea typeface="+mn-ea"/>
                <a:cs typeface="+mn-cs"/>
              </a:defRPr>
            </a:lvl3pPr>
            <a:lvl4pPr marL="1827795" algn="l" defTabSz="609265" rtl="0" eaLnBrk="1" latinLnBrk="0" hangingPunct="1">
              <a:defRPr sz="2400" kern="1200">
                <a:solidFill>
                  <a:schemeClr val="tx1"/>
                </a:solidFill>
                <a:latin typeface="+mn-lt"/>
                <a:ea typeface="+mn-ea"/>
                <a:cs typeface="+mn-cs"/>
              </a:defRPr>
            </a:lvl4pPr>
            <a:lvl5pPr marL="2437060" algn="l" defTabSz="609265" rtl="0" eaLnBrk="1" latinLnBrk="0" hangingPunct="1">
              <a:defRPr sz="2400" kern="1200">
                <a:solidFill>
                  <a:schemeClr val="tx1"/>
                </a:solidFill>
                <a:latin typeface="+mn-lt"/>
                <a:ea typeface="+mn-ea"/>
                <a:cs typeface="+mn-cs"/>
              </a:defRPr>
            </a:lvl5pPr>
            <a:lvl6pPr marL="3046323" algn="l" defTabSz="609265" rtl="0" eaLnBrk="1" latinLnBrk="0" hangingPunct="1">
              <a:defRPr sz="2400" kern="1200">
                <a:solidFill>
                  <a:schemeClr val="tx1"/>
                </a:solidFill>
                <a:latin typeface="+mn-lt"/>
                <a:ea typeface="+mn-ea"/>
                <a:cs typeface="+mn-cs"/>
              </a:defRPr>
            </a:lvl6pPr>
            <a:lvl7pPr marL="3655590" algn="l" defTabSz="609265" rtl="0" eaLnBrk="1" latinLnBrk="0" hangingPunct="1">
              <a:defRPr sz="2400" kern="1200">
                <a:solidFill>
                  <a:schemeClr val="tx1"/>
                </a:solidFill>
                <a:latin typeface="+mn-lt"/>
                <a:ea typeface="+mn-ea"/>
                <a:cs typeface="+mn-cs"/>
              </a:defRPr>
            </a:lvl7pPr>
            <a:lvl8pPr marL="4264853" algn="l" defTabSz="609265" rtl="0" eaLnBrk="1" latinLnBrk="0" hangingPunct="1">
              <a:defRPr sz="2400" kern="1200">
                <a:solidFill>
                  <a:schemeClr val="tx1"/>
                </a:solidFill>
                <a:latin typeface="+mn-lt"/>
                <a:ea typeface="+mn-ea"/>
                <a:cs typeface="+mn-cs"/>
              </a:defRPr>
            </a:lvl8pPr>
            <a:lvl9pPr marL="4874119" algn="l" defTabSz="609265" rtl="0" eaLnBrk="1" latinLnBrk="0" hangingPunct="1">
              <a:defRPr sz="2400" kern="1200">
                <a:solidFill>
                  <a:schemeClr val="tx1"/>
                </a:solidFill>
                <a:latin typeface="+mn-lt"/>
                <a:ea typeface="+mn-ea"/>
                <a:cs typeface="+mn-cs"/>
              </a:defRPr>
            </a:lvl9pPr>
          </a:lstStyle>
          <a:p>
            <a:endParaRPr lang="en-US" dirty="0"/>
          </a:p>
        </p:txBody>
      </p:sp>
      <p:sp>
        <p:nvSpPr>
          <p:cNvPr id="17" name="Title Placeholder 1"/>
          <p:cNvSpPr>
            <a:spLocks noGrp="1"/>
          </p:cNvSpPr>
          <p:nvPr>
            <p:ph type="title"/>
          </p:nvPr>
        </p:nvSpPr>
        <p:spPr>
          <a:xfrm>
            <a:off x="482600" y="395111"/>
            <a:ext cx="11685908" cy="762000"/>
          </a:xfrm>
          <a:prstGeom prst="rect">
            <a:avLst/>
          </a:prstGeom>
        </p:spPr>
        <p:txBody>
          <a:bodyPr vert="horz" lIns="121842" tIns="60921" rIns="121842" bIns="60921" rtlCol="0" anchor="ctr">
            <a:normAutofit/>
          </a:bodyPr>
          <a:lstStyle>
            <a:lvl1pPr algn="l">
              <a:defRPr sz="4000" b="0">
                <a:solidFill>
                  <a:schemeClr val="bg1"/>
                </a:solidFill>
              </a:defRPr>
            </a:lvl1pPr>
          </a:lstStyle>
          <a:p>
            <a:r>
              <a:rPr lang="en-US" dirty="0"/>
              <a:t>Click to edit Master title style</a:t>
            </a:r>
          </a:p>
        </p:txBody>
      </p:sp>
      <p:sp>
        <p:nvSpPr>
          <p:cNvPr id="19" name="Content Placeholder 18"/>
          <p:cNvSpPr>
            <a:spLocks noGrp="1"/>
          </p:cNvSpPr>
          <p:nvPr>
            <p:ph sz="quarter" idx="10"/>
          </p:nvPr>
        </p:nvSpPr>
        <p:spPr>
          <a:xfrm>
            <a:off x="495300" y="1483362"/>
            <a:ext cx="11047413" cy="4380865"/>
          </a:xfrm>
          <a:prstGeom prst="rect">
            <a:avLst/>
          </a:prstGeom>
        </p:spPr>
        <p:txBody>
          <a:bodyPr vert="horz" lIns="91417" tIns="45708" rIns="91417" bIns="45708"/>
          <a:lstStyle>
            <a:lvl1pPr marL="0" indent="0">
              <a:buFontTx/>
              <a:buNone/>
              <a:defRPr sz="3600">
                <a:solidFill>
                  <a:schemeClr val="bg1"/>
                </a:solidFill>
              </a:defRPr>
            </a:lvl1pPr>
            <a:lvl2pPr>
              <a:defRPr sz="2400"/>
            </a:lvl2pPr>
            <a:lvl3pPr>
              <a:defRPr sz="1800"/>
            </a:lvl3pPr>
            <a:lvl4pPr>
              <a:defRPr sz="1800"/>
            </a:lvl4pPr>
            <a:lvl5pPr>
              <a:defRPr sz="1800"/>
            </a:lvl5pPr>
          </a:lstStyle>
          <a:p>
            <a:pPr lvl="0"/>
            <a:r>
              <a:rPr lang="en-US" dirty="0"/>
              <a:t>Click to edit Master text styles</a:t>
            </a:r>
          </a:p>
        </p:txBody>
      </p:sp>
    </p:spTree>
    <p:extLst>
      <p:ext uri="{BB962C8B-B14F-4D97-AF65-F5344CB8AC3E}">
        <p14:creationId xmlns:p14="http://schemas.microsoft.com/office/powerpoint/2010/main" val="4275079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587095"/>
      </p:ext>
    </p:extLst>
  </p:cSld>
  <p:clrMap bg1="lt1" tx1="dk1" bg2="lt2" tx2="dk2" accent1="accent1" accent2="accent2" accent3="accent3" accent4="accent4" accent5="accent5" accent6="accent6" hlink="hlink" folHlink="folHlink"/>
  <p:sldLayoutIdLst>
    <p:sldLayoutId id="2147484665" r:id="rId1"/>
    <p:sldLayoutId id="2147484762" r:id="rId2"/>
    <p:sldLayoutId id="2147484757" r:id="rId3"/>
    <p:sldLayoutId id="2147484767" r:id="rId4"/>
    <p:sldLayoutId id="2147484768" r:id="rId5"/>
    <p:sldLayoutId id="2147484769" r:id="rId6"/>
  </p:sldLayoutIdLst>
  <p:txStyles>
    <p:titleStyle>
      <a:lvl1pPr algn="ctr" defTabSz="1218428" rtl="0" eaLnBrk="1" latinLnBrk="0" hangingPunct="1">
        <a:spcBef>
          <a:spcPct val="0"/>
        </a:spcBef>
        <a:buNone/>
        <a:defRPr sz="5900" b="1" i="0" kern="1200">
          <a:solidFill>
            <a:schemeClr val="bg2"/>
          </a:solidFill>
          <a:latin typeface="Arial"/>
          <a:ea typeface="+mj-ea"/>
          <a:cs typeface="Arial"/>
        </a:defRPr>
      </a:lvl1pPr>
    </p:titleStyle>
    <p:bodyStyle>
      <a:lvl1pPr marL="288792" indent="-288792" algn="l" defTabSz="1218428" rtl="0" eaLnBrk="1" latinLnBrk="0" hangingPunct="1">
        <a:spcBef>
          <a:spcPts val="600"/>
        </a:spcBef>
        <a:buClr>
          <a:schemeClr val="tx2">
            <a:lumMod val="50000"/>
          </a:schemeClr>
        </a:buClr>
        <a:buFont typeface="Arial" pitchFamily="34" charset="0"/>
        <a:buChar char="•"/>
        <a:defRPr sz="3200" kern="1200">
          <a:solidFill>
            <a:srgbClr val="404040"/>
          </a:solidFill>
          <a:latin typeface="+mn-lt"/>
          <a:ea typeface="+mn-ea"/>
          <a:cs typeface="+mn-cs"/>
        </a:defRPr>
      </a:lvl1pPr>
      <a:lvl2pPr marL="745779" indent="-342743" algn="l" defTabSz="1218428" rtl="0" eaLnBrk="1" latinLnBrk="0" hangingPunct="1">
        <a:spcBef>
          <a:spcPts val="600"/>
        </a:spcBef>
        <a:buClr>
          <a:schemeClr val="tx2">
            <a:lumMod val="50000"/>
          </a:schemeClr>
        </a:buClr>
        <a:buFont typeface="Arial" pitchFamily="34" charset="0"/>
        <a:buChar char="–"/>
        <a:tabLst/>
        <a:defRPr sz="2800" kern="1200">
          <a:solidFill>
            <a:srgbClr val="404040"/>
          </a:solidFill>
          <a:latin typeface="+mn-lt"/>
          <a:ea typeface="+mn-ea"/>
          <a:cs typeface="+mn-cs"/>
        </a:defRPr>
      </a:lvl2pPr>
      <a:lvl3pPr marL="1028231" indent="-282445" algn="l" defTabSz="1218428" rtl="0" eaLnBrk="1" latinLnBrk="0" hangingPunct="1">
        <a:spcBef>
          <a:spcPts val="600"/>
        </a:spcBef>
        <a:buClr>
          <a:schemeClr val="tx2">
            <a:lumMod val="50000"/>
          </a:schemeClr>
        </a:buClr>
        <a:buFont typeface="Arial" pitchFamily="34" charset="0"/>
        <a:buChar char="•"/>
        <a:tabLst/>
        <a:defRPr sz="2000" kern="1200">
          <a:solidFill>
            <a:srgbClr val="404040"/>
          </a:solidFill>
          <a:latin typeface="+mn-lt"/>
          <a:ea typeface="+mn-ea"/>
          <a:cs typeface="+mn-cs"/>
        </a:defRPr>
      </a:lvl3pPr>
      <a:lvl4pPr marL="1370970" indent="-303076" algn="l" defTabSz="1218428" rtl="0" eaLnBrk="1" latinLnBrk="0" hangingPunct="1">
        <a:spcBef>
          <a:spcPts val="600"/>
        </a:spcBef>
        <a:buClr>
          <a:schemeClr val="tx2">
            <a:lumMod val="50000"/>
          </a:schemeClr>
        </a:buClr>
        <a:buFont typeface="Arial" pitchFamily="34" charset="0"/>
        <a:buChar char="–"/>
        <a:defRPr sz="1900" kern="1200">
          <a:solidFill>
            <a:srgbClr val="404040"/>
          </a:solidFill>
          <a:latin typeface="+mn-lt"/>
          <a:ea typeface="+mn-ea"/>
          <a:cs typeface="+mn-cs"/>
        </a:defRPr>
      </a:lvl4pPr>
      <a:lvl5pPr marL="1712128" indent="-303076" algn="l" defTabSz="1218428" rtl="0" eaLnBrk="1" latinLnBrk="0" hangingPunct="1">
        <a:spcBef>
          <a:spcPts val="600"/>
        </a:spcBef>
        <a:buClr>
          <a:schemeClr val="tx2">
            <a:lumMod val="50000"/>
          </a:schemeClr>
        </a:buClr>
        <a:buFont typeface="Arial" pitchFamily="34" charset="0"/>
        <a:buChar char="»"/>
        <a:defRPr sz="1900" kern="1200">
          <a:solidFill>
            <a:srgbClr val="404040"/>
          </a:solidFill>
          <a:latin typeface="+mn-lt"/>
          <a:ea typeface="+mn-ea"/>
          <a:cs typeface="+mn-cs"/>
        </a:defRPr>
      </a:lvl5pPr>
      <a:lvl6pPr marL="3350675"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890"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105"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319"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428" rtl="0" eaLnBrk="1" latinLnBrk="0" hangingPunct="1">
        <a:defRPr sz="2400" kern="1200">
          <a:solidFill>
            <a:schemeClr val="tx1"/>
          </a:solidFill>
          <a:latin typeface="+mn-lt"/>
          <a:ea typeface="+mn-ea"/>
          <a:cs typeface="+mn-cs"/>
        </a:defRPr>
      </a:lvl1pPr>
      <a:lvl2pPr marL="609215" algn="l" defTabSz="1218428" rtl="0" eaLnBrk="1" latinLnBrk="0" hangingPunct="1">
        <a:defRPr sz="2400" kern="1200">
          <a:solidFill>
            <a:schemeClr val="tx1"/>
          </a:solidFill>
          <a:latin typeface="+mn-lt"/>
          <a:ea typeface="+mn-ea"/>
          <a:cs typeface="+mn-cs"/>
        </a:defRPr>
      </a:lvl2pPr>
      <a:lvl3pPr marL="1218428" algn="l" defTabSz="1218428" rtl="0" eaLnBrk="1" latinLnBrk="0" hangingPunct="1">
        <a:defRPr sz="2400" kern="1200">
          <a:solidFill>
            <a:schemeClr val="tx1"/>
          </a:solidFill>
          <a:latin typeface="+mn-lt"/>
          <a:ea typeface="+mn-ea"/>
          <a:cs typeface="+mn-cs"/>
        </a:defRPr>
      </a:lvl3pPr>
      <a:lvl4pPr marL="1827643" algn="l" defTabSz="1218428" rtl="0" eaLnBrk="1" latinLnBrk="0" hangingPunct="1">
        <a:defRPr sz="2400" kern="1200">
          <a:solidFill>
            <a:schemeClr val="tx1"/>
          </a:solidFill>
          <a:latin typeface="+mn-lt"/>
          <a:ea typeface="+mn-ea"/>
          <a:cs typeface="+mn-cs"/>
        </a:defRPr>
      </a:lvl4pPr>
      <a:lvl5pPr marL="2436858" algn="l" defTabSz="1218428" rtl="0" eaLnBrk="1" latinLnBrk="0" hangingPunct="1">
        <a:defRPr sz="2400" kern="1200">
          <a:solidFill>
            <a:schemeClr val="tx1"/>
          </a:solidFill>
          <a:latin typeface="+mn-lt"/>
          <a:ea typeface="+mn-ea"/>
          <a:cs typeface="+mn-cs"/>
        </a:defRPr>
      </a:lvl5pPr>
      <a:lvl6pPr marL="3046068" algn="l" defTabSz="1218428" rtl="0" eaLnBrk="1" latinLnBrk="0" hangingPunct="1">
        <a:defRPr sz="2400" kern="1200">
          <a:solidFill>
            <a:schemeClr val="tx1"/>
          </a:solidFill>
          <a:latin typeface="+mn-lt"/>
          <a:ea typeface="+mn-ea"/>
          <a:cs typeface="+mn-cs"/>
        </a:defRPr>
      </a:lvl6pPr>
      <a:lvl7pPr marL="3655286" algn="l" defTabSz="1218428" rtl="0" eaLnBrk="1" latinLnBrk="0" hangingPunct="1">
        <a:defRPr sz="2400" kern="1200">
          <a:solidFill>
            <a:schemeClr val="tx1"/>
          </a:solidFill>
          <a:latin typeface="+mn-lt"/>
          <a:ea typeface="+mn-ea"/>
          <a:cs typeface="+mn-cs"/>
        </a:defRPr>
      </a:lvl7pPr>
      <a:lvl8pPr marL="4264498" algn="l" defTabSz="1218428" rtl="0" eaLnBrk="1" latinLnBrk="0" hangingPunct="1">
        <a:defRPr sz="2400" kern="1200">
          <a:solidFill>
            <a:schemeClr val="tx1"/>
          </a:solidFill>
          <a:latin typeface="+mn-lt"/>
          <a:ea typeface="+mn-ea"/>
          <a:cs typeface="+mn-cs"/>
        </a:defRPr>
      </a:lvl8pPr>
      <a:lvl9pPr marL="4873710" algn="l" defTabSz="121842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48" y="2728407"/>
            <a:ext cx="11685908" cy="762000"/>
          </a:xfrm>
        </p:spPr>
        <p:txBody>
          <a:bodyPr>
            <a:normAutofit/>
          </a:bodyPr>
          <a:lstStyle/>
          <a:p>
            <a:pPr algn="ctr"/>
            <a:r>
              <a:rPr lang="en-US" sz="5400" dirty="0">
                <a:solidFill>
                  <a:schemeClr val="bg1"/>
                </a:solidFill>
                <a:latin typeface="+mj-lt"/>
              </a:rPr>
              <a:t>Scrum/Kanban Overview</a:t>
            </a:r>
          </a:p>
        </p:txBody>
      </p:sp>
    </p:spTree>
    <p:extLst>
      <p:ext uri="{BB962C8B-B14F-4D97-AF65-F5344CB8AC3E}">
        <p14:creationId xmlns:p14="http://schemas.microsoft.com/office/powerpoint/2010/main" val="1395047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sz="quarter" idx="10"/>
          </p:nvPr>
        </p:nvSpPr>
        <p:spPr>
          <a:prstGeom prst="rect">
            <a:avLst/>
          </a:prstGeom>
        </p:spPr>
        <p:txBody>
          <a:bodyPr/>
          <a:lstStyle/>
          <a:p>
            <a:pPr marL="571500" indent="-571500">
              <a:buClr>
                <a:schemeClr val="bg1"/>
              </a:buClr>
              <a:buFont typeface="Arial" panose="020B0604020202020204" pitchFamily="34" charset="0"/>
              <a:buChar char="•"/>
            </a:pPr>
            <a:r>
              <a:rPr lang="en-US" dirty="0"/>
              <a:t>Do you typically do sprint objectives? Why or Why not?</a:t>
            </a:r>
          </a:p>
          <a:p>
            <a:pPr marL="571500" indent="-571500">
              <a:buClr>
                <a:schemeClr val="bg1"/>
              </a:buClr>
              <a:buFont typeface="Arial" panose="020B0604020202020204" pitchFamily="34" charset="0"/>
              <a:buChar char="•"/>
            </a:pPr>
            <a:r>
              <a:rPr lang="en-US" dirty="0"/>
              <a:t>What is your team’s velocity? How do you know?</a:t>
            </a:r>
          </a:p>
          <a:p>
            <a:pPr marL="571500" indent="-571500">
              <a:buClr>
                <a:schemeClr val="bg1"/>
              </a:buClr>
              <a:buFont typeface="Arial" panose="020B0604020202020204" pitchFamily="34" charset="0"/>
              <a:buChar char="•"/>
            </a:pPr>
            <a:r>
              <a:rPr lang="en-US" dirty="0"/>
              <a:t>Is it clear what stories are prioritized and why?</a:t>
            </a:r>
          </a:p>
          <a:p>
            <a:pPr marL="571500" indent="-571500">
              <a:buClr>
                <a:schemeClr val="bg1"/>
              </a:buClr>
              <a:buFont typeface="Arial" panose="020B0604020202020204" pitchFamily="34" charset="0"/>
              <a:buChar char="•"/>
            </a:pPr>
            <a:r>
              <a:rPr lang="en-US" dirty="0"/>
              <a:t>Does your team typically use tasks? Why or Why not?</a:t>
            </a:r>
          </a:p>
        </p:txBody>
      </p:sp>
    </p:spTree>
    <p:extLst>
      <p:ext uri="{BB962C8B-B14F-4D97-AF65-F5344CB8AC3E}">
        <p14:creationId xmlns:p14="http://schemas.microsoft.com/office/powerpoint/2010/main" val="78593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Daily Scrum</a:t>
            </a:r>
          </a:p>
        </p:txBody>
      </p:sp>
    </p:spTree>
    <p:extLst>
      <p:ext uri="{BB962C8B-B14F-4D97-AF65-F5344CB8AC3E}">
        <p14:creationId xmlns:p14="http://schemas.microsoft.com/office/powerpoint/2010/main" val="83055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Scrum (Stand-up) Meeting</a:t>
            </a:r>
          </a:p>
        </p:txBody>
      </p:sp>
      <p:sp>
        <p:nvSpPr>
          <p:cNvPr id="3" name="Content Placeholder 2"/>
          <p:cNvSpPr>
            <a:spLocks noGrp="1"/>
          </p:cNvSpPr>
          <p:nvPr>
            <p:ph sz="quarter" idx="10"/>
          </p:nvPr>
        </p:nvSpPr>
        <p:spPr>
          <a:xfrm>
            <a:off x="482600" y="1157111"/>
            <a:ext cx="11047413" cy="4380865"/>
          </a:xfrm>
          <a:prstGeom prst="rect">
            <a:avLst/>
          </a:prstGeom>
        </p:spPr>
        <p:txBody>
          <a:bodyPr/>
          <a:lstStyle/>
          <a:p>
            <a:r>
              <a:rPr lang="en-US" dirty="0"/>
              <a:t>Why a daily cadence?</a:t>
            </a:r>
          </a:p>
          <a:p>
            <a:r>
              <a:rPr lang="en-US" dirty="0"/>
              <a:t>Use these three questions as a guide:</a:t>
            </a:r>
          </a:p>
          <a:p>
            <a:pPr lvl="1"/>
            <a:r>
              <a:rPr lang="en-US" dirty="0">
                <a:solidFill>
                  <a:schemeClr val="bg1"/>
                </a:solidFill>
              </a:rPr>
              <a:t>What did I do yesterday that helped the Development Team meet the Sprint Goal? </a:t>
            </a:r>
          </a:p>
          <a:p>
            <a:pPr lvl="1"/>
            <a:r>
              <a:rPr lang="en-US" dirty="0">
                <a:solidFill>
                  <a:schemeClr val="bg1"/>
                </a:solidFill>
              </a:rPr>
              <a:t>What will I do today to help the Development Team meet the Sprint Goal? </a:t>
            </a:r>
          </a:p>
          <a:p>
            <a:pPr lvl="1"/>
            <a:r>
              <a:rPr lang="en-US" dirty="0">
                <a:solidFill>
                  <a:schemeClr val="bg1"/>
                </a:solidFill>
              </a:rPr>
              <a:t>Do I see any impediment that prevents me or the Development Team from meeting the Sprint Goal? </a:t>
            </a:r>
          </a:p>
          <a:p>
            <a:r>
              <a:rPr lang="en-US" dirty="0"/>
              <a:t>Assessing &amp; tracking progress</a:t>
            </a:r>
          </a:p>
          <a:p>
            <a:r>
              <a:rPr lang="en-US" dirty="0"/>
              <a:t>Identifying impediments</a:t>
            </a:r>
          </a:p>
        </p:txBody>
      </p:sp>
    </p:spTree>
    <p:extLst>
      <p:ext uri="{BB962C8B-B14F-4D97-AF65-F5344CB8AC3E}">
        <p14:creationId xmlns:p14="http://schemas.microsoft.com/office/powerpoint/2010/main" val="383377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Sprint Review</a:t>
            </a:r>
          </a:p>
        </p:txBody>
      </p:sp>
    </p:spTree>
    <p:extLst>
      <p:ext uri="{BB962C8B-B14F-4D97-AF65-F5344CB8AC3E}">
        <p14:creationId xmlns:p14="http://schemas.microsoft.com/office/powerpoint/2010/main" val="83055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Sprint Review and Demo</a:t>
            </a:r>
          </a:p>
        </p:txBody>
      </p:sp>
      <p:sp>
        <p:nvSpPr>
          <p:cNvPr id="3" name="Content Placeholder 2"/>
          <p:cNvSpPr>
            <a:spLocks noGrp="1"/>
          </p:cNvSpPr>
          <p:nvPr>
            <p:ph sz="quarter" idx="10"/>
          </p:nvPr>
        </p:nvSpPr>
        <p:spPr>
          <a:prstGeom prst="rect">
            <a:avLst/>
          </a:prstGeom>
        </p:spPr>
        <p:txBody>
          <a:bodyPr/>
          <a:lstStyle/>
          <a:p>
            <a:pPr marL="342900" indent="-342900">
              <a:lnSpc>
                <a:spcPct val="200000"/>
              </a:lnSpc>
              <a:buClr>
                <a:schemeClr val="bg1"/>
              </a:buClr>
              <a:buFont typeface="Arial" charset="0"/>
              <a:buChar char="•"/>
            </a:pPr>
            <a:r>
              <a:rPr lang="en-US" dirty="0"/>
              <a:t>Evaluating done</a:t>
            </a:r>
          </a:p>
          <a:p>
            <a:pPr marL="342900" indent="-342900">
              <a:lnSpc>
                <a:spcPct val="200000"/>
              </a:lnSpc>
              <a:buClr>
                <a:schemeClr val="bg1"/>
              </a:buClr>
              <a:buFont typeface="Arial" charset="0"/>
              <a:buChar char="•"/>
            </a:pPr>
            <a:r>
              <a:rPr lang="en-US" dirty="0"/>
              <a:t>Customer acceptance</a:t>
            </a:r>
          </a:p>
          <a:p>
            <a:pPr marL="342900" indent="-342900">
              <a:lnSpc>
                <a:spcPct val="200000"/>
              </a:lnSpc>
              <a:buClr>
                <a:schemeClr val="bg1"/>
              </a:buClr>
              <a:buFont typeface="Arial" charset="0"/>
              <a:buChar char="•"/>
            </a:pPr>
            <a:r>
              <a:rPr lang="en-US" dirty="0"/>
              <a:t>Assessing progress</a:t>
            </a:r>
          </a:p>
        </p:txBody>
      </p:sp>
    </p:spTree>
    <p:extLst>
      <p:ext uri="{BB962C8B-B14F-4D97-AF65-F5344CB8AC3E}">
        <p14:creationId xmlns:p14="http://schemas.microsoft.com/office/powerpoint/2010/main" val="313212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Sprint Review and Demo</a:t>
            </a:r>
          </a:p>
        </p:txBody>
      </p:sp>
      <p:sp>
        <p:nvSpPr>
          <p:cNvPr id="3" name="Content Placeholder 2"/>
          <p:cNvSpPr>
            <a:spLocks noGrp="1"/>
          </p:cNvSpPr>
          <p:nvPr>
            <p:ph sz="quarter" idx="10"/>
          </p:nvPr>
        </p:nvSpPr>
        <p:spPr>
          <a:prstGeom prst="rect">
            <a:avLst/>
          </a:prstGeom>
        </p:spPr>
        <p:txBody>
          <a:bodyPr/>
          <a:lstStyle/>
          <a:p>
            <a:pPr marL="342900" indent="-342900">
              <a:lnSpc>
                <a:spcPct val="200000"/>
              </a:lnSpc>
              <a:buClr>
                <a:schemeClr val="bg1"/>
              </a:buClr>
              <a:buFont typeface="Arial" charset="0"/>
              <a:buChar char="•"/>
            </a:pPr>
            <a:r>
              <a:rPr lang="en-US" b="1" i="1" dirty="0"/>
              <a:t>Who should attend?</a:t>
            </a:r>
          </a:p>
          <a:p>
            <a:pPr marL="342900" indent="-342900">
              <a:lnSpc>
                <a:spcPct val="200000"/>
              </a:lnSpc>
              <a:buClr>
                <a:schemeClr val="bg1"/>
              </a:buClr>
              <a:buFont typeface="Arial" charset="0"/>
              <a:buChar char="•"/>
            </a:pPr>
            <a:r>
              <a:rPr lang="en-US" b="1" i="1" dirty="0"/>
              <a:t>How much Prep do you do?</a:t>
            </a:r>
          </a:p>
          <a:p>
            <a:pPr marL="342900" indent="-342900">
              <a:lnSpc>
                <a:spcPct val="200000"/>
              </a:lnSpc>
              <a:buClr>
                <a:schemeClr val="bg1"/>
              </a:buClr>
              <a:buFont typeface="Arial" charset="0"/>
              <a:buChar char="•"/>
            </a:pPr>
            <a:r>
              <a:rPr lang="en-US" b="1" i="1" dirty="0"/>
              <a:t>What if it’s not done?</a:t>
            </a:r>
          </a:p>
        </p:txBody>
      </p:sp>
    </p:spTree>
    <p:extLst>
      <p:ext uri="{BB962C8B-B14F-4D97-AF65-F5344CB8AC3E}">
        <p14:creationId xmlns:p14="http://schemas.microsoft.com/office/powerpoint/2010/main" val="3440374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Retrospectives</a:t>
            </a:r>
          </a:p>
        </p:txBody>
      </p:sp>
    </p:spTree>
    <p:extLst>
      <p:ext uri="{BB962C8B-B14F-4D97-AF65-F5344CB8AC3E}">
        <p14:creationId xmlns:p14="http://schemas.microsoft.com/office/powerpoint/2010/main" val="83055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Retrospectives</a:t>
            </a:r>
          </a:p>
        </p:txBody>
      </p:sp>
      <p:sp>
        <p:nvSpPr>
          <p:cNvPr id="3" name="Content Placeholder 2"/>
          <p:cNvSpPr>
            <a:spLocks noGrp="1"/>
          </p:cNvSpPr>
          <p:nvPr>
            <p:ph sz="quarter" idx="10"/>
          </p:nvPr>
        </p:nvSpPr>
        <p:spPr>
          <a:prstGeom prst="rect">
            <a:avLst/>
          </a:prstGeom>
        </p:spPr>
        <p:txBody>
          <a:bodyPr/>
          <a:lstStyle/>
          <a:p>
            <a:pPr marL="342900" indent="-342900">
              <a:lnSpc>
                <a:spcPct val="200000"/>
              </a:lnSpc>
              <a:buClr>
                <a:schemeClr val="bg1"/>
              </a:buClr>
              <a:buFont typeface="Arial" charset="0"/>
              <a:buChar char="•"/>
            </a:pPr>
            <a:r>
              <a:rPr lang="en-US" dirty="0"/>
              <a:t>Inspect and adapt</a:t>
            </a:r>
          </a:p>
          <a:p>
            <a:pPr marL="342900" indent="-342900">
              <a:lnSpc>
                <a:spcPct val="200000"/>
              </a:lnSpc>
              <a:buClr>
                <a:schemeClr val="bg1"/>
              </a:buClr>
              <a:buFont typeface="Arial" charset="0"/>
              <a:buChar char="•"/>
            </a:pPr>
            <a:r>
              <a:rPr lang="en-US" dirty="0"/>
              <a:t>What went well, could be better, things to try now </a:t>
            </a:r>
          </a:p>
          <a:p>
            <a:pPr marL="342900" indent="-342900">
              <a:lnSpc>
                <a:spcPct val="200000"/>
              </a:lnSpc>
              <a:buClr>
                <a:schemeClr val="bg1"/>
              </a:buClr>
              <a:buFont typeface="Arial" charset="0"/>
              <a:buChar char="•"/>
            </a:pPr>
            <a:r>
              <a:rPr lang="en-US" dirty="0"/>
              <a:t>This is KEY to improving everywhere</a:t>
            </a:r>
          </a:p>
        </p:txBody>
      </p:sp>
    </p:spTree>
    <p:extLst>
      <p:ext uri="{BB962C8B-B14F-4D97-AF65-F5344CB8AC3E}">
        <p14:creationId xmlns:p14="http://schemas.microsoft.com/office/powerpoint/2010/main" val="145487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128670F6-6048-4A41-B13B-87B1EF626606}"/>
              </a:ext>
            </a:extLst>
          </p:cNvPr>
          <p:cNvSpPr/>
          <p:nvPr/>
        </p:nvSpPr>
        <p:spPr>
          <a:xfrm>
            <a:off x="8103473" y="1828800"/>
            <a:ext cx="3184635" cy="30585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Exercise: Retrospective</a:t>
            </a:r>
          </a:p>
        </p:txBody>
      </p:sp>
      <p:sp>
        <p:nvSpPr>
          <p:cNvPr id="3" name="Content Placeholder 2"/>
          <p:cNvSpPr>
            <a:spLocks noGrp="1"/>
          </p:cNvSpPr>
          <p:nvPr>
            <p:ph sz="quarter" idx="10"/>
          </p:nvPr>
        </p:nvSpPr>
        <p:spPr>
          <a:xfrm>
            <a:off x="476709" y="1157111"/>
            <a:ext cx="7292061" cy="4380865"/>
          </a:xfrm>
          <a:prstGeom prst="rect">
            <a:avLst/>
          </a:prstGeom>
        </p:spPr>
        <p:txBody>
          <a:bodyPr/>
          <a:lstStyle/>
          <a:p>
            <a:pPr marL="571500" indent="-571500">
              <a:buClr>
                <a:schemeClr val="bg1"/>
              </a:buClr>
              <a:buFont typeface="Arial" panose="020B0604020202020204" pitchFamily="34" charset="0"/>
              <a:buChar char="•"/>
            </a:pPr>
            <a:r>
              <a:rPr lang="en-US" dirty="0"/>
              <a:t>Draw the retrospective circle on a flip chart</a:t>
            </a:r>
          </a:p>
          <a:p>
            <a:pPr marL="571500" indent="-571500">
              <a:buClr>
                <a:schemeClr val="bg1"/>
              </a:buClr>
              <a:buFont typeface="Arial" panose="020B0604020202020204" pitchFamily="34" charset="0"/>
              <a:buChar char="•"/>
            </a:pPr>
            <a:r>
              <a:rPr lang="en-US" dirty="0"/>
              <a:t>Each team member writes at least one item in each category on a Post-It note and puts it in the circle</a:t>
            </a:r>
          </a:p>
          <a:p>
            <a:pPr marL="571500" indent="-571500">
              <a:buClr>
                <a:schemeClr val="bg1"/>
              </a:buClr>
              <a:buFont typeface="Arial" panose="020B0604020202020204" pitchFamily="34" charset="0"/>
              <a:buChar char="•"/>
            </a:pPr>
            <a:r>
              <a:rPr lang="en-US" dirty="0"/>
              <a:t>Dot vote – 3 votes each person</a:t>
            </a:r>
          </a:p>
          <a:p>
            <a:pPr marL="571500" indent="-571500">
              <a:buClr>
                <a:schemeClr val="bg1"/>
              </a:buClr>
              <a:buFont typeface="Arial" panose="020B0604020202020204" pitchFamily="34" charset="0"/>
              <a:buChar char="•"/>
            </a:pPr>
            <a:r>
              <a:rPr lang="en-US" dirty="0"/>
              <a:t>Create 1 – 2 action items for item with the most votes</a:t>
            </a:r>
          </a:p>
        </p:txBody>
      </p:sp>
      <p:grpSp>
        <p:nvGrpSpPr>
          <p:cNvPr id="4" name="Group 27"/>
          <p:cNvGrpSpPr>
            <a:grpSpLocks/>
          </p:cNvGrpSpPr>
          <p:nvPr/>
        </p:nvGrpSpPr>
        <p:grpSpPr bwMode="auto">
          <a:xfrm>
            <a:off x="8267567" y="1984869"/>
            <a:ext cx="2828299" cy="2725348"/>
            <a:chOff x="3383" y="566"/>
            <a:chExt cx="2282" cy="2285"/>
          </a:xfrm>
        </p:grpSpPr>
        <p:grpSp>
          <p:nvGrpSpPr>
            <p:cNvPr id="5" name="Group 9"/>
            <p:cNvGrpSpPr>
              <a:grpSpLocks/>
            </p:cNvGrpSpPr>
            <p:nvPr/>
          </p:nvGrpSpPr>
          <p:grpSpPr bwMode="auto">
            <a:xfrm>
              <a:off x="3383" y="566"/>
              <a:ext cx="2282" cy="2285"/>
              <a:chOff x="3383" y="566"/>
              <a:chExt cx="2282" cy="2285"/>
            </a:xfrm>
          </p:grpSpPr>
          <p:sp>
            <p:nvSpPr>
              <p:cNvPr id="10" name="Oval 10"/>
              <p:cNvSpPr>
                <a:spLocks noChangeArrowheads="1"/>
              </p:cNvSpPr>
              <p:nvPr/>
            </p:nvSpPr>
            <p:spPr bwMode="auto">
              <a:xfrm>
                <a:off x="3398" y="576"/>
                <a:ext cx="2267" cy="2267"/>
              </a:xfrm>
              <a:prstGeom prst="ellipse">
                <a:avLst/>
              </a:prstGeom>
              <a:noFill/>
              <a:ln w="25400">
                <a:solidFill>
                  <a:schemeClr val="tx1"/>
                </a:solidFill>
                <a:round/>
                <a:headEnd/>
                <a:tailEnd/>
              </a:ln>
            </p:spPr>
            <p:txBody>
              <a:bodyPr wrap="none" anchor="ctr"/>
              <a:lstStyle/>
              <a:p>
                <a:endParaRPr lang="en-CA"/>
              </a:p>
            </p:txBody>
          </p:sp>
          <p:sp>
            <p:nvSpPr>
              <p:cNvPr id="11" name="Line 11"/>
              <p:cNvSpPr>
                <a:spLocks noChangeShapeType="1"/>
              </p:cNvSpPr>
              <p:nvPr/>
            </p:nvSpPr>
            <p:spPr bwMode="auto">
              <a:xfrm>
                <a:off x="4543" y="566"/>
                <a:ext cx="0" cy="2285"/>
              </a:xfrm>
              <a:prstGeom prst="line">
                <a:avLst/>
              </a:prstGeom>
              <a:noFill/>
              <a:ln w="28575">
                <a:solidFill>
                  <a:schemeClr val="tx1"/>
                </a:solidFill>
                <a:round/>
                <a:headEnd/>
                <a:tailEnd/>
              </a:ln>
            </p:spPr>
            <p:txBody>
              <a:bodyPr/>
              <a:lstStyle/>
              <a:p>
                <a:endParaRPr lang="en-CA"/>
              </a:p>
            </p:txBody>
          </p:sp>
          <p:sp>
            <p:nvSpPr>
              <p:cNvPr id="12" name="Line 12"/>
              <p:cNvSpPr>
                <a:spLocks noChangeShapeType="1"/>
              </p:cNvSpPr>
              <p:nvPr/>
            </p:nvSpPr>
            <p:spPr bwMode="auto">
              <a:xfrm flipH="1" flipV="1">
                <a:off x="3383" y="1716"/>
                <a:ext cx="2275" cy="5"/>
              </a:xfrm>
              <a:prstGeom prst="line">
                <a:avLst/>
              </a:prstGeom>
              <a:noFill/>
              <a:ln w="28575">
                <a:solidFill>
                  <a:schemeClr val="tx1"/>
                </a:solidFill>
                <a:round/>
                <a:headEnd/>
                <a:tailEnd/>
              </a:ln>
            </p:spPr>
            <p:txBody>
              <a:bodyPr/>
              <a:lstStyle/>
              <a:p>
                <a:endParaRPr lang="en-CA"/>
              </a:p>
            </p:txBody>
          </p:sp>
        </p:grpSp>
        <p:sp>
          <p:nvSpPr>
            <p:cNvPr id="6" name="WordArt 18"/>
            <p:cNvSpPr>
              <a:spLocks noChangeArrowheads="1" noChangeShapeType="1" noTextEdit="1"/>
            </p:cNvSpPr>
            <p:nvPr/>
          </p:nvSpPr>
          <p:spPr bwMode="auto">
            <a:xfrm rot="-2750684">
              <a:off x="3424" y="961"/>
              <a:ext cx="1094" cy="408"/>
            </a:xfrm>
            <a:prstGeom prst="rect">
              <a:avLst/>
            </a:prstGeom>
          </p:spPr>
          <p:txBody>
            <a:bodyPr spcFirstLastPara="1" wrap="none" fromWordArt="1">
              <a:prstTxWarp prst="textArchUp">
                <a:avLst>
                  <a:gd name="adj" fmla="val 10800004"/>
                </a:avLst>
              </a:prstTxWarp>
            </a:bodyPr>
            <a:lstStyle/>
            <a:p>
              <a:pPr algn="ctr"/>
              <a:r>
                <a:rPr lang="en-CA" sz="2400" kern="10" dirty="0">
                  <a:ln w="9525">
                    <a:solidFill>
                      <a:srgbClr val="000000"/>
                    </a:solidFill>
                    <a:round/>
                    <a:headEnd/>
                    <a:tailEnd/>
                  </a:ln>
                  <a:solidFill>
                    <a:srgbClr val="000000"/>
                  </a:solidFill>
                  <a:latin typeface="Arial"/>
                  <a:cs typeface="Arial"/>
                </a:rPr>
                <a:t>Do more of    </a:t>
              </a:r>
            </a:p>
          </p:txBody>
        </p:sp>
        <p:sp>
          <p:nvSpPr>
            <p:cNvPr id="7" name="WordArt 19"/>
            <p:cNvSpPr>
              <a:spLocks noChangeArrowheads="1" noChangeShapeType="1" noTextEdit="1"/>
            </p:cNvSpPr>
            <p:nvPr/>
          </p:nvSpPr>
          <p:spPr bwMode="auto">
            <a:xfrm rot="2742961">
              <a:off x="4658" y="941"/>
              <a:ext cx="892" cy="329"/>
            </a:xfrm>
            <a:prstGeom prst="rect">
              <a:avLst/>
            </a:prstGeom>
          </p:spPr>
          <p:txBody>
            <a:bodyPr spcFirstLastPara="1" wrap="none" fromWordArt="1">
              <a:prstTxWarp prst="textArchUp">
                <a:avLst>
                  <a:gd name="adj" fmla="val 10800004"/>
                </a:avLst>
              </a:prstTxWarp>
            </a:bodyPr>
            <a:lstStyle/>
            <a:p>
              <a:pPr algn="ctr"/>
              <a:r>
                <a:rPr lang="en-CA" sz="2400" kern="10" dirty="0">
                  <a:ln w="9525">
                    <a:solidFill>
                      <a:srgbClr val="000000"/>
                    </a:solidFill>
                    <a:round/>
                    <a:headEnd/>
                    <a:tailEnd/>
                  </a:ln>
                  <a:solidFill>
                    <a:srgbClr val="000000"/>
                  </a:solidFill>
                  <a:latin typeface="Arial"/>
                  <a:cs typeface="Arial"/>
                </a:rPr>
                <a:t>Do less of   </a:t>
              </a:r>
            </a:p>
          </p:txBody>
        </p:sp>
        <p:sp>
          <p:nvSpPr>
            <p:cNvPr id="8" name="WordArt 22"/>
            <p:cNvSpPr>
              <a:spLocks noChangeArrowheads="1" noChangeShapeType="1" noTextEdit="1"/>
            </p:cNvSpPr>
            <p:nvPr/>
          </p:nvSpPr>
          <p:spPr bwMode="auto">
            <a:xfrm rot="2520949">
              <a:off x="3411" y="2219"/>
              <a:ext cx="966" cy="339"/>
            </a:xfrm>
            <a:prstGeom prst="rect">
              <a:avLst/>
            </a:prstGeom>
          </p:spPr>
          <p:txBody>
            <a:bodyPr wrap="none" fromWordArt="1">
              <a:prstTxWarp prst="textCanDown">
                <a:avLst>
                  <a:gd name="adj" fmla="val 33333"/>
                </a:avLst>
              </a:prstTxWarp>
            </a:bodyPr>
            <a:lstStyle/>
            <a:p>
              <a:pPr algn="ctr"/>
              <a:r>
                <a:rPr lang="en-CA" sz="2400" kern="10" dirty="0">
                  <a:ln w="9525">
                    <a:solidFill>
                      <a:srgbClr val="000000"/>
                    </a:solidFill>
                    <a:round/>
                    <a:headEnd/>
                    <a:tailEnd/>
                  </a:ln>
                  <a:solidFill>
                    <a:srgbClr val="000000"/>
                  </a:solidFill>
                  <a:latin typeface="Arial"/>
                  <a:cs typeface="Arial"/>
                </a:rPr>
                <a:t> Start doing   </a:t>
              </a:r>
            </a:p>
          </p:txBody>
        </p:sp>
        <p:sp>
          <p:nvSpPr>
            <p:cNvPr id="9" name="WordArt 23"/>
            <p:cNvSpPr>
              <a:spLocks noChangeArrowheads="1" noChangeShapeType="1" noTextEdit="1"/>
            </p:cNvSpPr>
            <p:nvPr/>
          </p:nvSpPr>
          <p:spPr bwMode="auto">
            <a:xfrm rot="-2864351">
              <a:off x="4715" y="2163"/>
              <a:ext cx="966" cy="319"/>
            </a:xfrm>
            <a:prstGeom prst="rect">
              <a:avLst/>
            </a:prstGeom>
          </p:spPr>
          <p:txBody>
            <a:bodyPr wrap="none" fromWordArt="1">
              <a:prstTxWarp prst="textCanDown">
                <a:avLst>
                  <a:gd name="adj" fmla="val 33333"/>
                </a:avLst>
              </a:prstTxWarp>
            </a:bodyPr>
            <a:lstStyle/>
            <a:p>
              <a:pPr algn="ctr"/>
              <a:r>
                <a:rPr lang="en-CA" sz="2400" kern="10">
                  <a:ln w="9525">
                    <a:solidFill>
                      <a:srgbClr val="000000"/>
                    </a:solidFill>
                    <a:round/>
                    <a:headEnd/>
                    <a:tailEnd/>
                  </a:ln>
                  <a:solidFill>
                    <a:srgbClr val="000000"/>
                  </a:solidFill>
                  <a:latin typeface="Arial"/>
                  <a:cs typeface="Arial"/>
                </a:rPr>
                <a:t> Stop doing   </a:t>
              </a:r>
            </a:p>
          </p:txBody>
        </p:sp>
      </p:grpSp>
    </p:spTree>
    <p:extLst>
      <p:ext uri="{BB962C8B-B14F-4D97-AF65-F5344CB8AC3E}">
        <p14:creationId xmlns:p14="http://schemas.microsoft.com/office/powerpoint/2010/main" val="96147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a:xfrm>
            <a:off x="203147" y="3048000"/>
            <a:ext cx="10258928" cy="609600"/>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a:ln>
                <a:noFill/>
              </a:ln>
              <a:solidFill>
                <a:srgbClr val="326D89"/>
              </a:solidFill>
              <a:effectLst/>
              <a:uLnTx/>
              <a:uFillTx/>
              <a:latin typeface="+mn-lt"/>
              <a:ea typeface="+mn-ea"/>
              <a:cs typeface="+mn-cs"/>
            </a:endParaRPr>
          </a:p>
        </p:txBody>
      </p:sp>
      <p:sp>
        <p:nvSpPr>
          <p:cNvPr id="3" name="Title 2">
            <a:extLst>
              <a:ext uri="{FF2B5EF4-FFF2-40B4-BE49-F238E27FC236}">
                <a16:creationId xmlns:a16="http://schemas.microsoft.com/office/drawing/2014/main" id="{F61A45E9-3218-FB4F-A911-A2CCB31567FE}"/>
              </a:ext>
            </a:extLst>
          </p:cNvPr>
          <p:cNvSpPr>
            <a:spLocks noGrp="1"/>
          </p:cNvSpPr>
          <p:nvPr>
            <p:ph type="title"/>
          </p:nvPr>
        </p:nvSpPr>
        <p:spPr>
          <a:xfrm>
            <a:off x="203147" y="2667000"/>
            <a:ext cx="11685908" cy="762000"/>
          </a:xfrm>
        </p:spPr>
        <p:txBody>
          <a:bodyPr/>
          <a:lstStyle/>
          <a:p>
            <a:r>
              <a:rPr lang="en-US" dirty="0"/>
              <a:t>Kanban – “Simple but not easy!”</a:t>
            </a:r>
          </a:p>
        </p:txBody>
      </p:sp>
    </p:spTree>
    <p:extLst>
      <p:ext uri="{BB962C8B-B14F-4D97-AF65-F5344CB8AC3E}">
        <p14:creationId xmlns:p14="http://schemas.microsoft.com/office/powerpoint/2010/main" val="118271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945" y="2570752"/>
            <a:ext cx="11685908" cy="762000"/>
          </a:xfrm>
        </p:spPr>
        <p:txBody>
          <a:bodyPr/>
          <a:lstStyle/>
          <a:p>
            <a:pPr algn="ctr"/>
            <a:r>
              <a:rPr lang="en-US" dirty="0"/>
              <a:t>Introduction to Scrum</a:t>
            </a:r>
          </a:p>
        </p:txBody>
      </p:sp>
    </p:spTree>
    <p:extLst>
      <p:ext uri="{BB962C8B-B14F-4D97-AF65-F5344CB8AC3E}">
        <p14:creationId xmlns:p14="http://schemas.microsoft.com/office/powerpoint/2010/main" val="3656628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E515E9-0B8C-364C-8ACF-9ABA80AE5462}"/>
              </a:ext>
            </a:extLst>
          </p:cNvPr>
          <p:cNvSpPr/>
          <p:nvPr/>
        </p:nvSpPr>
        <p:spPr>
          <a:xfrm>
            <a:off x="431527" y="1248550"/>
            <a:ext cx="11325772" cy="5089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Kanban Board – Making WIP visible</a:t>
            </a:r>
          </a:p>
        </p:txBody>
      </p:sp>
      <p:sp>
        <p:nvSpPr>
          <p:cNvPr id="3" name="Content Placeholder 2">
            <a:extLst>
              <a:ext uri="{FF2B5EF4-FFF2-40B4-BE49-F238E27FC236}">
                <a16:creationId xmlns:a16="http://schemas.microsoft.com/office/drawing/2014/main" id="{5B5E513C-AE44-1043-91DA-5F10E907E35F}"/>
              </a:ext>
            </a:extLst>
          </p:cNvPr>
          <p:cNvSpPr>
            <a:spLocks noGrp="1"/>
          </p:cNvSpPr>
          <p:nvPr>
            <p:ph sz="quarter" idx="10"/>
          </p:nvPr>
        </p:nvSpPr>
        <p:spPr/>
        <p:txBody>
          <a:bodyPr/>
          <a:lstStyle/>
          <a:p>
            <a:endParaRPr lang="en-US"/>
          </a:p>
        </p:txBody>
      </p:sp>
      <p:sp>
        <p:nvSpPr>
          <p:cNvPr id="4" name="Rectangle 3"/>
          <p:cNvSpPr/>
          <p:nvPr/>
        </p:nvSpPr>
        <p:spPr>
          <a:xfrm>
            <a:off x="812589" y="1447800"/>
            <a:ext cx="10563648" cy="472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12589" y="2362200"/>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2588" y="1534180"/>
            <a:ext cx="1422030" cy="523220"/>
          </a:xfrm>
          <a:prstGeom prst="rect">
            <a:avLst/>
          </a:prstGeom>
          <a:noFill/>
        </p:spPr>
        <p:txBody>
          <a:bodyPr wrap="square" rtlCol="0">
            <a:spAutoFit/>
          </a:bodyPr>
          <a:lstStyle/>
          <a:p>
            <a:pPr algn="ctr"/>
            <a:r>
              <a:rPr lang="en-US" sz="1400" b="1" dirty="0">
                <a:solidFill>
                  <a:srgbClr val="00528A"/>
                </a:solidFill>
              </a:rPr>
              <a:t>Ready</a:t>
            </a:r>
            <a:br>
              <a:rPr lang="en-US" sz="1400" b="1" dirty="0">
                <a:solidFill>
                  <a:srgbClr val="00528A"/>
                </a:solidFill>
              </a:rPr>
            </a:br>
            <a:r>
              <a:rPr lang="en-US" sz="1400" b="1" dirty="0">
                <a:solidFill>
                  <a:srgbClr val="00528A"/>
                </a:solidFill>
              </a:rPr>
              <a:t>(5)</a:t>
            </a:r>
          </a:p>
        </p:txBody>
      </p:sp>
      <p:sp>
        <p:nvSpPr>
          <p:cNvPr id="7" name="TextBox 6"/>
          <p:cNvSpPr txBox="1"/>
          <p:nvPr/>
        </p:nvSpPr>
        <p:spPr>
          <a:xfrm>
            <a:off x="2401198" y="1371600"/>
            <a:ext cx="2031471" cy="523220"/>
          </a:xfrm>
          <a:prstGeom prst="rect">
            <a:avLst/>
          </a:prstGeom>
          <a:noFill/>
        </p:spPr>
        <p:txBody>
          <a:bodyPr wrap="square" rtlCol="0">
            <a:spAutoFit/>
          </a:bodyPr>
          <a:lstStyle/>
          <a:p>
            <a:pPr algn="ctr"/>
            <a:r>
              <a:rPr lang="en-US" sz="1400" b="1" dirty="0">
                <a:solidFill>
                  <a:srgbClr val="00528A"/>
                </a:solidFill>
              </a:rPr>
              <a:t>Discovery</a:t>
            </a:r>
            <a:br>
              <a:rPr lang="en-US" sz="1400" b="1" dirty="0">
                <a:solidFill>
                  <a:srgbClr val="00528A"/>
                </a:solidFill>
              </a:rPr>
            </a:br>
            <a:r>
              <a:rPr lang="en-US" sz="1400" b="1" dirty="0">
                <a:solidFill>
                  <a:srgbClr val="00528A"/>
                </a:solidFill>
              </a:rPr>
              <a:t>(3)</a:t>
            </a:r>
          </a:p>
        </p:txBody>
      </p:sp>
      <p:cxnSp>
        <p:nvCxnSpPr>
          <p:cNvPr id="8" name="Straight Connector 7"/>
          <p:cNvCxnSpPr/>
          <p:nvPr/>
        </p:nvCxnSpPr>
        <p:spPr>
          <a:xfrm rot="5400000">
            <a:off x="-127582" y="3810000"/>
            <a:ext cx="472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501142" y="3810002"/>
            <a:ext cx="4724398"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26517" y="1371600"/>
            <a:ext cx="1881142" cy="523220"/>
          </a:xfrm>
          <a:prstGeom prst="rect">
            <a:avLst/>
          </a:prstGeom>
          <a:noFill/>
        </p:spPr>
        <p:txBody>
          <a:bodyPr wrap="square" rtlCol="0">
            <a:spAutoFit/>
          </a:bodyPr>
          <a:lstStyle/>
          <a:p>
            <a:pPr algn="ctr"/>
            <a:r>
              <a:rPr lang="en-US" sz="1400" b="1" dirty="0">
                <a:solidFill>
                  <a:srgbClr val="00528A"/>
                </a:solidFill>
              </a:rPr>
              <a:t>Delivery</a:t>
            </a:r>
            <a:br>
              <a:rPr lang="en-US" sz="1400" b="1" dirty="0">
                <a:solidFill>
                  <a:srgbClr val="00528A"/>
                </a:solidFill>
              </a:rPr>
            </a:br>
            <a:r>
              <a:rPr lang="en-US" sz="1400" b="1" dirty="0">
                <a:solidFill>
                  <a:srgbClr val="00528A"/>
                </a:solidFill>
              </a:rPr>
              <a:t>(5)</a:t>
            </a:r>
          </a:p>
        </p:txBody>
      </p:sp>
      <p:sp>
        <p:nvSpPr>
          <p:cNvPr id="12" name="TextBox 11"/>
          <p:cNvSpPr txBox="1"/>
          <p:nvPr/>
        </p:nvSpPr>
        <p:spPr>
          <a:xfrm>
            <a:off x="8085254" y="1621536"/>
            <a:ext cx="1629240" cy="523220"/>
          </a:xfrm>
          <a:prstGeom prst="rect">
            <a:avLst/>
          </a:prstGeom>
          <a:noFill/>
        </p:spPr>
        <p:txBody>
          <a:bodyPr wrap="square" rtlCol="0">
            <a:spAutoFit/>
          </a:bodyPr>
          <a:lstStyle/>
          <a:p>
            <a:pPr algn="ctr"/>
            <a:r>
              <a:rPr lang="en-US" sz="1400" b="1" dirty="0">
                <a:solidFill>
                  <a:srgbClr val="00528A"/>
                </a:solidFill>
              </a:rPr>
              <a:t>UAT</a:t>
            </a:r>
            <a:br>
              <a:rPr lang="en-US" sz="1400" b="1" dirty="0">
                <a:solidFill>
                  <a:srgbClr val="00528A"/>
                </a:solidFill>
              </a:rPr>
            </a:br>
            <a:r>
              <a:rPr lang="en-US" sz="1400" b="1" dirty="0">
                <a:solidFill>
                  <a:srgbClr val="00528A"/>
                </a:solidFill>
              </a:rPr>
              <a:t>(3)</a:t>
            </a:r>
          </a:p>
        </p:txBody>
      </p:sp>
      <p:cxnSp>
        <p:nvCxnSpPr>
          <p:cNvPr id="13" name="Straight Connector 12"/>
          <p:cNvCxnSpPr/>
          <p:nvPr/>
        </p:nvCxnSpPr>
        <p:spPr>
          <a:xfrm rot="16200000" flipH="1">
            <a:off x="7693578" y="3810000"/>
            <a:ext cx="4724402" cy="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055780" y="1628668"/>
            <a:ext cx="1279827" cy="523220"/>
          </a:xfrm>
          <a:prstGeom prst="rect">
            <a:avLst/>
          </a:prstGeom>
          <a:noFill/>
        </p:spPr>
        <p:txBody>
          <a:bodyPr wrap="square" rtlCol="0">
            <a:spAutoFit/>
          </a:bodyPr>
          <a:lstStyle/>
          <a:p>
            <a:pPr algn="ctr"/>
            <a:r>
              <a:rPr lang="en-US" sz="1400" b="1" dirty="0">
                <a:solidFill>
                  <a:srgbClr val="00528A"/>
                </a:solidFill>
              </a:rPr>
              <a:t>Ready for Release</a:t>
            </a:r>
          </a:p>
        </p:txBody>
      </p:sp>
      <p:cxnSp>
        <p:nvCxnSpPr>
          <p:cNvPr id="15" name="Straight Connector 14"/>
          <p:cNvCxnSpPr/>
          <p:nvPr/>
        </p:nvCxnSpPr>
        <p:spPr>
          <a:xfrm>
            <a:off x="812589" y="5242560"/>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2589" y="4721423"/>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2588" y="4868323"/>
            <a:ext cx="1422030" cy="307777"/>
          </a:xfrm>
          <a:prstGeom prst="rect">
            <a:avLst/>
          </a:prstGeom>
          <a:noFill/>
        </p:spPr>
        <p:txBody>
          <a:bodyPr wrap="square" rtlCol="0">
            <a:spAutoFit/>
          </a:bodyPr>
          <a:lstStyle/>
          <a:p>
            <a:pPr algn="ctr"/>
            <a:r>
              <a:rPr lang="en-US" sz="1400" b="1" dirty="0">
                <a:solidFill>
                  <a:srgbClr val="C00000"/>
                </a:solidFill>
              </a:rPr>
              <a:t>Urgent</a:t>
            </a:r>
          </a:p>
        </p:txBody>
      </p:sp>
      <p:sp>
        <p:nvSpPr>
          <p:cNvPr id="18" name="TextBox 17"/>
          <p:cNvSpPr txBox="1"/>
          <p:nvPr/>
        </p:nvSpPr>
        <p:spPr>
          <a:xfrm>
            <a:off x="849155" y="5559624"/>
            <a:ext cx="1373274" cy="307777"/>
          </a:xfrm>
          <a:prstGeom prst="rect">
            <a:avLst/>
          </a:prstGeom>
          <a:noFill/>
        </p:spPr>
        <p:txBody>
          <a:bodyPr wrap="square" rtlCol="0">
            <a:spAutoFit/>
          </a:bodyPr>
          <a:lstStyle/>
          <a:p>
            <a:pPr algn="ctr"/>
            <a:r>
              <a:rPr lang="en-US" sz="1400" b="1" dirty="0">
                <a:solidFill>
                  <a:srgbClr val="00528A"/>
                </a:solidFill>
              </a:rPr>
              <a:t>Criteria</a:t>
            </a:r>
          </a:p>
        </p:txBody>
      </p:sp>
      <p:sp>
        <p:nvSpPr>
          <p:cNvPr id="19" name="Rectangle 18"/>
          <p:cNvSpPr/>
          <p:nvPr/>
        </p:nvSpPr>
        <p:spPr>
          <a:xfrm>
            <a:off x="2336191"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cxnSp>
        <p:nvCxnSpPr>
          <p:cNvPr id="20" name="Straight Connector 19"/>
          <p:cNvCxnSpPr/>
          <p:nvPr/>
        </p:nvCxnSpPr>
        <p:spPr>
          <a:xfrm rot="16200000" flipH="1">
            <a:off x="1740010" y="3544311"/>
            <a:ext cx="3390412" cy="365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72899" y="29718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4" name="Rectangle 23"/>
          <p:cNvSpPr/>
          <p:nvPr/>
        </p:nvSpPr>
        <p:spPr>
          <a:xfrm>
            <a:off x="3672899"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7" name="Rectangle 26"/>
          <p:cNvSpPr/>
          <p:nvPr/>
        </p:nvSpPr>
        <p:spPr>
          <a:xfrm>
            <a:off x="1015735" y="2862072"/>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8" name="Rectangle 27"/>
          <p:cNvSpPr/>
          <p:nvPr/>
        </p:nvSpPr>
        <p:spPr>
          <a:xfrm>
            <a:off x="1015735"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9" name="Rectangle 28"/>
          <p:cNvSpPr/>
          <p:nvPr/>
        </p:nvSpPr>
        <p:spPr>
          <a:xfrm>
            <a:off x="1015735" y="3752088"/>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30" name="Rectangle 29"/>
          <p:cNvSpPr/>
          <p:nvPr/>
        </p:nvSpPr>
        <p:spPr>
          <a:xfrm>
            <a:off x="1015735" y="3300984"/>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31" name="Rectangle 30"/>
          <p:cNvSpPr/>
          <p:nvPr/>
        </p:nvSpPr>
        <p:spPr>
          <a:xfrm>
            <a:off x="1015735" y="4209288"/>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1" name="Rectangle 40"/>
          <p:cNvSpPr/>
          <p:nvPr/>
        </p:nvSpPr>
        <p:spPr>
          <a:xfrm>
            <a:off x="5078677" y="2843784"/>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2" name="Rectangle 41"/>
          <p:cNvSpPr/>
          <p:nvPr/>
        </p:nvSpPr>
        <p:spPr>
          <a:xfrm>
            <a:off x="5078677" y="2420112"/>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4" name="Rectangle 43"/>
          <p:cNvSpPr/>
          <p:nvPr/>
        </p:nvSpPr>
        <p:spPr>
          <a:xfrm>
            <a:off x="5078677" y="3282696"/>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5" name="Rectangle 44"/>
          <p:cNvSpPr/>
          <p:nvPr/>
        </p:nvSpPr>
        <p:spPr>
          <a:xfrm>
            <a:off x="6602280" y="30480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6" name="Rectangle 45"/>
          <p:cNvSpPr/>
          <p:nvPr/>
        </p:nvSpPr>
        <p:spPr>
          <a:xfrm>
            <a:off x="6602280" y="25146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7" name="Rectangle 46"/>
          <p:cNvSpPr/>
          <p:nvPr/>
        </p:nvSpPr>
        <p:spPr>
          <a:xfrm>
            <a:off x="7922736"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8" name="Rectangle 47"/>
          <p:cNvSpPr/>
          <p:nvPr/>
        </p:nvSpPr>
        <p:spPr>
          <a:xfrm>
            <a:off x="9040045" y="30480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9" name="Rectangle 48"/>
          <p:cNvSpPr/>
          <p:nvPr/>
        </p:nvSpPr>
        <p:spPr>
          <a:xfrm>
            <a:off x="9040045" y="25146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50" name="TextBox 49"/>
          <p:cNvSpPr txBox="1"/>
          <p:nvPr/>
        </p:nvSpPr>
        <p:spPr>
          <a:xfrm>
            <a:off x="2133044" y="1938599"/>
            <a:ext cx="1320456" cy="307777"/>
          </a:xfrm>
          <a:prstGeom prst="rect">
            <a:avLst/>
          </a:prstGeom>
          <a:noFill/>
        </p:spPr>
        <p:txBody>
          <a:bodyPr wrap="square" rtlCol="0">
            <a:spAutoFit/>
          </a:bodyPr>
          <a:lstStyle/>
          <a:p>
            <a:pPr algn="ctr"/>
            <a:r>
              <a:rPr lang="en-US" sz="1400" b="1" dirty="0">
                <a:solidFill>
                  <a:srgbClr val="00528A"/>
                </a:solidFill>
              </a:rPr>
              <a:t>Analyze</a:t>
            </a:r>
          </a:p>
        </p:txBody>
      </p:sp>
      <p:sp>
        <p:nvSpPr>
          <p:cNvPr id="51" name="TextBox 50"/>
          <p:cNvSpPr txBox="1"/>
          <p:nvPr/>
        </p:nvSpPr>
        <p:spPr>
          <a:xfrm>
            <a:off x="3120339" y="1837944"/>
            <a:ext cx="1929897" cy="523220"/>
          </a:xfrm>
          <a:prstGeom prst="rect">
            <a:avLst/>
          </a:prstGeom>
          <a:noFill/>
        </p:spPr>
        <p:txBody>
          <a:bodyPr wrap="square" rtlCol="0">
            <a:spAutoFit/>
          </a:bodyPr>
          <a:lstStyle/>
          <a:p>
            <a:pPr algn="ctr"/>
            <a:r>
              <a:rPr lang="en-US" sz="1400" b="1" dirty="0">
                <a:solidFill>
                  <a:srgbClr val="00528A"/>
                </a:solidFill>
              </a:rPr>
              <a:t>Ready for</a:t>
            </a:r>
            <a:br>
              <a:rPr lang="en-US" sz="1400" b="1" dirty="0">
                <a:solidFill>
                  <a:srgbClr val="00528A"/>
                </a:solidFill>
              </a:rPr>
            </a:br>
            <a:r>
              <a:rPr lang="en-US" sz="1400" b="1" dirty="0">
                <a:solidFill>
                  <a:srgbClr val="00528A"/>
                </a:solidFill>
              </a:rPr>
              <a:t> Dev</a:t>
            </a:r>
          </a:p>
        </p:txBody>
      </p:sp>
      <p:cxnSp>
        <p:nvCxnSpPr>
          <p:cNvPr id="52" name="Straight Connector 51"/>
          <p:cNvCxnSpPr/>
          <p:nvPr/>
        </p:nvCxnSpPr>
        <p:spPr>
          <a:xfrm>
            <a:off x="2234618" y="1874520"/>
            <a:ext cx="548497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875530" y="1932433"/>
            <a:ext cx="1422030" cy="307777"/>
          </a:xfrm>
          <a:prstGeom prst="rect">
            <a:avLst/>
          </a:prstGeom>
          <a:noFill/>
        </p:spPr>
        <p:txBody>
          <a:bodyPr wrap="square" rtlCol="0">
            <a:spAutoFit/>
          </a:bodyPr>
          <a:lstStyle/>
          <a:p>
            <a:pPr algn="ctr"/>
            <a:r>
              <a:rPr lang="en-US" sz="1400" b="1" dirty="0">
                <a:solidFill>
                  <a:srgbClr val="00528A"/>
                </a:solidFill>
              </a:rPr>
              <a:t>Dev</a:t>
            </a:r>
          </a:p>
        </p:txBody>
      </p:sp>
      <p:sp>
        <p:nvSpPr>
          <p:cNvPr id="66" name="TextBox 65"/>
          <p:cNvSpPr txBox="1"/>
          <p:nvPr/>
        </p:nvSpPr>
        <p:spPr>
          <a:xfrm>
            <a:off x="6297559" y="1828800"/>
            <a:ext cx="1422030" cy="523220"/>
          </a:xfrm>
          <a:prstGeom prst="rect">
            <a:avLst/>
          </a:prstGeom>
          <a:noFill/>
        </p:spPr>
        <p:txBody>
          <a:bodyPr wrap="square" rtlCol="0">
            <a:spAutoFit/>
          </a:bodyPr>
          <a:lstStyle/>
          <a:p>
            <a:pPr algn="ctr"/>
            <a:r>
              <a:rPr lang="en-US" sz="1400" b="1" dirty="0">
                <a:solidFill>
                  <a:srgbClr val="00528A"/>
                </a:solidFill>
              </a:rPr>
              <a:t>Ready for Accept</a:t>
            </a:r>
          </a:p>
        </p:txBody>
      </p:sp>
      <p:cxnSp>
        <p:nvCxnSpPr>
          <p:cNvPr id="76" name="Straight Connector 75"/>
          <p:cNvCxnSpPr/>
          <p:nvPr/>
        </p:nvCxnSpPr>
        <p:spPr>
          <a:xfrm rot="5400000">
            <a:off x="5337074" y="3810000"/>
            <a:ext cx="472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4571882" y="3536204"/>
            <a:ext cx="3390412" cy="365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263058" y="5334000"/>
            <a:ext cx="2653101" cy="600164"/>
          </a:xfrm>
          <a:prstGeom prst="rect">
            <a:avLst/>
          </a:prstGeom>
          <a:noFill/>
        </p:spPr>
        <p:txBody>
          <a:bodyPr wrap="square" rtlCol="0">
            <a:spAutoFit/>
          </a:bodyPr>
          <a:lstStyle/>
          <a:p>
            <a:pPr marL="119063" indent="-119063">
              <a:buFont typeface="Arial" pitchFamily="34" charset="0"/>
              <a:buChar char="•"/>
            </a:pPr>
            <a:r>
              <a:rPr lang="en-US" sz="1100" dirty="0"/>
              <a:t>Design Complete</a:t>
            </a:r>
          </a:p>
          <a:p>
            <a:pPr marL="119063" indent="-119063">
              <a:buFont typeface="Arial" pitchFamily="34" charset="0"/>
              <a:buChar char="•"/>
            </a:pPr>
            <a:r>
              <a:rPr lang="en-US" sz="1100" dirty="0"/>
              <a:t>Test Case Examples Done</a:t>
            </a:r>
          </a:p>
          <a:p>
            <a:pPr marL="119063" indent="-119063">
              <a:buFont typeface="Arial" pitchFamily="34" charset="0"/>
              <a:buChar char="•"/>
            </a:pPr>
            <a:r>
              <a:rPr lang="en-US" sz="1100" dirty="0"/>
              <a:t>UIX Input Ready</a:t>
            </a:r>
          </a:p>
        </p:txBody>
      </p:sp>
      <p:sp>
        <p:nvSpPr>
          <p:cNvPr id="79" name="TextBox 78"/>
          <p:cNvSpPr txBox="1"/>
          <p:nvPr/>
        </p:nvSpPr>
        <p:spPr>
          <a:xfrm>
            <a:off x="5066488" y="5334001"/>
            <a:ext cx="2449954" cy="769441"/>
          </a:xfrm>
          <a:prstGeom prst="rect">
            <a:avLst/>
          </a:prstGeom>
          <a:noFill/>
        </p:spPr>
        <p:txBody>
          <a:bodyPr wrap="square" rtlCol="0">
            <a:spAutoFit/>
          </a:bodyPr>
          <a:lstStyle/>
          <a:p>
            <a:pPr marL="119063" indent="-119063">
              <a:buFont typeface="Arial" pitchFamily="34" charset="0"/>
              <a:buChar char="•"/>
            </a:pPr>
            <a:r>
              <a:rPr lang="en-US" sz="1100" dirty="0"/>
              <a:t>Code Complete</a:t>
            </a:r>
          </a:p>
          <a:p>
            <a:pPr marL="119063" indent="-119063">
              <a:buFont typeface="Arial" pitchFamily="34" charset="0"/>
              <a:buChar char="•"/>
            </a:pPr>
            <a:r>
              <a:rPr lang="en-US" sz="1100" dirty="0"/>
              <a:t>Source Checked In</a:t>
            </a:r>
          </a:p>
          <a:p>
            <a:pPr marL="119063" indent="-119063">
              <a:buFont typeface="Arial" pitchFamily="34" charset="0"/>
              <a:buChar char="•"/>
            </a:pPr>
            <a:r>
              <a:rPr lang="en-US" sz="1100" dirty="0"/>
              <a:t>Unit Tests Green</a:t>
            </a:r>
          </a:p>
          <a:p>
            <a:pPr marL="119063" indent="-119063">
              <a:buFont typeface="Arial" pitchFamily="34" charset="0"/>
              <a:buChar char="•"/>
            </a:pPr>
            <a:r>
              <a:rPr lang="en-US" sz="1100" dirty="0"/>
              <a:t>Build Succeeds</a:t>
            </a:r>
          </a:p>
        </p:txBody>
      </p:sp>
      <p:sp>
        <p:nvSpPr>
          <p:cNvPr id="80" name="TextBox 79"/>
          <p:cNvSpPr txBox="1"/>
          <p:nvPr/>
        </p:nvSpPr>
        <p:spPr>
          <a:xfrm>
            <a:off x="7707400" y="5303521"/>
            <a:ext cx="2449954" cy="769441"/>
          </a:xfrm>
          <a:prstGeom prst="rect">
            <a:avLst/>
          </a:prstGeom>
          <a:noFill/>
        </p:spPr>
        <p:txBody>
          <a:bodyPr wrap="square" rtlCol="0">
            <a:spAutoFit/>
          </a:bodyPr>
          <a:lstStyle/>
          <a:p>
            <a:pPr marL="119063" indent="-119063">
              <a:buFont typeface="Arial" pitchFamily="34" charset="0"/>
              <a:buChar char="•"/>
            </a:pPr>
            <a:r>
              <a:rPr lang="en-US" sz="1100" dirty="0"/>
              <a:t>Acceptance Tests Green</a:t>
            </a:r>
          </a:p>
          <a:p>
            <a:pPr marL="119063" indent="-119063">
              <a:buFont typeface="Arial" pitchFamily="34" charset="0"/>
              <a:buChar char="•"/>
            </a:pPr>
            <a:r>
              <a:rPr lang="en-US" sz="1100" dirty="0"/>
              <a:t>Manual Testing Okay</a:t>
            </a:r>
          </a:p>
          <a:p>
            <a:pPr marL="119063" indent="-119063">
              <a:buFont typeface="Arial" pitchFamily="34" charset="0"/>
              <a:buChar char="•"/>
            </a:pPr>
            <a:r>
              <a:rPr lang="en-US" sz="1100" dirty="0"/>
              <a:t>PO Acceptance</a:t>
            </a:r>
          </a:p>
          <a:p>
            <a:pPr marL="119063" indent="-119063">
              <a:buFont typeface="Arial" pitchFamily="34" charset="0"/>
              <a:buChar char="•"/>
            </a:pPr>
            <a:r>
              <a:rPr lang="en-US" sz="1100" dirty="0" err="1"/>
              <a:t>Doco</a:t>
            </a:r>
            <a:r>
              <a:rPr lang="en-US" sz="1100" dirty="0"/>
              <a:t> Complete</a:t>
            </a:r>
          </a:p>
        </p:txBody>
      </p:sp>
      <p:sp>
        <p:nvSpPr>
          <p:cNvPr id="54" name="Folded Corner 53"/>
          <p:cNvSpPr/>
          <p:nvPr/>
        </p:nvSpPr>
        <p:spPr>
          <a:xfrm>
            <a:off x="3453500" y="3200400"/>
            <a:ext cx="5992839" cy="121920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Columns for each Work Activity</a:t>
            </a:r>
          </a:p>
        </p:txBody>
      </p:sp>
      <p:sp>
        <p:nvSpPr>
          <p:cNvPr id="57" name="Oval 56"/>
          <p:cNvSpPr/>
          <p:nvPr/>
        </p:nvSpPr>
        <p:spPr>
          <a:xfrm>
            <a:off x="8430604" y="1608843"/>
            <a:ext cx="914162"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a:stCxn id="53" idx="5"/>
            <a:endCxn id="54" idx="0"/>
          </p:cNvCxnSpPr>
          <p:nvPr/>
        </p:nvCxnSpPr>
        <p:spPr>
          <a:xfrm>
            <a:off x="1810896" y="1987928"/>
            <a:ext cx="4639024" cy="12124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5"/>
            <a:endCxn id="54" idx="0"/>
          </p:cNvCxnSpPr>
          <p:nvPr/>
        </p:nvCxnSpPr>
        <p:spPr>
          <a:xfrm>
            <a:off x="3829125" y="1788394"/>
            <a:ext cx="2620796" cy="1412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6" idx="4"/>
            <a:endCxn id="54" idx="0"/>
          </p:cNvCxnSpPr>
          <p:nvPr/>
        </p:nvCxnSpPr>
        <p:spPr>
          <a:xfrm>
            <a:off x="6246773" y="1865724"/>
            <a:ext cx="203147" cy="13346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7" idx="3"/>
            <a:endCxn id="54" idx="0"/>
          </p:cNvCxnSpPr>
          <p:nvPr/>
        </p:nvCxnSpPr>
        <p:spPr>
          <a:xfrm flipH="1">
            <a:off x="6449920" y="2064128"/>
            <a:ext cx="2114560" cy="11362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688118" y="1332324"/>
            <a:ext cx="1117309"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844057" y="1333108"/>
            <a:ext cx="1154078"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17309" y="1532643"/>
            <a:ext cx="812588"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614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1D7A509A-302D-CD43-B085-5058B2CDA3DB}"/>
              </a:ext>
            </a:extLst>
          </p:cNvPr>
          <p:cNvSpPr/>
          <p:nvPr/>
        </p:nvSpPr>
        <p:spPr>
          <a:xfrm>
            <a:off x="431527" y="1248550"/>
            <a:ext cx="11325772" cy="5089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Kanban Board</a:t>
            </a:r>
          </a:p>
        </p:txBody>
      </p:sp>
      <p:sp>
        <p:nvSpPr>
          <p:cNvPr id="3" name="Content Placeholder 2">
            <a:extLst>
              <a:ext uri="{FF2B5EF4-FFF2-40B4-BE49-F238E27FC236}">
                <a16:creationId xmlns:a16="http://schemas.microsoft.com/office/drawing/2014/main" id="{77549A4D-FB69-5345-ADDD-BE11D1CC35FD}"/>
              </a:ext>
            </a:extLst>
          </p:cNvPr>
          <p:cNvSpPr>
            <a:spLocks noGrp="1"/>
          </p:cNvSpPr>
          <p:nvPr>
            <p:ph sz="quarter" idx="10"/>
          </p:nvPr>
        </p:nvSpPr>
        <p:spPr/>
        <p:txBody>
          <a:bodyPr/>
          <a:lstStyle/>
          <a:p>
            <a:endParaRPr lang="en-US"/>
          </a:p>
        </p:txBody>
      </p:sp>
      <p:sp>
        <p:nvSpPr>
          <p:cNvPr id="4" name="Rectangle 3"/>
          <p:cNvSpPr/>
          <p:nvPr/>
        </p:nvSpPr>
        <p:spPr>
          <a:xfrm>
            <a:off x="812589" y="1447800"/>
            <a:ext cx="10563648" cy="472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12589" y="2362200"/>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2588" y="1534180"/>
            <a:ext cx="1422030" cy="523220"/>
          </a:xfrm>
          <a:prstGeom prst="rect">
            <a:avLst/>
          </a:prstGeom>
          <a:noFill/>
        </p:spPr>
        <p:txBody>
          <a:bodyPr wrap="square" rtlCol="0">
            <a:spAutoFit/>
          </a:bodyPr>
          <a:lstStyle/>
          <a:p>
            <a:pPr algn="ctr"/>
            <a:r>
              <a:rPr lang="en-US" sz="1400" b="1" dirty="0">
                <a:solidFill>
                  <a:srgbClr val="00528A"/>
                </a:solidFill>
              </a:rPr>
              <a:t>Ready</a:t>
            </a:r>
            <a:br>
              <a:rPr lang="en-US" sz="1400" b="1" dirty="0">
                <a:solidFill>
                  <a:srgbClr val="00528A"/>
                </a:solidFill>
              </a:rPr>
            </a:br>
            <a:r>
              <a:rPr lang="en-US" sz="1400" b="1" dirty="0">
                <a:solidFill>
                  <a:srgbClr val="00528A"/>
                </a:solidFill>
              </a:rPr>
              <a:t>(5)</a:t>
            </a:r>
          </a:p>
        </p:txBody>
      </p:sp>
      <p:sp>
        <p:nvSpPr>
          <p:cNvPr id="7" name="TextBox 6"/>
          <p:cNvSpPr txBox="1"/>
          <p:nvPr/>
        </p:nvSpPr>
        <p:spPr>
          <a:xfrm>
            <a:off x="2401198" y="1371600"/>
            <a:ext cx="2031471" cy="523220"/>
          </a:xfrm>
          <a:prstGeom prst="rect">
            <a:avLst/>
          </a:prstGeom>
          <a:noFill/>
        </p:spPr>
        <p:txBody>
          <a:bodyPr wrap="square" rtlCol="0">
            <a:spAutoFit/>
          </a:bodyPr>
          <a:lstStyle/>
          <a:p>
            <a:pPr algn="ctr"/>
            <a:r>
              <a:rPr lang="en-US" sz="1400" b="1" dirty="0">
                <a:solidFill>
                  <a:srgbClr val="00528A"/>
                </a:solidFill>
              </a:rPr>
              <a:t>Discovery</a:t>
            </a:r>
            <a:br>
              <a:rPr lang="en-US" sz="1400" b="1" dirty="0">
                <a:solidFill>
                  <a:srgbClr val="00528A"/>
                </a:solidFill>
              </a:rPr>
            </a:br>
            <a:r>
              <a:rPr lang="en-US" sz="1400" b="1" dirty="0">
                <a:solidFill>
                  <a:srgbClr val="00528A"/>
                </a:solidFill>
              </a:rPr>
              <a:t>(3)</a:t>
            </a:r>
          </a:p>
        </p:txBody>
      </p:sp>
      <p:cxnSp>
        <p:nvCxnSpPr>
          <p:cNvPr id="8" name="Straight Connector 7"/>
          <p:cNvCxnSpPr/>
          <p:nvPr/>
        </p:nvCxnSpPr>
        <p:spPr>
          <a:xfrm rot="5400000">
            <a:off x="-127582" y="3810000"/>
            <a:ext cx="472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501142" y="3810002"/>
            <a:ext cx="4724398"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26517" y="1371600"/>
            <a:ext cx="1881142" cy="523220"/>
          </a:xfrm>
          <a:prstGeom prst="rect">
            <a:avLst/>
          </a:prstGeom>
          <a:noFill/>
        </p:spPr>
        <p:txBody>
          <a:bodyPr wrap="square" rtlCol="0">
            <a:spAutoFit/>
          </a:bodyPr>
          <a:lstStyle/>
          <a:p>
            <a:pPr algn="ctr"/>
            <a:r>
              <a:rPr lang="en-US" sz="1400" b="1" dirty="0">
                <a:solidFill>
                  <a:srgbClr val="00528A"/>
                </a:solidFill>
              </a:rPr>
              <a:t>Delivery</a:t>
            </a:r>
            <a:br>
              <a:rPr lang="en-US" sz="1400" b="1" dirty="0">
                <a:solidFill>
                  <a:srgbClr val="00528A"/>
                </a:solidFill>
              </a:rPr>
            </a:br>
            <a:r>
              <a:rPr lang="en-US" sz="1400" b="1" dirty="0">
                <a:solidFill>
                  <a:srgbClr val="00528A"/>
                </a:solidFill>
              </a:rPr>
              <a:t>(5)</a:t>
            </a:r>
          </a:p>
        </p:txBody>
      </p:sp>
      <p:sp>
        <p:nvSpPr>
          <p:cNvPr id="12" name="TextBox 11"/>
          <p:cNvSpPr txBox="1"/>
          <p:nvPr/>
        </p:nvSpPr>
        <p:spPr>
          <a:xfrm>
            <a:off x="8085254" y="1621536"/>
            <a:ext cx="1629240" cy="523220"/>
          </a:xfrm>
          <a:prstGeom prst="rect">
            <a:avLst/>
          </a:prstGeom>
          <a:noFill/>
        </p:spPr>
        <p:txBody>
          <a:bodyPr wrap="square" rtlCol="0">
            <a:spAutoFit/>
          </a:bodyPr>
          <a:lstStyle/>
          <a:p>
            <a:pPr algn="ctr"/>
            <a:r>
              <a:rPr lang="en-US" sz="1400" b="1" dirty="0">
                <a:solidFill>
                  <a:srgbClr val="00528A"/>
                </a:solidFill>
              </a:rPr>
              <a:t>UAT</a:t>
            </a:r>
            <a:br>
              <a:rPr lang="en-US" sz="1400" b="1" dirty="0">
                <a:solidFill>
                  <a:srgbClr val="00528A"/>
                </a:solidFill>
              </a:rPr>
            </a:br>
            <a:r>
              <a:rPr lang="en-US" sz="1400" b="1" dirty="0">
                <a:solidFill>
                  <a:srgbClr val="00528A"/>
                </a:solidFill>
              </a:rPr>
              <a:t>(3)</a:t>
            </a:r>
          </a:p>
        </p:txBody>
      </p:sp>
      <p:cxnSp>
        <p:nvCxnSpPr>
          <p:cNvPr id="13" name="Straight Connector 12"/>
          <p:cNvCxnSpPr/>
          <p:nvPr/>
        </p:nvCxnSpPr>
        <p:spPr>
          <a:xfrm rot="16200000" flipH="1">
            <a:off x="7693578" y="3810000"/>
            <a:ext cx="4724402" cy="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055780" y="1628668"/>
            <a:ext cx="1279827" cy="523220"/>
          </a:xfrm>
          <a:prstGeom prst="rect">
            <a:avLst/>
          </a:prstGeom>
          <a:noFill/>
        </p:spPr>
        <p:txBody>
          <a:bodyPr wrap="square" rtlCol="0">
            <a:spAutoFit/>
          </a:bodyPr>
          <a:lstStyle/>
          <a:p>
            <a:pPr algn="ctr"/>
            <a:r>
              <a:rPr lang="en-US" sz="1400" b="1" dirty="0">
                <a:solidFill>
                  <a:srgbClr val="00528A"/>
                </a:solidFill>
              </a:rPr>
              <a:t>Ready for Release</a:t>
            </a:r>
          </a:p>
        </p:txBody>
      </p:sp>
      <p:cxnSp>
        <p:nvCxnSpPr>
          <p:cNvPr id="15" name="Straight Connector 14"/>
          <p:cNvCxnSpPr/>
          <p:nvPr/>
        </p:nvCxnSpPr>
        <p:spPr>
          <a:xfrm>
            <a:off x="812589" y="5242560"/>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2589" y="4721423"/>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2588" y="4868323"/>
            <a:ext cx="1422030" cy="307777"/>
          </a:xfrm>
          <a:prstGeom prst="rect">
            <a:avLst/>
          </a:prstGeom>
          <a:noFill/>
        </p:spPr>
        <p:txBody>
          <a:bodyPr wrap="square" rtlCol="0">
            <a:spAutoFit/>
          </a:bodyPr>
          <a:lstStyle/>
          <a:p>
            <a:pPr algn="ctr"/>
            <a:r>
              <a:rPr lang="en-US" sz="1400" b="1" dirty="0">
                <a:solidFill>
                  <a:srgbClr val="C00000"/>
                </a:solidFill>
              </a:rPr>
              <a:t>Urgent</a:t>
            </a:r>
          </a:p>
        </p:txBody>
      </p:sp>
      <p:sp>
        <p:nvSpPr>
          <p:cNvPr id="18" name="TextBox 17"/>
          <p:cNvSpPr txBox="1"/>
          <p:nvPr/>
        </p:nvSpPr>
        <p:spPr>
          <a:xfrm>
            <a:off x="849155" y="5559624"/>
            <a:ext cx="1373274" cy="307777"/>
          </a:xfrm>
          <a:prstGeom prst="rect">
            <a:avLst/>
          </a:prstGeom>
          <a:noFill/>
        </p:spPr>
        <p:txBody>
          <a:bodyPr wrap="square" rtlCol="0">
            <a:spAutoFit/>
          </a:bodyPr>
          <a:lstStyle/>
          <a:p>
            <a:pPr algn="ctr"/>
            <a:r>
              <a:rPr lang="en-US" sz="1400" b="1" dirty="0">
                <a:solidFill>
                  <a:srgbClr val="00528A"/>
                </a:solidFill>
              </a:rPr>
              <a:t>Criteria</a:t>
            </a:r>
          </a:p>
        </p:txBody>
      </p:sp>
      <p:sp>
        <p:nvSpPr>
          <p:cNvPr id="19" name="Rectangle 18"/>
          <p:cNvSpPr/>
          <p:nvPr/>
        </p:nvSpPr>
        <p:spPr>
          <a:xfrm>
            <a:off x="2336191"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cxnSp>
        <p:nvCxnSpPr>
          <p:cNvPr id="20" name="Straight Connector 19"/>
          <p:cNvCxnSpPr/>
          <p:nvPr/>
        </p:nvCxnSpPr>
        <p:spPr>
          <a:xfrm rot="16200000" flipH="1">
            <a:off x="1740010" y="3544311"/>
            <a:ext cx="3390412" cy="365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72899" y="29718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4" name="Rectangle 23"/>
          <p:cNvSpPr/>
          <p:nvPr/>
        </p:nvSpPr>
        <p:spPr>
          <a:xfrm>
            <a:off x="3672899"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7" name="Rectangle 26"/>
          <p:cNvSpPr/>
          <p:nvPr/>
        </p:nvSpPr>
        <p:spPr>
          <a:xfrm>
            <a:off x="1015735" y="2862072"/>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8" name="Rectangle 27"/>
          <p:cNvSpPr/>
          <p:nvPr/>
        </p:nvSpPr>
        <p:spPr>
          <a:xfrm>
            <a:off x="1015735"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9" name="Rectangle 28"/>
          <p:cNvSpPr/>
          <p:nvPr/>
        </p:nvSpPr>
        <p:spPr>
          <a:xfrm>
            <a:off x="1015735" y="3752088"/>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30" name="Rectangle 29"/>
          <p:cNvSpPr/>
          <p:nvPr/>
        </p:nvSpPr>
        <p:spPr>
          <a:xfrm>
            <a:off x="1015735" y="3300984"/>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31" name="Rectangle 30"/>
          <p:cNvSpPr/>
          <p:nvPr/>
        </p:nvSpPr>
        <p:spPr>
          <a:xfrm>
            <a:off x="1015735" y="4209288"/>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1" name="Rectangle 40"/>
          <p:cNvSpPr/>
          <p:nvPr/>
        </p:nvSpPr>
        <p:spPr>
          <a:xfrm>
            <a:off x="5078677" y="2843784"/>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2" name="Rectangle 41"/>
          <p:cNvSpPr/>
          <p:nvPr/>
        </p:nvSpPr>
        <p:spPr>
          <a:xfrm>
            <a:off x="5078677" y="2420112"/>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4" name="Rectangle 43"/>
          <p:cNvSpPr/>
          <p:nvPr/>
        </p:nvSpPr>
        <p:spPr>
          <a:xfrm>
            <a:off x="5078677" y="3282696"/>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5" name="Rectangle 44"/>
          <p:cNvSpPr/>
          <p:nvPr/>
        </p:nvSpPr>
        <p:spPr>
          <a:xfrm>
            <a:off x="6602280" y="30480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6" name="Rectangle 45"/>
          <p:cNvSpPr/>
          <p:nvPr/>
        </p:nvSpPr>
        <p:spPr>
          <a:xfrm>
            <a:off x="6602280" y="25146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7" name="Rectangle 46"/>
          <p:cNvSpPr/>
          <p:nvPr/>
        </p:nvSpPr>
        <p:spPr>
          <a:xfrm>
            <a:off x="7922736"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8" name="Rectangle 47"/>
          <p:cNvSpPr/>
          <p:nvPr/>
        </p:nvSpPr>
        <p:spPr>
          <a:xfrm>
            <a:off x="9040045" y="30480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9" name="Rectangle 48"/>
          <p:cNvSpPr/>
          <p:nvPr/>
        </p:nvSpPr>
        <p:spPr>
          <a:xfrm>
            <a:off x="9040045" y="25146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50" name="TextBox 49"/>
          <p:cNvSpPr txBox="1"/>
          <p:nvPr/>
        </p:nvSpPr>
        <p:spPr>
          <a:xfrm>
            <a:off x="2133044" y="1938599"/>
            <a:ext cx="1320456" cy="307777"/>
          </a:xfrm>
          <a:prstGeom prst="rect">
            <a:avLst/>
          </a:prstGeom>
          <a:noFill/>
        </p:spPr>
        <p:txBody>
          <a:bodyPr wrap="square" rtlCol="0">
            <a:spAutoFit/>
          </a:bodyPr>
          <a:lstStyle/>
          <a:p>
            <a:pPr algn="ctr"/>
            <a:r>
              <a:rPr lang="en-US" sz="1400" b="1" dirty="0">
                <a:solidFill>
                  <a:srgbClr val="00528A"/>
                </a:solidFill>
              </a:rPr>
              <a:t>Analyze</a:t>
            </a:r>
          </a:p>
        </p:txBody>
      </p:sp>
      <p:sp>
        <p:nvSpPr>
          <p:cNvPr id="51" name="TextBox 50"/>
          <p:cNvSpPr txBox="1"/>
          <p:nvPr/>
        </p:nvSpPr>
        <p:spPr>
          <a:xfrm>
            <a:off x="3120339" y="1837944"/>
            <a:ext cx="1929897" cy="523220"/>
          </a:xfrm>
          <a:prstGeom prst="rect">
            <a:avLst/>
          </a:prstGeom>
          <a:noFill/>
        </p:spPr>
        <p:txBody>
          <a:bodyPr wrap="square" rtlCol="0">
            <a:spAutoFit/>
          </a:bodyPr>
          <a:lstStyle/>
          <a:p>
            <a:pPr algn="ctr"/>
            <a:r>
              <a:rPr lang="en-US" sz="1400" b="1" dirty="0">
                <a:solidFill>
                  <a:srgbClr val="00528A"/>
                </a:solidFill>
              </a:rPr>
              <a:t>Ready for</a:t>
            </a:r>
            <a:br>
              <a:rPr lang="en-US" sz="1400" b="1" dirty="0">
                <a:solidFill>
                  <a:srgbClr val="00528A"/>
                </a:solidFill>
              </a:rPr>
            </a:br>
            <a:r>
              <a:rPr lang="en-US" sz="1400" b="1" dirty="0">
                <a:solidFill>
                  <a:srgbClr val="00528A"/>
                </a:solidFill>
              </a:rPr>
              <a:t> Dev</a:t>
            </a:r>
          </a:p>
        </p:txBody>
      </p:sp>
      <p:cxnSp>
        <p:nvCxnSpPr>
          <p:cNvPr id="52" name="Straight Connector 51"/>
          <p:cNvCxnSpPr/>
          <p:nvPr/>
        </p:nvCxnSpPr>
        <p:spPr>
          <a:xfrm>
            <a:off x="2234618" y="1874520"/>
            <a:ext cx="548497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875530" y="1932433"/>
            <a:ext cx="1422030" cy="307777"/>
          </a:xfrm>
          <a:prstGeom prst="rect">
            <a:avLst/>
          </a:prstGeom>
          <a:noFill/>
        </p:spPr>
        <p:txBody>
          <a:bodyPr wrap="square" rtlCol="0">
            <a:spAutoFit/>
          </a:bodyPr>
          <a:lstStyle/>
          <a:p>
            <a:pPr algn="ctr"/>
            <a:r>
              <a:rPr lang="en-US" sz="1400" b="1" dirty="0">
                <a:solidFill>
                  <a:srgbClr val="00528A"/>
                </a:solidFill>
              </a:rPr>
              <a:t>Dev</a:t>
            </a:r>
          </a:p>
        </p:txBody>
      </p:sp>
      <p:sp>
        <p:nvSpPr>
          <p:cNvPr id="66" name="TextBox 65"/>
          <p:cNvSpPr txBox="1"/>
          <p:nvPr/>
        </p:nvSpPr>
        <p:spPr>
          <a:xfrm>
            <a:off x="6297559" y="1828800"/>
            <a:ext cx="1422030" cy="523220"/>
          </a:xfrm>
          <a:prstGeom prst="rect">
            <a:avLst/>
          </a:prstGeom>
          <a:noFill/>
        </p:spPr>
        <p:txBody>
          <a:bodyPr wrap="square" rtlCol="0">
            <a:spAutoFit/>
          </a:bodyPr>
          <a:lstStyle/>
          <a:p>
            <a:pPr algn="ctr"/>
            <a:r>
              <a:rPr lang="en-US" sz="1400" b="1" dirty="0">
                <a:solidFill>
                  <a:srgbClr val="00528A"/>
                </a:solidFill>
              </a:rPr>
              <a:t>Ready for Accept</a:t>
            </a:r>
          </a:p>
        </p:txBody>
      </p:sp>
      <p:cxnSp>
        <p:nvCxnSpPr>
          <p:cNvPr id="76" name="Straight Connector 75"/>
          <p:cNvCxnSpPr/>
          <p:nvPr/>
        </p:nvCxnSpPr>
        <p:spPr>
          <a:xfrm rot="5400000">
            <a:off x="5337074" y="3810000"/>
            <a:ext cx="472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4571882" y="3536204"/>
            <a:ext cx="3390412" cy="365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263058" y="5334000"/>
            <a:ext cx="2653101" cy="600164"/>
          </a:xfrm>
          <a:prstGeom prst="rect">
            <a:avLst/>
          </a:prstGeom>
          <a:noFill/>
        </p:spPr>
        <p:txBody>
          <a:bodyPr wrap="square" rtlCol="0">
            <a:spAutoFit/>
          </a:bodyPr>
          <a:lstStyle/>
          <a:p>
            <a:pPr marL="119063" indent="-119063">
              <a:buFont typeface="Arial" pitchFamily="34" charset="0"/>
              <a:buChar char="•"/>
            </a:pPr>
            <a:r>
              <a:rPr lang="en-US" sz="1100" dirty="0"/>
              <a:t>Design Complete</a:t>
            </a:r>
          </a:p>
          <a:p>
            <a:pPr marL="119063" indent="-119063">
              <a:buFont typeface="Arial" pitchFamily="34" charset="0"/>
              <a:buChar char="•"/>
            </a:pPr>
            <a:r>
              <a:rPr lang="en-US" sz="1100" dirty="0"/>
              <a:t>Test Case Examples Done</a:t>
            </a:r>
          </a:p>
          <a:p>
            <a:pPr marL="119063" indent="-119063">
              <a:buFont typeface="Arial" pitchFamily="34" charset="0"/>
              <a:buChar char="•"/>
            </a:pPr>
            <a:r>
              <a:rPr lang="en-US" sz="1100" dirty="0"/>
              <a:t>UIX Input Ready</a:t>
            </a:r>
          </a:p>
        </p:txBody>
      </p:sp>
      <p:sp>
        <p:nvSpPr>
          <p:cNvPr id="79" name="TextBox 78"/>
          <p:cNvSpPr txBox="1"/>
          <p:nvPr/>
        </p:nvSpPr>
        <p:spPr>
          <a:xfrm>
            <a:off x="5066488" y="5334001"/>
            <a:ext cx="2449954" cy="769441"/>
          </a:xfrm>
          <a:prstGeom prst="rect">
            <a:avLst/>
          </a:prstGeom>
          <a:noFill/>
        </p:spPr>
        <p:txBody>
          <a:bodyPr wrap="square" rtlCol="0">
            <a:spAutoFit/>
          </a:bodyPr>
          <a:lstStyle/>
          <a:p>
            <a:pPr marL="119063" indent="-119063">
              <a:buFont typeface="Arial" pitchFamily="34" charset="0"/>
              <a:buChar char="•"/>
            </a:pPr>
            <a:r>
              <a:rPr lang="en-US" sz="1100" dirty="0"/>
              <a:t>Code Complete</a:t>
            </a:r>
          </a:p>
          <a:p>
            <a:pPr marL="119063" indent="-119063">
              <a:buFont typeface="Arial" pitchFamily="34" charset="0"/>
              <a:buChar char="•"/>
            </a:pPr>
            <a:r>
              <a:rPr lang="en-US" sz="1100" dirty="0"/>
              <a:t>Source Checked In</a:t>
            </a:r>
          </a:p>
          <a:p>
            <a:pPr marL="119063" indent="-119063">
              <a:buFont typeface="Arial" pitchFamily="34" charset="0"/>
              <a:buChar char="•"/>
            </a:pPr>
            <a:r>
              <a:rPr lang="en-US" sz="1100" dirty="0"/>
              <a:t>Unit Tests Green</a:t>
            </a:r>
          </a:p>
          <a:p>
            <a:pPr marL="119063" indent="-119063">
              <a:buFont typeface="Arial" pitchFamily="34" charset="0"/>
              <a:buChar char="•"/>
            </a:pPr>
            <a:r>
              <a:rPr lang="en-US" sz="1100" dirty="0"/>
              <a:t>Build Succeeds</a:t>
            </a:r>
          </a:p>
        </p:txBody>
      </p:sp>
      <p:sp>
        <p:nvSpPr>
          <p:cNvPr id="80" name="TextBox 79"/>
          <p:cNvSpPr txBox="1"/>
          <p:nvPr/>
        </p:nvSpPr>
        <p:spPr>
          <a:xfrm>
            <a:off x="7707400" y="5303521"/>
            <a:ext cx="2449954" cy="769441"/>
          </a:xfrm>
          <a:prstGeom prst="rect">
            <a:avLst/>
          </a:prstGeom>
          <a:noFill/>
        </p:spPr>
        <p:txBody>
          <a:bodyPr wrap="square" rtlCol="0">
            <a:spAutoFit/>
          </a:bodyPr>
          <a:lstStyle/>
          <a:p>
            <a:pPr marL="119063" indent="-119063">
              <a:buFont typeface="Arial" pitchFamily="34" charset="0"/>
              <a:buChar char="•"/>
            </a:pPr>
            <a:r>
              <a:rPr lang="en-US" sz="1100" dirty="0"/>
              <a:t>Acceptance Tests Green</a:t>
            </a:r>
          </a:p>
          <a:p>
            <a:pPr marL="119063" indent="-119063">
              <a:buFont typeface="Arial" pitchFamily="34" charset="0"/>
              <a:buChar char="•"/>
            </a:pPr>
            <a:r>
              <a:rPr lang="en-US" sz="1100" dirty="0"/>
              <a:t>Manual Testing Okay</a:t>
            </a:r>
          </a:p>
          <a:p>
            <a:pPr marL="119063" indent="-119063">
              <a:buFont typeface="Arial" pitchFamily="34" charset="0"/>
              <a:buChar char="•"/>
            </a:pPr>
            <a:r>
              <a:rPr lang="en-US" sz="1100" dirty="0"/>
              <a:t>PO Acceptance</a:t>
            </a:r>
          </a:p>
          <a:p>
            <a:pPr marL="119063" indent="-119063">
              <a:buFont typeface="Arial" pitchFamily="34" charset="0"/>
              <a:buChar char="•"/>
            </a:pPr>
            <a:r>
              <a:rPr lang="en-US" sz="1100" dirty="0" err="1"/>
              <a:t>Doco</a:t>
            </a:r>
            <a:r>
              <a:rPr lang="en-US" sz="1100" dirty="0"/>
              <a:t> Complete</a:t>
            </a:r>
          </a:p>
        </p:txBody>
      </p:sp>
      <p:sp>
        <p:nvSpPr>
          <p:cNvPr id="54" name="Folded Corner 53"/>
          <p:cNvSpPr/>
          <p:nvPr/>
        </p:nvSpPr>
        <p:spPr>
          <a:xfrm>
            <a:off x="3453500" y="3200400"/>
            <a:ext cx="5992839" cy="121920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WIP Limits –Maximum number of Kanban in each column</a:t>
            </a:r>
          </a:p>
        </p:txBody>
      </p:sp>
      <p:sp>
        <p:nvSpPr>
          <p:cNvPr id="57" name="Oval 56"/>
          <p:cNvSpPr/>
          <p:nvPr/>
        </p:nvSpPr>
        <p:spPr>
          <a:xfrm>
            <a:off x="8430604" y="1608843"/>
            <a:ext cx="914162"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a:stCxn id="53" idx="5"/>
            <a:endCxn id="54" idx="0"/>
          </p:cNvCxnSpPr>
          <p:nvPr/>
        </p:nvCxnSpPr>
        <p:spPr>
          <a:xfrm>
            <a:off x="1810896" y="1987928"/>
            <a:ext cx="4639024" cy="12124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5"/>
            <a:endCxn id="54" idx="0"/>
          </p:cNvCxnSpPr>
          <p:nvPr/>
        </p:nvCxnSpPr>
        <p:spPr>
          <a:xfrm>
            <a:off x="3829125" y="1788394"/>
            <a:ext cx="2620796" cy="1412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6" idx="4"/>
            <a:endCxn id="54" idx="0"/>
          </p:cNvCxnSpPr>
          <p:nvPr/>
        </p:nvCxnSpPr>
        <p:spPr>
          <a:xfrm>
            <a:off x="6246773" y="1865724"/>
            <a:ext cx="203147" cy="13346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7" idx="3"/>
            <a:endCxn id="54" idx="0"/>
          </p:cNvCxnSpPr>
          <p:nvPr/>
        </p:nvCxnSpPr>
        <p:spPr>
          <a:xfrm flipH="1">
            <a:off x="6449920" y="2064128"/>
            <a:ext cx="2114560" cy="11362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688118" y="1332324"/>
            <a:ext cx="1117309"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844057" y="1333108"/>
            <a:ext cx="1154078"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17309" y="1532643"/>
            <a:ext cx="812588"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28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DC757030-41DE-A243-A098-A051B6AFC817}"/>
              </a:ext>
            </a:extLst>
          </p:cNvPr>
          <p:cNvSpPr/>
          <p:nvPr/>
        </p:nvSpPr>
        <p:spPr>
          <a:xfrm>
            <a:off x="431527" y="1248550"/>
            <a:ext cx="11325772" cy="5089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Kanban Board</a:t>
            </a:r>
          </a:p>
        </p:txBody>
      </p:sp>
      <p:sp>
        <p:nvSpPr>
          <p:cNvPr id="3" name="Content Placeholder 2">
            <a:extLst>
              <a:ext uri="{FF2B5EF4-FFF2-40B4-BE49-F238E27FC236}">
                <a16:creationId xmlns:a16="http://schemas.microsoft.com/office/drawing/2014/main" id="{8D57F425-5944-C449-B043-7FE020C8D822}"/>
              </a:ext>
            </a:extLst>
          </p:cNvPr>
          <p:cNvSpPr>
            <a:spLocks noGrp="1"/>
          </p:cNvSpPr>
          <p:nvPr>
            <p:ph sz="quarter" idx="10"/>
          </p:nvPr>
        </p:nvSpPr>
        <p:spPr/>
        <p:txBody>
          <a:bodyPr/>
          <a:lstStyle/>
          <a:p>
            <a:endParaRPr lang="en-US"/>
          </a:p>
        </p:txBody>
      </p:sp>
      <p:sp>
        <p:nvSpPr>
          <p:cNvPr id="4" name="Rectangle 3"/>
          <p:cNvSpPr/>
          <p:nvPr/>
        </p:nvSpPr>
        <p:spPr>
          <a:xfrm>
            <a:off x="812589" y="1447800"/>
            <a:ext cx="10563648" cy="472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12589" y="2362200"/>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2588" y="1534180"/>
            <a:ext cx="1422030" cy="523220"/>
          </a:xfrm>
          <a:prstGeom prst="rect">
            <a:avLst/>
          </a:prstGeom>
          <a:noFill/>
        </p:spPr>
        <p:txBody>
          <a:bodyPr wrap="square" rtlCol="0">
            <a:spAutoFit/>
          </a:bodyPr>
          <a:lstStyle/>
          <a:p>
            <a:pPr algn="ctr"/>
            <a:r>
              <a:rPr lang="en-US" sz="1400" b="1" dirty="0">
                <a:solidFill>
                  <a:srgbClr val="00528A"/>
                </a:solidFill>
              </a:rPr>
              <a:t>Ready</a:t>
            </a:r>
            <a:br>
              <a:rPr lang="en-US" sz="1400" b="1" dirty="0">
                <a:solidFill>
                  <a:srgbClr val="00528A"/>
                </a:solidFill>
              </a:rPr>
            </a:br>
            <a:r>
              <a:rPr lang="en-US" sz="1400" b="1" dirty="0">
                <a:solidFill>
                  <a:srgbClr val="00528A"/>
                </a:solidFill>
              </a:rPr>
              <a:t>(5)</a:t>
            </a:r>
          </a:p>
        </p:txBody>
      </p:sp>
      <p:sp>
        <p:nvSpPr>
          <p:cNvPr id="7" name="TextBox 6"/>
          <p:cNvSpPr txBox="1"/>
          <p:nvPr/>
        </p:nvSpPr>
        <p:spPr>
          <a:xfrm>
            <a:off x="2401198" y="1371600"/>
            <a:ext cx="2031471" cy="523220"/>
          </a:xfrm>
          <a:prstGeom prst="rect">
            <a:avLst/>
          </a:prstGeom>
          <a:noFill/>
        </p:spPr>
        <p:txBody>
          <a:bodyPr wrap="square" rtlCol="0">
            <a:spAutoFit/>
          </a:bodyPr>
          <a:lstStyle/>
          <a:p>
            <a:pPr algn="ctr"/>
            <a:r>
              <a:rPr lang="en-US" sz="1400" b="1" dirty="0">
                <a:solidFill>
                  <a:srgbClr val="00528A"/>
                </a:solidFill>
              </a:rPr>
              <a:t>Discovery</a:t>
            </a:r>
            <a:br>
              <a:rPr lang="en-US" sz="1400" b="1" dirty="0">
                <a:solidFill>
                  <a:srgbClr val="00528A"/>
                </a:solidFill>
              </a:rPr>
            </a:br>
            <a:r>
              <a:rPr lang="en-US" sz="1400" b="1" dirty="0">
                <a:solidFill>
                  <a:srgbClr val="00528A"/>
                </a:solidFill>
              </a:rPr>
              <a:t>(3)</a:t>
            </a:r>
          </a:p>
        </p:txBody>
      </p:sp>
      <p:cxnSp>
        <p:nvCxnSpPr>
          <p:cNvPr id="8" name="Straight Connector 7"/>
          <p:cNvCxnSpPr/>
          <p:nvPr/>
        </p:nvCxnSpPr>
        <p:spPr>
          <a:xfrm rot="5400000">
            <a:off x="-127582" y="3810000"/>
            <a:ext cx="472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501142" y="3810002"/>
            <a:ext cx="4724398"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26517" y="1371600"/>
            <a:ext cx="1881142" cy="523220"/>
          </a:xfrm>
          <a:prstGeom prst="rect">
            <a:avLst/>
          </a:prstGeom>
          <a:noFill/>
        </p:spPr>
        <p:txBody>
          <a:bodyPr wrap="square" rtlCol="0">
            <a:spAutoFit/>
          </a:bodyPr>
          <a:lstStyle/>
          <a:p>
            <a:pPr algn="ctr"/>
            <a:r>
              <a:rPr lang="en-US" sz="1400" b="1" dirty="0">
                <a:solidFill>
                  <a:srgbClr val="00528A"/>
                </a:solidFill>
              </a:rPr>
              <a:t>Delivery</a:t>
            </a:r>
            <a:br>
              <a:rPr lang="en-US" sz="1400" b="1" dirty="0">
                <a:solidFill>
                  <a:srgbClr val="00528A"/>
                </a:solidFill>
              </a:rPr>
            </a:br>
            <a:r>
              <a:rPr lang="en-US" sz="1400" b="1" dirty="0">
                <a:solidFill>
                  <a:srgbClr val="00528A"/>
                </a:solidFill>
              </a:rPr>
              <a:t>(5)</a:t>
            </a:r>
          </a:p>
        </p:txBody>
      </p:sp>
      <p:sp>
        <p:nvSpPr>
          <p:cNvPr id="12" name="TextBox 11"/>
          <p:cNvSpPr txBox="1"/>
          <p:nvPr/>
        </p:nvSpPr>
        <p:spPr>
          <a:xfrm>
            <a:off x="8085254" y="1621536"/>
            <a:ext cx="1629240" cy="523220"/>
          </a:xfrm>
          <a:prstGeom prst="rect">
            <a:avLst/>
          </a:prstGeom>
          <a:noFill/>
        </p:spPr>
        <p:txBody>
          <a:bodyPr wrap="square" rtlCol="0">
            <a:spAutoFit/>
          </a:bodyPr>
          <a:lstStyle/>
          <a:p>
            <a:pPr algn="ctr"/>
            <a:r>
              <a:rPr lang="en-US" sz="1400" b="1" dirty="0">
                <a:solidFill>
                  <a:srgbClr val="00528A"/>
                </a:solidFill>
              </a:rPr>
              <a:t>UAT</a:t>
            </a:r>
            <a:br>
              <a:rPr lang="en-US" sz="1400" b="1" dirty="0">
                <a:solidFill>
                  <a:srgbClr val="00528A"/>
                </a:solidFill>
              </a:rPr>
            </a:br>
            <a:r>
              <a:rPr lang="en-US" sz="1400" b="1" dirty="0">
                <a:solidFill>
                  <a:srgbClr val="00528A"/>
                </a:solidFill>
              </a:rPr>
              <a:t>(3)</a:t>
            </a:r>
          </a:p>
        </p:txBody>
      </p:sp>
      <p:cxnSp>
        <p:nvCxnSpPr>
          <p:cNvPr id="13" name="Straight Connector 12"/>
          <p:cNvCxnSpPr/>
          <p:nvPr/>
        </p:nvCxnSpPr>
        <p:spPr>
          <a:xfrm rot="16200000" flipH="1">
            <a:off x="7693578" y="3810000"/>
            <a:ext cx="4724402" cy="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055780" y="1628668"/>
            <a:ext cx="1279827" cy="523220"/>
          </a:xfrm>
          <a:prstGeom prst="rect">
            <a:avLst/>
          </a:prstGeom>
          <a:noFill/>
        </p:spPr>
        <p:txBody>
          <a:bodyPr wrap="square" rtlCol="0">
            <a:spAutoFit/>
          </a:bodyPr>
          <a:lstStyle/>
          <a:p>
            <a:pPr algn="ctr"/>
            <a:r>
              <a:rPr lang="en-US" sz="1400" b="1" dirty="0">
                <a:solidFill>
                  <a:srgbClr val="00528A"/>
                </a:solidFill>
              </a:rPr>
              <a:t>Ready for Release</a:t>
            </a:r>
          </a:p>
        </p:txBody>
      </p:sp>
      <p:cxnSp>
        <p:nvCxnSpPr>
          <p:cNvPr id="15" name="Straight Connector 14"/>
          <p:cNvCxnSpPr/>
          <p:nvPr/>
        </p:nvCxnSpPr>
        <p:spPr>
          <a:xfrm>
            <a:off x="812589" y="5242560"/>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2589" y="4721423"/>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2588" y="4868323"/>
            <a:ext cx="1422030" cy="307777"/>
          </a:xfrm>
          <a:prstGeom prst="rect">
            <a:avLst/>
          </a:prstGeom>
          <a:noFill/>
        </p:spPr>
        <p:txBody>
          <a:bodyPr wrap="square" rtlCol="0">
            <a:spAutoFit/>
          </a:bodyPr>
          <a:lstStyle/>
          <a:p>
            <a:pPr algn="ctr"/>
            <a:r>
              <a:rPr lang="en-US" sz="1400" b="1" dirty="0">
                <a:solidFill>
                  <a:srgbClr val="C00000"/>
                </a:solidFill>
              </a:rPr>
              <a:t>Urgent</a:t>
            </a:r>
          </a:p>
        </p:txBody>
      </p:sp>
      <p:sp>
        <p:nvSpPr>
          <p:cNvPr id="18" name="TextBox 17"/>
          <p:cNvSpPr txBox="1"/>
          <p:nvPr/>
        </p:nvSpPr>
        <p:spPr>
          <a:xfrm>
            <a:off x="849155" y="5559624"/>
            <a:ext cx="1373274" cy="307777"/>
          </a:xfrm>
          <a:prstGeom prst="rect">
            <a:avLst/>
          </a:prstGeom>
          <a:noFill/>
        </p:spPr>
        <p:txBody>
          <a:bodyPr wrap="square" rtlCol="0">
            <a:spAutoFit/>
          </a:bodyPr>
          <a:lstStyle/>
          <a:p>
            <a:pPr algn="ctr"/>
            <a:r>
              <a:rPr lang="en-US" sz="1400" b="1" dirty="0">
                <a:solidFill>
                  <a:srgbClr val="00528A"/>
                </a:solidFill>
              </a:rPr>
              <a:t>Criteria</a:t>
            </a:r>
          </a:p>
        </p:txBody>
      </p:sp>
      <p:sp>
        <p:nvSpPr>
          <p:cNvPr id="19" name="Rectangle 18"/>
          <p:cNvSpPr/>
          <p:nvPr/>
        </p:nvSpPr>
        <p:spPr>
          <a:xfrm>
            <a:off x="2336191"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cxnSp>
        <p:nvCxnSpPr>
          <p:cNvPr id="20" name="Straight Connector 19"/>
          <p:cNvCxnSpPr/>
          <p:nvPr/>
        </p:nvCxnSpPr>
        <p:spPr>
          <a:xfrm rot="16200000" flipH="1">
            <a:off x="1740010" y="3544311"/>
            <a:ext cx="3390412" cy="365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72899" y="29718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4" name="Rectangle 23"/>
          <p:cNvSpPr/>
          <p:nvPr/>
        </p:nvSpPr>
        <p:spPr>
          <a:xfrm>
            <a:off x="3672899"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7" name="Rectangle 26"/>
          <p:cNvSpPr/>
          <p:nvPr/>
        </p:nvSpPr>
        <p:spPr>
          <a:xfrm>
            <a:off x="1015735" y="2862072"/>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8" name="Rectangle 27"/>
          <p:cNvSpPr/>
          <p:nvPr/>
        </p:nvSpPr>
        <p:spPr>
          <a:xfrm>
            <a:off x="1015735"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9" name="Rectangle 28"/>
          <p:cNvSpPr/>
          <p:nvPr/>
        </p:nvSpPr>
        <p:spPr>
          <a:xfrm>
            <a:off x="1015735" y="3752088"/>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30" name="Rectangle 29"/>
          <p:cNvSpPr/>
          <p:nvPr/>
        </p:nvSpPr>
        <p:spPr>
          <a:xfrm>
            <a:off x="1015735" y="3300984"/>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31" name="Rectangle 30"/>
          <p:cNvSpPr/>
          <p:nvPr/>
        </p:nvSpPr>
        <p:spPr>
          <a:xfrm>
            <a:off x="1015735" y="4209288"/>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1" name="Rectangle 40"/>
          <p:cNvSpPr/>
          <p:nvPr/>
        </p:nvSpPr>
        <p:spPr>
          <a:xfrm>
            <a:off x="5078677" y="2843784"/>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2" name="Rectangle 41"/>
          <p:cNvSpPr/>
          <p:nvPr/>
        </p:nvSpPr>
        <p:spPr>
          <a:xfrm>
            <a:off x="5078677" y="2420112"/>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4" name="Rectangle 43"/>
          <p:cNvSpPr/>
          <p:nvPr/>
        </p:nvSpPr>
        <p:spPr>
          <a:xfrm>
            <a:off x="5078677" y="3282696"/>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5" name="Rectangle 44"/>
          <p:cNvSpPr/>
          <p:nvPr/>
        </p:nvSpPr>
        <p:spPr>
          <a:xfrm>
            <a:off x="6602280" y="30480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6" name="Rectangle 45"/>
          <p:cNvSpPr/>
          <p:nvPr/>
        </p:nvSpPr>
        <p:spPr>
          <a:xfrm>
            <a:off x="6602280" y="25146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7" name="Rectangle 46"/>
          <p:cNvSpPr/>
          <p:nvPr/>
        </p:nvSpPr>
        <p:spPr>
          <a:xfrm>
            <a:off x="7922736"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8" name="Rectangle 47"/>
          <p:cNvSpPr/>
          <p:nvPr/>
        </p:nvSpPr>
        <p:spPr>
          <a:xfrm>
            <a:off x="9040045" y="30480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9" name="Rectangle 48"/>
          <p:cNvSpPr/>
          <p:nvPr/>
        </p:nvSpPr>
        <p:spPr>
          <a:xfrm>
            <a:off x="9040045" y="25146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50" name="TextBox 49"/>
          <p:cNvSpPr txBox="1"/>
          <p:nvPr/>
        </p:nvSpPr>
        <p:spPr>
          <a:xfrm>
            <a:off x="2133044" y="1938599"/>
            <a:ext cx="1320456" cy="307777"/>
          </a:xfrm>
          <a:prstGeom prst="rect">
            <a:avLst/>
          </a:prstGeom>
          <a:noFill/>
        </p:spPr>
        <p:txBody>
          <a:bodyPr wrap="square" rtlCol="0">
            <a:spAutoFit/>
          </a:bodyPr>
          <a:lstStyle/>
          <a:p>
            <a:pPr algn="ctr"/>
            <a:r>
              <a:rPr lang="en-US" sz="1400" b="1" dirty="0">
                <a:solidFill>
                  <a:srgbClr val="00528A"/>
                </a:solidFill>
              </a:rPr>
              <a:t>Analyze</a:t>
            </a:r>
          </a:p>
        </p:txBody>
      </p:sp>
      <p:sp>
        <p:nvSpPr>
          <p:cNvPr id="51" name="TextBox 50"/>
          <p:cNvSpPr txBox="1"/>
          <p:nvPr/>
        </p:nvSpPr>
        <p:spPr>
          <a:xfrm>
            <a:off x="3120339" y="1837944"/>
            <a:ext cx="1929897" cy="523220"/>
          </a:xfrm>
          <a:prstGeom prst="rect">
            <a:avLst/>
          </a:prstGeom>
          <a:noFill/>
        </p:spPr>
        <p:txBody>
          <a:bodyPr wrap="square" rtlCol="0">
            <a:spAutoFit/>
          </a:bodyPr>
          <a:lstStyle/>
          <a:p>
            <a:pPr algn="ctr"/>
            <a:r>
              <a:rPr lang="en-US" sz="1400" b="1" dirty="0">
                <a:solidFill>
                  <a:srgbClr val="00528A"/>
                </a:solidFill>
              </a:rPr>
              <a:t>Ready for</a:t>
            </a:r>
            <a:br>
              <a:rPr lang="en-US" sz="1400" b="1" dirty="0">
                <a:solidFill>
                  <a:srgbClr val="00528A"/>
                </a:solidFill>
              </a:rPr>
            </a:br>
            <a:r>
              <a:rPr lang="en-US" sz="1400" b="1" dirty="0">
                <a:solidFill>
                  <a:srgbClr val="00528A"/>
                </a:solidFill>
              </a:rPr>
              <a:t> Dev</a:t>
            </a:r>
          </a:p>
        </p:txBody>
      </p:sp>
      <p:cxnSp>
        <p:nvCxnSpPr>
          <p:cNvPr id="52" name="Straight Connector 51"/>
          <p:cNvCxnSpPr/>
          <p:nvPr/>
        </p:nvCxnSpPr>
        <p:spPr>
          <a:xfrm>
            <a:off x="2234618" y="1874520"/>
            <a:ext cx="548497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875530" y="1932433"/>
            <a:ext cx="1422030" cy="307777"/>
          </a:xfrm>
          <a:prstGeom prst="rect">
            <a:avLst/>
          </a:prstGeom>
          <a:noFill/>
        </p:spPr>
        <p:txBody>
          <a:bodyPr wrap="square" rtlCol="0">
            <a:spAutoFit/>
          </a:bodyPr>
          <a:lstStyle/>
          <a:p>
            <a:pPr algn="ctr"/>
            <a:r>
              <a:rPr lang="en-US" sz="1400" b="1" dirty="0">
                <a:solidFill>
                  <a:srgbClr val="00528A"/>
                </a:solidFill>
              </a:rPr>
              <a:t>Dev</a:t>
            </a:r>
          </a:p>
        </p:txBody>
      </p:sp>
      <p:sp>
        <p:nvSpPr>
          <p:cNvPr id="66" name="TextBox 65"/>
          <p:cNvSpPr txBox="1"/>
          <p:nvPr/>
        </p:nvSpPr>
        <p:spPr>
          <a:xfrm>
            <a:off x="6297559" y="1828800"/>
            <a:ext cx="1422030" cy="523220"/>
          </a:xfrm>
          <a:prstGeom prst="rect">
            <a:avLst/>
          </a:prstGeom>
          <a:noFill/>
        </p:spPr>
        <p:txBody>
          <a:bodyPr wrap="square" rtlCol="0">
            <a:spAutoFit/>
          </a:bodyPr>
          <a:lstStyle/>
          <a:p>
            <a:pPr algn="ctr"/>
            <a:r>
              <a:rPr lang="en-US" sz="1400" b="1" dirty="0">
                <a:solidFill>
                  <a:srgbClr val="00528A"/>
                </a:solidFill>
              </a:rPr>
              <a:t>Ready for Accept</a:t>
            </a:r>
          </a:p>
        </p:txBody>
      </p:sp>
      <p:cxnSp>
        <p:nvCxnSpPr>
          <p:cNvPr id="76" name="Straight Connector 75"/>
          <p:cNvCxnSpPr/>
          <p:nvPr/>
        </p:nvCxnSpPr>
        <p:spPr>
          <a:xfrm rot="5400000">
            <a:off x="5337074" y="3810000"/>
            <a:ext cx="472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4571882" y="3536204"/>
            <a:ext cx="3390412" cy="365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263058" y="5334000"/>
            <a:ext cx="2653101" cy="600164"/>
          </a:xfrm>
          <a:prstGeom prst="rect">
            <a:avLst/>
          </a:prstGeom>
          <a:noFill/>
        </p:spPr>
        <p:txBody>
          <a:bodyPr wrap="square" rtlCol="0">
            <a:spAutoFit/>
          </a:bodyPr>
          <a:lstStyle/>
          <a:p>
            <a:pPr marL="119063" indent="-119063">
              <a:buFont typeface="Arial" pitchFamily="34" charset="0"/>
              <a:buChar char="•"/>
            </a:pPr>
            <a:r>
              <a:rPr lang="en-US" sz="1100" dirty="0"/>
              <a:t>Design Complete</a:t>
            </a:r>
          </a:p>
          <a:p>
            <a:pPr marL="119063" indent="-119063">
              <a:buFont typeface="Arial" pitchFamily="34" charset="0"/>
              <a:buChar char="•"/>
            </a:pPr>
            <a:r>
              <a:rPr lang="en-US" sz="1100" dirty="0"/>
              <a:t>Test Case Examples Done</a:t>
            </a:r>
          </a:p>
          <a:p>
            <a:pPr marL="119063" indent="-119063">
              <a:buFont typeface="Arial" pitchFamily="34" charset="0"/>
              <a:buChar char="•"/>
            </a:pPr>
            <a:r>
              <a:rPr lang="en-US" sz="1100" dirty="0"/>
              <a:t>UIX Input Ready</a:t>
            </a:r>
          </a:p>
        </p:txBody>
      </p:sp>
      <p:sp>
        <p:nvSpPr>
          <p:cNvPr id="79" name="TextBox 78"/>
          <p:cNvSpPr txBox="1"/>
          <p:nvPr/>
        </p:nvSpPr>
        <p:spPr>
          <a:xfrm>
            <a:off x="5066488" y="5334001"/>
            <a:ext cx="2449954" cy="769441"/>
          </a:xfrm>
          <a:prstGeom prst="rect">
            <a:avLst/>
          </a:prstGeom>
          <a:noFill/>
        </p:spPr>
        <p:txBody>
          <a:bodyPr wrap="square" rtlCol="0">
            <a:spAutoFit/>
          </a:bodyPr>
          <a:lstStyle/>
          <a:p>
            <a:pPr marL="119063" indent="-119063">
              <a:buFont typeface="Arial" pitchFamily="34" charset="0"/>
              <a:buChar char="•"/>
            </a:pPr>
            <a:r>
              <a:rPr lang="en-US" sz="1100" dirty="0"/>
              <a:t>Code Complete</a:t>
            </a:r>
          </a:p>
          <a:p>
            <a:pPr marL="119063" indent="-119063">
              <a:buFont typeface="Arial" pitchFamily="34" charset="0"/>
              <a:buChar char="•"/>
            </a:pPr>
            <a:r>
              <a:rPr lang="en-US" sz="1100" dirty="0"/>
              <a:t>Source Checked In</a:t>
            </a:r>
          </a:p>
          <a:p>
            <a:pPr marL="119063" indent="-119063">
              <a:buFont typeface="Arial" pitchFamily="34" charset="0"/>
              <a:buChar char="•"/>
            </a:pPr>
            <a:r>
              <a:rPr lang="en-US" sz="1100" dirty="0"/>
              <a:t>Unit Tests Green</a:t>
            </a:r>
          </a:p>
          <a:p>
            <a:pPr marL="119063" indent="-119063">
              <a:buFont typeface="Arial" pitchFamily="34" charset="0"/>
              <a:buChar char="•"/>
            </a:pPr>
            <a:r>
              <a:rPr lang="en-US" sz="1100" dirty="0"/>
              <a:t>Build Succeeds</a:t>
            </a:r>
          </a:p>
        </p:txBody>
      </p:sp>
      <p:sp>
        <p:nvSpPr>
          <p:cNvPr id="80" name="TextBox 79"/>
          <p:cNvSpPr txBox="1"/>
          <p:nvPr/>
        </p:nvSpPr>
        <p:spPr>
          <a:xfrm>
            <a:off x="7707400" y="5303521"/>
            <a:ext cx="2449954" cy="769441"/>
          </a:xfrm>
          <a:prstGeom prst="rect">
            <a:avLst/>
          </a:prstGeom>
          <a:noFill/>
        </p:spPr>
        <p:txBody>
          <a:bodyPr wrap="square" rtlCol="0">
            <a:spAutoFit/>
          </a:bodyPr>
          <a:lstStyle/>
          <a:p>
            <a:pPr marL="119063" indent="-119063">
              <a:buFont typeface="Arial" pitchFamily="34" charset="0"/>
              <a:buChar char="•"/>
            </a:pPr>
            <a:r>
              <a:rPr lang="en-US" sz="1100" dirty="0"/>
              <a:t>Acceptance Tests Green</a:t>
            </a:r>
          </a:p>
          <a:p>
            <a:pPr marL="119063" indent="-119063">
              <a:buFont typeface="Arial" pitchFamily="34" charset="0"/>
              <a:buChar char="•"/>
            </a:pPr>
            <a:r>
              <a:rPr lang="en-US" sz="1100" dirty="0"/>
              <a:t>Manual Testing Okay</a:t>
            </a:r>
          </a:p>
          <a:p>
            <a:pPr marL="119063" indent="-119063">
              <a:buFont typeface="Arial" pitchFamily="34" charset="0"/>
              <a:buChar char="•"/>
            </a:pPr>
            <a:r>
              <a:rPr lang="en-US" sz="1100" dirty="0"/>
              <a:t>PO Acceptance</a:t>
            </a:r>
          </a:p>
          <a:p>
            <a:pPr marL="119063" indent="-119063">
              <a:buFont typeface="Arial" pitchFamily="34" charset="0"/>
              <a:buChar char="•"/>
            </a:pPr>
            <a:r>
              <a:rPr lang="en-US" sz="1100" dirty="0" err="1"/>
              <a:t>Doco</a:t>
            </a:r>
            <a:r>
              <a:rPr lang="en-US" sz="1100" dirty="0"/>
              <a:t> Complete</a:t>
            </a:r>
          </a:p>
        </p:txBody>
      </p:sp>
      <p:sp>
        <p:nvSpPr>
          <p:cNvPr id="54" name="Folded Corner 53"/>
          <p:cNvSpPr/>
          <p:nvPr/>
        </p:nvSpPr>
        <p:spPr>
          <a:xfrm>
            <a:off x="877510" y="3426647"/>
            <a:ext cx="5992839" cy="121920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Shows Activity Status –  doing and done</a:t>
            </a:r>
          </a:p>
        </p:txBody>
      </p:sp>
      <p:cxnSp>
        <p:nvCxnSpPr>
          <p:cNvPr id="59" name="Straight Connector 58"/>
          <p:cNvCxnSpPr>
            <a:stCxn id="53" idx="5"/>
            <a:endCxn id="54" idx="0"/>
          </p:cNvCxnSpPr>
          <p:nvPr/>
        </p:nvCxnSpPr>
        <p:spPr>
          <a:xfrm>
            <a:off x="3174932" y="2242453"/>
            <a:ext cx="698998" cy="11841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5"/>
            <a:endCxn id="54" idx="0"/>
          </p:cNvCxnSpPr>
          <p:nvPr/>
        </p:nvCxnSpPr>
        <p:spPr>
          <a:xfrm flipH="1">
            <a:off x="3873930" y="2259735"/>
            <a:ext cx="621181" cy="1166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311058" y="1787167"/>
            <a:ext cx="1012091"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10043" y="1804449"/>
            <a:ext cx="1154078"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572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FD41949-C1FF-1148-A90A-242EC2A16B9E}"/>
              </a:ext>
            </a:extLst>
          </p:cNvPr>
          <p:cNvSpPr/>
          <p:nvPr/>
        </p:nvSpPr>
        <p:spPr>
          <a:xfrm>
            <a:off x="431527" y="1248550"/>
            <a:ext cx="11325772" cy="5089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Kanban Board</a:t>
            </a:r>
          </a:p>
        </p:txBody>
      </p:sp>
      <p:sp>
        <p:nvSpPr>
          <p:cNvPr id="3" name="Content Placeholder 2">
            <a:extLst>
              <a:ext uri="{FF2B5EF4-FFF2-40B4-BE49-F238E27FC236}">
                <a16:creationId xmlns:a16="http://schemas.microsoft.com/office/drawing/2014/main" id="{5AC3DFE2-E82F-7242-A578-9D4A682F3470}"/>
              </a:ext>
            </a:extLst>
          </p:cNvPr>
          <p:cNvSpPr>
            <a:spLocks noGrp="1"/>
          </p:cNvSpPr>
          <p:nvPr>
            <p:ph sz="quarter" idx="10"/>
          </p:nvPr>
        </p:nvSpPr>
        <p:spPr/>
        <p:txBody>
          <a:bodyPr/>
          <a:lstStyle/>
          <a:p>
            <a:endParaRPr lang="en-US"/>
          </a:p>
        </p:txBody>
      </p:sp>
      <p:sp>
        <p:nvSpPr>
          <p:cNvPr id="4" name="Rectangle 3"/>
          <p:cNvSpPr/>
          <p:nvPr/>
        </p:nvSpPr>
        <p:spPr>
          <a:xfrm>
            <a:off x="812589" y="1447800"/>
            <a:ext cx="10563648" cy="472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12589" y="2362200"/>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2588" y="1534180"/>
            <a:ext cx="1422030" cy="523220"/>
          </a:xfrm>
          <a:prstGeom prst="rect">
            <a:avLst/>
          </a:prstGeom>
          <a:noFill/>
        </p:spPr>
        <p:txBody>
          <a:bodyPr wrap="square" rtlCol="0">
            <a:spAutoFit/>
          </a:bodyPr>
          <a:lstStyle/>
          <a:p>
            <a:pPr algn="ctr"/>
            <a:r>
              <a:rPr lang="en-US" sz="1400" b="1" dirty="0">
                <a:solidFill>
                  <a:srgbClr val="00528A"/>
                </a:solidFill>
              </a:rPr>
              <a:t>Ready</a:t>
            </a:r>
            <a:br>
              <a:rPr lang="en-US" sz="1400" b="1" dirty="0">
                <a:solidFill>
                  <a:srgbClr val="00528A"/>
                </a:solidFill>
              </a:rPr>
            </a:br>
            <a:r>
              <a:rPr lang="en-US" sz="1400" b="1" dirty="0">
                <a:solidFill>
                  <a:srgbClr val="00528A"/>
                </a:solidFill>
              </a:rPr>
              <a:t>(5)</a:t>
            </a:r>
          </a:p>
        </p:txBody>
      </p:sp>
      <p:sp>
        <p:nvSpPr>
          <p:cNvPr id="7" name="TextBox 6"/>
          <p:cNvSpPr txBox="1"/>
          <p:nvPr/>
        </p:nvSpPr>
        <p:spPr>
          <a:xfrm>
            <a:off x="2401198" y="1371600"/>
            <a:ext cx="2031471" cy="523220"/>
          </a:xfrm>
          <a:prstGeom prst="rect">
            <a:avLst/>
          </a:prstGeom>
          <a:noFill/>
        </p:spPr>
        <p:txBody>
          <a:bodyPr wrap="square" rtlCol="0">
            <a:spAutoFit/>
          </a:bodyPr>
          <a:lstStyle/>
          <a:p>
            <a:pPr algn="ctr"/>
            <a:r>
              <a:rPr lang="en-US" sz="1400" b="1" dirty="0">
                <a:solidFill>
                  <a:srgbClr val="00528A"/>
                </a:solidFill>
              </a:rPr>
              <a:t>Discovery</a:t>
            </a:r>
            <a:br>
              <a:rPr lang="en-US" sz="1400" b="1" dirty="0">
                <a:solidFill>
                  <a:srgbClr val="00528A"/>
                </a:solidFill>
              </a:rPr>
            </a:br>
            <a:r>
              <a:rPr lang="en-US" sz="1400" b="1" dirty="0">
                <a:solidFill>
                  <a:srgbClr val="00528A"/>
                </a:solidFill>
              </a:rPr>
              <a:t>(3)</a:t>
            </a:r>
          </a:p>
        </p:txBody>
      </p:sp>
      <p:cxnSp>
        <p:nvCxnSpPr>
          <p:cNvPr id="8" name="Straight Connector 7"/>
          <p:cNvCxnSpPr/>
          <p:nvPr/>
        </p:nvCxnSpPr>
        <p:spPr>
          <a:xfrm rot="5400000">
            <a:off x="-127582" y="3810000"/>
            <a:ext cx="472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501142" y="3810002"/>
            <a:ext cx="4724398"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26517" y="1371600"/>
            <a:ext cx="1881142" cy="523220"/>
          </a:xfrm>
          <a:prstGeom prst="rect">
            <a:avLst/>
          </a:prstGeom>
          <a:noFill/>
        </p:spPr>
        <p:txBody>
          <a:bodyPr wrap="square" rtlCol="0">
            <a:spAutoFit/>
          </a:bodyPr>
          <a:lstStyle/>
          <a:p>
            <a:pPr algn="ctr"/>
            <a:r>
              <a:rPr lang="en-US" sz="1400" b="1" dirty="0">
                <a:solidFill>
                  <a:srgbClr val="00528A"/>
                </a:solidFill>
              </a:rPr>
              <a:t>Delivery</a:t>
            </a:r>
            <a:br>
              <a:rPr lang="en-US" sz="1400" b="1" dirty="0">
                <a:solidFill>
                  <a:srgbClr val="00528A"/>
                </a:solidFill>
              </a:rPr>
            </a:br>
            <a:r>
              <a:rPr lang="en-US" sz="1400" b="1" dirty="0">
                <a:solidFill>
                  <a:srgbClr val="00528A"/>
                </a:solidFill>
              </a:rPr>
              <a:t>(5)</a:t>
            </a:r>
          </a:p>
        </p:txBody>
      </p:sp>
      <p:sp>
        <p:nvSpPr>
          <p:cNvPr id="12" name="TextBox 11"/>
          <p:cNvSpPr txBox="1"/>
          <p:nvPr/>
        </p:nvSpPr>
        <p:spPr>
          <a:xfrm>
            <a:off x="8085254" y="1621536"/>
            <a:ext cx="1629240" cy="523220"/>
          </a:xfrm>
          <a:prstGeom prst="rect">
            <a:avLst/>
          </a:prstGeom>
          <a:noFill/>
        </p:spPr>
        <p:txBody>
          <a:bodyPr wrap="square" rtlCol="0">
            <a:spAutoFit/>
          </a:bodyPr>
          <a:lstStyle/>
          <a:p>
            <a:pPr algn="ctr"/>
            <a:r>
              <a:rPr lang="en-US" sz="1400" b="1" dirty="0">
                <a:solidFill>
                  <a:srgbClr val="00528A"/>
                </a:solidFill>
              </a:rPr>
              <a:t>UAT</a:t>
            </a:r>
            <a:br>
              <a:rPr lang="en-US" sz="1400" b="1" dirty="0">
                <a:solidFill>
                  <a:srgbClr val="00528A"/>
                </a:solidFill>
              </a:rPr>
            </a:br>
            <a:r>
              <a:rPr lang="en-US" sz="1400" b="1" dirty="0">
                <a:solidFill>
                  <a:srgbClr val="00528A"/>
                </a:solidFill>
              </a:rPr>
              <a:t>(3)</a:t>
            </a:r>
          </a:p>
        </p:txBody>
      </p:sp>
      <p:cxnSp>
        <p:nvCxnSpPr>
          <p:cNvPr id="13" name="Straight Connector 12"/>
          <p:cNvCxnSpPr/>
          <p:nvPr/>
        </p:nvCxnSpPr>
        <p:spPr>
          <a:xfrm rot="16200000" flipH="1">
            <a:off x="7693578" y="3810000"/>
            <a:ext cx="4724402" cy="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055780" y="1628668"/>
            <a:ext cx="1279827" cy="523220"/>
          </a:xfrm>
          <a:prstGeom prst="rect">
            <a:avLst/>
          </a:prstGeom>
          <a:noFill/>
        </p:spPr>
        <p:txBody>
          <a:bodyPr wrap="square" rtlCol="0">
            <a:spAutoFit/>
          </a:bodyPr>
          <a:lstStyle/>
          <a:p>
            <a:pPr algn="ctr"/>
            <a:r>
              <a:rPr lang="en-US" sz="1400" b="1" dirty="0">
                <a:solidFill>
                  <a:srgbClr val="00528A"/>
                </a:solidFill>
              </a:rPr>
              <a:t>Ready for Release</a:t>
            </a:r>
          </a:p>
        </p:txBody>
      </p:sp>
      <p:cxnSp>
        <p:nvCxnSpPr>
          <p:cNvPr id="15" name="Straight Connector 14"/>
          <p:cNvCxnSpPr/>
          <p:nvPr/>
        </p:nvCxnSpPr>
        <p:spPr>
          <a:xfrm>
            <a:off x="812589" y="5242560"/>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2589" y="4721423"/>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2588" y="4868323"/>
            <a:ext cx="1422030" cy="307777"/>
          </a:xfrm>
          <a:prstGeom prst="rect">
            <a:avLst/>
          </a:prstGeom>
          <a:noFill/>
        </p:spPr>
        <p:txBody>
          <a:bodyPr wrap="square" rtlCol="0">
            <a:spAutoFit/>
          </a:bodyPr>
          <a:lstStyle/>
          <a:p>
            <a:pPr algn="ctr"/>
            <a:r>
              <a:rPr lang="en-US" sz="1400" b="1" dirty="0">
                <a:solidFill>
                  <a:srgbClr val="C00000"/>
                </a:solidFill>
              </a:rPr>
              <a:t>Urgent</a:t>
            </a:r>
          </a:p>
        </p:txBody>
      </p:sp>
      <p:sp>
        <p:nvSpPr>
          <p:cNvPr id="18" name="TextBox 17"/>
          <p:cNvSpPr txBox="1"/>
          <p:nvPr/>
        </p:nvSpPr>
        <p:spPr>
          <a:xfrm>
            <a:off x="849155" y="5559624"/>
            <a:ext cx="1373274" cy="307777"/>
          </a:xfrm>
          <a:prstGeom prst="rect">
            <a:avLst/>
          </a:prstGeom>
          <a:noFill/>
        </p:spPr>
        <p:txBody>
          <a:bodyPr wrap="square" rtlCol="0">
            <a:spAutoFit/>
          </a:bodyPr>
          <a:lstStyle/>
          <a:p>
            <a:pPr algn="ctr"/>
            <a:r>
              <a:rPr lang="en-US" sz="1400" b="1" dirty="0">
                <a:solidFill>
                  <a:srgbClr val="00528A"/>
                </a:solidFill>
              </a:rPr>
              <a:t>Criteria</a:t>
            </a:r>
          </a:p>
        </p:txBody>
      </p:sp>
      <p:sp>
        <p:nvSpPr>
          <p:cNvPr id="19" name="Rectangle 18"/>
          <p:cNvSpPr/>
          <p:nvPr/>
        </p:nvSpPr>
        <p:spPr>
          <a:xfrm>
            <a:off x="2336191"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cxnSp>
        <p:nvCxnSpPr>
          <p:cNvPr id="20" name="Straight Connector 19"/>
          <p:cNvCxnSpPr/>
          <p:nvPr/>
        </p:nvCxnSpPr>
        <p:spPr>
          <a:xfrm rot="16200000" flipH="1">
            <a:off x="1740010" y="3544311"/>
            <a:ext cx="3390412" cy="365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72899" y="29718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4" name="Rectangle 23"/>
          <p:cNvSpPr/>
          <p:nvPr/>
        </p:nvSpPr>
        <p:spPr>
          <a:xfrm>
            <a:off x="3672899"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7" name="Rectangle 26"/>
          <p:cNvSpPr/>
          <p:nvPr/>
        </p:nvSpPr>
        <p:spPr>
          <a:xfrm>
            <a:off x="1015735" y="2862072"/>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8" name="Rectangle 27"/>
          <p:cNvSpPr/>
          <p:nvPr/>
        </p:nvSpPr>
        <p:spPr>
          <a:xfrm>
            <a:off x="1015735"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9" name="Rectangle 28"/>
          <p:cNvSpPr/>
          <p:nvPr/>
        </p:nvSpPr>
        <p:spPr>
          <a:xfrm>
            <a:off x="1015735" y="3752088"/>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30" name="Rectangle 29"/>
          <p:cNvSpPr/>
          <p:nvPr/>
        </p:nvSpPr>
        <p:spPr>
          <a:xfrm>
            <a:off x="1015735" y="3300984"/>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31" name="Rectangle 30"/>
          <p:cNvSpPr/>
          <p:nvPr/>
        </p:nvSpPr>
        <p:spPr>
          <a:xfrm>
            <a:off x="1015735" y="4209288"/>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1" name="Rectangle 40"/>
          <p:cNvSpPr/>
          <p:nvPr/>
        </p:nvSpPr>
        <p:spPr>
          <a:xfrm>
            <a:off x="5078677" y="2843784"/>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2" name="Rectangle 41"/>
          <p:cNvSpPr/>
          <p:nvPr/>
        </p:nvSpPr>
        <p:spPr>
          <a:xfrm>
            <a:off x="5078677" y="2420112"/>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4" name="Rectangle 43"/>
          <p:cNvSpPr/>
          <p:nvPr/>
        </p:nvSpPr>
        <p:spPr>
          <a:xfrm>
            <a:off x="5078677" y="3282696"/>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5" name="Rectangle 44"/>
          <p:cNvSpPr/>
          <p:nvPr/>
        </p:nvSpPr>
        <p:spPr>
          <a:xfrm>
            <a:off x="6602280" y="30480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6" name="Rectangle 45"/>
          <p:cNvSpPr/>
          <p:nvPr/>
        </p:nvSpPr>
        <p:spPr>
          <a:xfrm>
            <a:off x="6602280" y="25146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7" name="Rectangle 46"/>
          <p:cNvSpPr/>
          <p:nvPr/>
        </p:nvSpPr>
        <p:spPr>
          <a:xfrm>
            <a:off x="7922736"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8" name="Rectangle 47"/>
          <p:cNvSpPr/>
          <p:nvPr/>
        </p:nvSpPr>
        <p:spPr>
          <a:xfrm>
            <a:off x="9040045" y="30480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9" name="Rectangle 48"/>
          <p:cNvSpPr/>
          <p:nvPr/>
        </p:nvSpPr>
        <p:spPr>
          <a:xfrm>
            <a:off x="9040045" y="25146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50" name="TextBox 49"/>
          <p:cNvSpPr txBox="1"/>
          <p:nvPr/>
        </p:nvSpPr>
        <p:spPr>
          <a:xfrm>
            <a:off x="2133044" y="1938599"/>
            <a:ext cx="1320456" cy="307777"/>
          </a:xfrm>
          <a:prstGeom prst="rect">
            <a:avLst/>
          </a:prstGeom>
          <a:noFill/>
        </p:spPr>
        <p:txBody>
          <a:bodyPr wrap="square" rtlCol="0">
            <a:spAutoFit/>
          </a:bodyPr>
          <a:lstStyle/>
          <a:p>
            <a:pPr algn="ctr"/>
            <a:r>
              <a:rPr lang="en-US" sz="1400" b="1" dirty="0">
                <a:solidFill>
                  <a:srgbClr val="00528A"/>
                </a:solidFill>
              </a:rPr>
              <a:t>Analyze</a:t>
            </a:r>
          </a:p>
        </p:txBody>
      </p:sp>
      <p:sp>
        <p:nvSpPr>
          <p:cNvPr id="51" name="TextBox 50"/>
          <p:cNvSpPr txBox="1"/>
          <p:nvPr/>
        </p:nvSpPr>
        <p:spPr>
          <a:xfrm>
            <a:off x="3120339" y="1837944"/>
            <a:ext cx="1929897" cy="523220"/>
          </a:xfrm>
          <a:prstGeom prst="rect">
            <a:avLst/>
          </a:prstGeom>
          <a:noFill/>
        </p:spPr>
        <p:txBody>
          <a:bodyPr wrap="square" rtlCol="0">
            <a:spAutoFit/>
          </a:bodyPr>
          <a:lstStyle/>
          <a:p>
            <a:pPr algn="ctr"/>
            <a:r>
              <a:rPr lang="en-US" sz="1400" b="1" dirty="0">
                <a:solidFill>
                  <a:srgbClr val="00528A"/>
                </a:solidFill>
              </a:rPr>
              <a:t>Ready for</a:t>
            </a:r>
            <a:br>
              <a:rPr lang="en-US" sz="1400" b="1" dirty="0">
                <a:solidFill>
                  <a:srgbClr val="00528A"/>
                </a:solidFill>
              </a:rPr>
            </a:br>
            <a:r>
              <a:rPr lang="en-US" sz="1400" b="1" dirty="0">
                <a:solidFill>
                  <a:srgbClr val="00528A"/>
                </a:solidFill>
              </a:rPr>
              <a:t> Dev</a:t>
            </a:r>
          </a:p>
        </p:txBody>
      </p:sp>
      <p:cxnSp>
        <p:nvCxnSpPr>
          <p:cNvPr id="52" name="Straight Connector 51"/>
          <p:cNvCxnSpPr/>
          <p:nvPr/>
        </p:nvCxnSpPr>
        <p:spPr>
          <a:xfrm>
            <a:off x="2234618" y="1874520"/>
            <a:ext cx="548497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875530" y="1932433"/>
            <a:ext cx="1422030" cy="307777"/>
          </a:xfrm>
          <a:prstGeom prst="rect">
            <a:avLst/>
          </a:prstGeom>
          <a:noFill/>
        </p:spPr>
        <p:txBody>
          <a:bodyPr wrap="square" rtlCol="0">
            <a:spAutoFit/>
          </a:bodyPr>
          <a:lstStyle/>
          <a:p>
            <a:pPr algn="ctr"/>
            <a:r>
              <a:rPr lang="en-US" sz="1400" b="1" dirty="0">
                <a:solidFill>
                  <a:srgbClr val="00528A"/>
                </a:solidFill>
              </a:rPr>
              <a:t>Dev</a:t>
            </a:r>
          </a:p>
        </p:txBody>
      </p:sp>
      <p:sp>
        <p:nvSpPr>
          <p:cNvPr id="66" name="TextBox 65"/>
          <p:cNvSpPr txBox="1"/>
          <p:nvPr/>
        </p:nvSpPr>
        <p:spPr>
          <a:xfrm>
            <a:off x="6297559" y="1828800"/>
            <a:ext cx="1422030" cy="523220"/>
          </a:xfrm>
          <a:prstGeom prst="rect">
            <a:avLst/>
          </a:prstGeom>
          <a:noFill/>
        </p:spPr>
        <p:txBody>
          <a:bodyPr wrap="square" rtlCol="0">
            <a:spAutoFit/>
          </a:bodyPr>
          <a:lstStyle/>
          <a:p>
            <a:pPr algn="ctr"/>
            <a:r>
              <a:rPr lang="en-US" sz="1400" b="1" dirty="0">
                <a:solidFill>
                  <a:srgbClr val="00528A"/>
                </a:solidFill>
              </a:rPr>
              <a:t>Ready for Accept</a:t>
            </a:r>
          </a:p>
        </p:txBody>
      </p:sp>
      <p:cxnSp>
        <p:nvCxnSpPr>
          <p:cNvPr id="76" name="Straight Connector 75"/>
          <p:cNvCxnSpPr/>
          <p:nvPr/>
        </p:nvCxnSpPr>
        <p:spPr>
          <a:xfrm rot="5400000">
            <a:off x="5337074" y="3810000"/>
            <a:ext cx="472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4571882" y="3536204"/>
            <a:ext cx="3390412" cy="365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263058" y="5334000"/>
            <a:ext cx="2653101" cy="600164"/>
          </a:xfrm>
          <a:prstGeom prst="rect">
            <a:avLst/>
          </a:prstGeom>
          <a:noFill/>
        </p:spPr>
        <p:txBody>
          <a:bodyPr wrap="square" rtlCol="0">
            <a:spAutoFit/>
          </a:bodyPr>
          <a:lstStyle/>
          <a:p>
            <a:pPr marL="119063" indent="-119063">
              <a:buFont typeface="Arial" pitchFamily="34" charset="0"/>
              <a:buChar char="•"/>
            </a:pPr>
            <a:r>
              <a:rPr lang="en-US" sz="1100" dirty="0"/>
              <a:t>Design Complete</a:t>
            </a:r>
          </a:p>
          <a:p>
            <a:pPr marL="119063" indent="-119063">
              <a:buFont typeface="Arial" pitchFamily="34" charset="0"/>
              <a:buChar char="•"/>
            </a:pPr>
            <a:r>
              <a:rPr lang="en-US" sz="1100" dirty="0"/>
              <a:t>Test Case Examples Done</a:t>
            </a:r>
          </a:p>
          <a:p>
            <a:pPr marL="119063" indent="-119063">
              <a:buFont typeface="Arial" pitchFamily="34" charset="0"/>
              <a:buChar char="•"/>
            </a:pPr>
            <a:r>
              <a:rPr lang="en-US" sz="1100" dirty="0"/>
              <a:t>UIX Input Ready</a:t>
            </a:r>
          </a:p>
        </p:txBody>
      </p:sp>
      <p:sp>
        <p:nvSpPr>
          <p:cNvPr id="79" name="TextBox 78"/>
          <p:cNvSpPr txBox="1"/>
          <p:nvPr/>
        </p:nvSpPr>
        <p:spPr>
          <a:xfrm>
            <a:off x="5066488" y="5334001"/>
            <a:ext cx="2449954" cy="769441"/>
          </a:xfrm>
          <a:prstGeom prst="rect">
            <a:avLst/>
          </a:prstGeom>
          <a:noFill/>
        </p:spPr>
        <p:txBody>
          <a:bodyPr wrap="square" rtlCol="0">
            <a:spAutoFit/>
          </a:bodyPr>
          <a:lstStyle/>
          <a:p>
            <a:pPr marL="119063" indent="-119063">
              <a:buFont typeface="Arial" pitchFamily="34" charset="0"/>
              <a:buChar char="•"/>
            </a:pPr>
            <a:r>
              <a:rPr lang="en-US" sz="1100" dirty="0"/>
              <a:t>Code Complete</a:t>
            </a:r>
          </a:p>
          <a:p>
            <a:pPr marL="119063" indent="-119063">
              <a:buFont typeface="Arial" pitchFamily="34" charset="0"/>
              <a:buChar char="•"/>
            </a:pPr>
            <a:r>
              <a:rPr lang="en-US" sz="1100" dirty="0"/>
              <a:t>Source Checked In</a:t>
            </a:r>
          </a:p>
          <a:p>
            <a:pPr marL="119063" indent="-119063">
              <a:buFont typeface="Arial" pitchFamily="34" charset="0"/>
              <a:buChar char="•"/>
            </a:pPr>
            <a:r>
              <a:rPr lang="en-US" sz="1100" dirty="0"/>
              <a:t>Unit Tests Green</a:t>
            </a:r>
          </a:p>
          <a:p>
            <a:pPr marL="119063" indent="-119063">
              <a:buFont typeface="Arial" pitchFamily="34" charset="0"/>
              <a:buChar char="•"/>
            </a:pPr>
            <a:r>
              <a:rPr lang="en-US" sz="1100" dirty="0"/>
              <a:t>Build Succeeds</a:t>
            </a:r>
          </a:p>
        </p:txBody>
      </p:sp>
      <p:sp>
        <p:nvSpPr>
          <p:cNvPr id="80" name="TextBox 79"/>
          <p:cNvSpPr txBox="1"/>
          <p:nvPr/>
        </p:nvSpPr>
        <p:spPr>
          <a:xfrm>
            <a:off x="7707400" y="5303521"/>
            <a:ext cx="2449954" cy="769441"/>
          </a:xfrm>
          <a:prstGeom prst="rect">
            <a:avLst/>
          </a:prstGeom>
          <a:noFill/>
        </p:spPr>
        <p:txBody>
          <a:bodyPr wrap="square" rtlCol="0">
            <a:spAutoFit/>
          </a:bodyPr>
          <a:lstStyle/>
          <a:p>
            <a:pPr marL="119063" indent="-119063">
              <a:buFont typeface="Arial" pitchFamily="34" charset="0"/>
              <a:buChar char="•"/>
            </a:pPr>
            <a:r>
              <a:rPr lang="en-US" sz="1100" dirty="0"/>
              <a:t>Acceptance Tests Green</a:t>
            </a:r>
          </a:p>
          <a:p>
            <a:pPr marL="119063" indent="-119063">
              <a:buFont typeface="Arial" pitchFamily="34" charset="0"/>
              <a:buChar char="•"/>
            </a:pPr>
            <a:r>
              <a:rPr lang="en-US" sz="1100" dirty="0"/>
              <a:t>Manual Testing Okay</a:t>
            </a:r>
          </a:p>
          <a:p>
            <a:pPr marL="119063" indent="-119063">
              <a:buFont typeface="Arial" pitchFamily="34" charset="0"/>
              <a:buChar char="•"/>
            </a:pPr>
            <a:r>
              <a:rPr lang="en-US" sz="1100" dirty="0"/>
              <a:t>PO Acceptance</a:t>
            </a:r>
          </a:p>
          <a:p>
            <a:pPr marL="119063" indent="-119063">
              <a:buFont typeface="Arial" pitchFamily="34" charset="0"/>
              <a:buChar char="•"/>
            </a:pPr>
            <a:r>
              <a:rPr lang="en-US" sz="1100" dirty="0" err="1"/>
              <a:t>Doco</a:t>
            </a:r>
            <a:r>
              <a:rPr lang="en-US" sz="1100" dirty="0"/>
              <a:t> Complete</a:t>
            </a:r>
          </a:p>
        </p:txBody>
      </p:sp>
      <p:sp>
        <p:nvSpPr>
          <p:cNvPr id="54" name="Folded Corner 53"/>
          <p:cNvSpPr/>
          <p:nvPr/>
        </p:nvSpPr>
        <p:spPr>
          <a:xfrm>
            <a:off x="4339220" y="1880743"/>
            <a:ext cx="5992839" cy="121920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Criteria for Done defined for each column</a:t>
            </a:r>
          </a:p>
        </p:txBody>
      </p:sp>
      <p:sp>
        <p:nvSpPr>
          <p:cNvPr id="56" name="Oval 55"/>
          <p:cNvSpPr/>
          <p:nvPr/>
        </p:nvSpPr>
        <p:spPr>
          <a:xfrm>
            <a:off x="812588" y="5257800"/>
            <a:ext cx="10462075"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56" idx="0"/>
          </p:cNvCxnSpPr>
          <p:nvPr/>
        </p:nvCxnSpPr>
        <p:spPr>
          <a:xfrm rot="5400000" flipH="1" flipV="1">
            <a:off x="5535480" y="3632346"/>
            <a:ext cx="2133600" cy="11173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744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D374E112-9CAA-6A4D-A6C4-F50695FBEC06}"/>
              </a:ext>
            </a:extLst>
          </p:cNvPr>
          <p:cNvSpPr/>
          <p:nvPr/>
        </p:nvSpPr>
        <p:spPr>
          <a:xfrm>
            <a:off x="431527" y="1248550"/>
            <a:ext cx="11325772" cy="5089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Kanban Board</a:t>
            </a:r>
          </a:p>
        </p:txBody>
      </p:sp>
      <p:sp>
        <p:nvSpPr>
          <p:cNvPr id="3" name="Content Placeholder 2">
            <a:extLst>
              <a:ext uri="{FF2B5EF4-FFF2-40B4-BE49-F238E27FC236}">
                <a16:creationId xmlns:a16="http://schemas.microsoft.com/office/drawing/2014/main" id="{8EF55FFC-278C-ED4B-86E7-7930B0B98D6A}"/>
              </a:ext>
            </a:extLst>
          </p:cNvPr>
          <p:cNvSpPr>
            <a:spLocks noGrp="1"/>
          </p:cNvSpPr>
          <p:nvPr>
            <p:ph sz="quarter" idx="10"/>
          </p:nvPr>
        </p:nvSpPr>
        <p:spPr/>
        <p:txBody>
          <a:bodyPr/>
          <a:lstStyle/>
          <a:p>
            <a:endParaRPr lang="en-US"/>
          </a:p>
        </p:txBody>
      </p:sp>
      <p:sp>
        <p:nvSpPr>
          <p:cNvPr id="4" name="Rectangle 3"/>
          <p:cNvSpPr/>
          <p:nvPr/>
        </p:nvSpPr>
        <p:spPr>
          <a:xfrm>
            <a:off x="812589" y="1447800"/>
            <a:ext cx="10563648" cy="472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12589" y="2362200"/>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2588" y="1534180"/>
            <a:ext cx="1422030" cy="523220"/>
          </a:xfrm>
          <a:prstGeom prst="rect">
            <a:avLst/>
          </a:prstGeom>
          <a:noFill/>
        </p:spPr>
        <p:txBody>
          <a:bodyPr wrap="square" rtlCol="0">
            <a:spAutoFit/>
          </a:bodyPr>
          <a:lstStyle/>
          <a:p>
            <a:pPr algn="ctr"/>
            <a:r>
              <a:rPr lang="en-US" sz="1400" b="1" dirty="0">
                <a:solidFill>
                  <a:srgbClr val="00528A"/>
                </a:solidFill>
              </a:rPr>
              <a:t>Ready</a:t>
            </a:r>
            <a:br>
              <a:rPr lang="en-US" sz="1400" b="1" dirty="0">
                <a:solidFill>
                  <a:srgbClr val="00528A"/>
                </a:solidFill>
              </a:rPr>
            </a:br>
            <a:r>
              <a:rPr lang="en-US" sz="1400" b="1" dirty="0">
                <a:solidFill>
                  <a:srgbClr val="00528A"/>
                </a:solidFill>
              </a:rPr>
              <a:t>(5)</a:t>
            </a:r>
          </a:p>
        </p:txBody>
      </p:sp>
      <p:sp>
        <p:nvSpPr>
          <p:cNvPr id="7" name="TextBox 6"/>
          <p:cNvSpPr txBox="1"/>
          <p:nvPr/>
        </p:nvSpPr>
        <p:spPr>
          <a:xfrm>
            <a:off x="2401198" y="1371600"/>
            <a:ext cx="2031471" cy="523220"/>
          </a:xfrm>
          <a:prstGeom prst="rect">
            <a:avLst/>
          </a:prstGeom>
          <a:noFill/>
        </p:spPr>
        <p:txBody>
          <a:bodyPr wrap="square" rtlCol="0">
            <a:spAutoFit/>
          </a:bodyPr>
          <a:lstStyle/>
          <a:p>
            <a:pPr algn="ctr"/>
            <a:r>
              <a:rPr lang="en-US" sz="1400" b="1" dirty="0">
                <a:solidFill>
                  <a:srgbClr val="00528A"/>
                </a:solidFill>
              </a:rPr>
              <a:t>Discovery</a:t>
            </a:r>
            <a:br>
              <a:rPr lang="en-US" sz="1400" b="1" dirty="0">
                <a:solidFill>
                  <a:srgbClr val="00528A"/>
                </a:solidFill>
              </a:rPr>
            </a:br>
            <a:r>
              <a:rPr lang="en-US" sz="1400" b="1" dirty="0">
                <a:solidFill>
                  <a:srgbClr val="00528A"/>
                </a:solidFill>
              </a:rPr>
              <a:t>(3)</a:t>
            </a:r>
          </a:p>
        </p:txBody>
      </p:sp>
      <p:cxnSp>
        <p:nvCxnSpPr>
          <p:cNvPr id="8" name="Straight Connector 7"/>
          <p:cNvCxnSpPr/>
          <p:nvPr/>
        </p:nvCxnSpPr>
        <p:spPr>
          <a:xfrm rot="5400000">
            <a:off x="-127582" y="3810000"/>
            <a:ext cx="472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501142" y="3810002"/>
            <a:ext cx="4724398"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26517" y="1371600"/>
            <a:ext cx="1881142" cy="523220"/>
          </a:xfrm>
          <a:prstGeom prst="rect">
            <a:avLst/>
          </a:prstGeom>
          <a:noFill/>
        </p:spPr>
        <p:txBody>
          <a:bodyPr wrap="square" rtlCol="0">
            <a:spAutoFit/>
          </a:bodyPr>
          <a:lstStyle/>
          <a:p>
            <a:pPr algn="ctr"/>
            <a:r>
              <a:rPr lang="en-US" sz="1400" b="1" dirty="0">
                <a:solidFill>
                  <a:srgbClr val="00528A"/>
                </a:solidFill>
              </a:rPr>
              <a:t>Delivery</a:t>
            </a:r>
            <a:br>
              <a:rPr lang="en-US" sz="1400" b="1" dirty="0">
                <a:solidFill>
                  <a:srgbClr val="00528A"/>
                </a:solidFill>
              </a:rPr>
            </a:br>
            <a:r>
              <a:rPr lang="en-US" sz="1400" b="1" dirty="0">
                <a:solidFill>
                  <a:srgbClr val="00528A"/>
                </a:solidFill>
              </a:rPr>
              <a:t>(5)</a:t>
            </a:r>
          </a:p>
        </p:txBody>
      </p:sp>
      <p:sp>
        <p:nvSpPr>
          <p:cNvPr id="12" name="TextBox 11"/>
          <p:cNvSpPr txBox="1"/>
          <p:nvPr/>
        </p:nvSpPr>
        <p:spPr>
          <a:xfrm>
            <a:off x="8085254" y="1621536"/>
            <a:ext cx="1629240" cy="523220"/>
          </a:xfrm>
          <a:prstGeom prst="rect">
            <a:avLst/>
          </a:prstGeom>
          <a:noFill/>
        </p:spPr>
        <p:txBody>
          <a:bodyPr wrap="square" rtlCol="0">
            <a:spAutoFit/>
          </a:bodyPr>
          <a:lstStyle/>
          <a:p>
            <a:pPr algn="ctr"/>
            <a:r>
              <a:rPr lang="en-US" sz="1400" b="1" dirty="0">
                <a:solidFill>
                  <a:srgbClr val="00528A"/>
                </a:solidFill>
              </a:rPr>
              <a:t>UAT</a:t>
            </a:r>
            <a:br>
              <a:rPr lang="en-US" sz="1400" b="1" dirty="0">
                <a:solidFill>
                  <a:srgbClr val="00528A"/>
                </a:solidFill>
              </a:rPr>
            </a:br>
            <a:r>
              <a:rPr lang="en-US" sz="1400" b="1" dirty="0">
                <a:solidFill>
                  <a:srgbClr val="00528A"/>
                </a:solidFill>
              </a:rPr>
              <a:t>(3)</a:t>
            </a:r>
          </a:p>
        </p:txBody>
      </p:sp>
      <p:cxnSp>
        <p:nvCxnSpPr>
          <p:cNvPr id="13" name="Straight Connector 12"/>
          <p:cNvCxnSpPr/>
          <p:nvPr/>
        </p:nvCxnSpPr>
        <p:spPr>
          <a:xfrm rot="16200000" flipH="1">
            <a:off x="7693578" y="3810000"/>
            <a:ext cx="4724402" cy="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055780" y="1628668"/>
            <a:ext cx="1279827" cy="523220"/>
          </a:xfrm>
          <a:prstGeom prst="rect">
            <a:avLst/>
          </a:prstGeom>
          <a:noFill/>
        </p:spPr>
        <p:txBody>
          <a:bodyPr wrap="square" rtlCol="0">
            <a:spAutoFit/>
          </a:bodyPr>
          <a:lstStyle/>
          <a:p>
            <a:pPr algn="ctr"/>
            <a:r>
              <a:rPr lang="en-US" sz="1400" b="1" dirty="0">
                <a:solidFill>
                  <a:srgbClr val="00528A"/>
                </a:solidFill>
              </a:rPr>
              <a:t>Ready for Release</a:t>
            </a:r>
          </a:p>
        </p:txBody>
      </p:sp>
      <p:cxnSp>
        <p:nvCxnSpPr>
          <p:cNvPr id="15" name="Straight Connector 14"/>
          <p:cNvCxnSpPr/>
          <p:nvPr/>
        </p:nvCxnSpPr>
        <p:spPr>
          <a:xfrm>
            <a:off x="812589" y="5242560"/>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2589" y="4721423"/>
            <a:ext cx="105636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2588" y="4868323"/>
            <a:ext cx="1422030" cy="307777"/>
          </a:xfrm>
          <a:prstGeom prst="rect">
            <a:avLst/>
          </a:prstGeom>
          <a:noFill/>
        </p:spPr>
        <p:txBody>
          <a:bodyPr wrap="square" rtlCol="0">
            <a:spAutoFit/>
          </a:bodyPr>
          <a:lstStyle/>
          <a:p>
            <a:pPr algn="ctr"/>
            <a:r>
              <a:rPr lang="en-US" sz="1400" b="1" dirty="0">
                <a:solidFill>
                  <a:srgbClr val="C00000"/>
                </a:solidFill>
              </a:rPr>
              <a:t>Urgent</a:t>
            </a:r>
          </a:p>
        </p:txBody>
      </p:sp>
      <p:sp>
        <p:nvSpPr>
          <p:cNvPr id="18" name="TextBox 17"/>
          <p:cNvSpPr txBox="1"/>
          <p:nvPr/>
        </p:nvSpPr>
        <p:spPr>
          <a:xfrm>
            <a:off x="849155" y="5559624"/>
            <a:ext cx="1373274" cy="307777"/>
          </a:xfrm>
          <a:prstGeom prst="rect">
            <a:avLst/>
          </a:prstGeom>
          <a:noFill/>
        </p:spPr>
        <p:txBody>
          <a:bodyPr wrap="square" rtlCol="0">
            <a:spAutoFit/>
          </a:bodyPr>
          <a:lstStyle/>
          <a:p>
            <a:pPr algn="ctr"/>
            <a:r>
              <a:rPr lang="en-US" sz="1400" b="1" dirty="0">
                <a:solidFill>
                  <a:srgbClr val="00528A"/>
                </a:solidFill>
              </a:rPr>
              <a:t>Criteria</a:t>
            </a:r>
          </a:p>
        </p:txBody>
      </p:sp>
      <p:sp>
        <p:nvSpPr>
          <p:cNvPr id="19" name="Rectangle 18"/>
          <p:cNvSpPr/>
          <p:nvPr/>
        </p:nvSpPr>
        <p:spPr>
          <a:xfrm>
            <a:off x="2336191"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cxnSp>
        <p:nvCxnSpPr>
          <p:cNvPr id="20" name="Straight Connector 19"/>
          <p:cNvCxnSpPr/>
          <p:nvPr/>
        </p:nvCxnSpPr>
        <p:spPr>
          <a:xfrm rot="16200000" flipH="1">
            <a:off x="1740010" y="3544311"/>
            <a:ext cx="3390412" cy="365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72899" y="29718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4" name="Rectangle 23"/>
          <p:cNvSpPr/>
          <p:nvPr/>
        </p:nvSpPr>
        <p:spPr>
          <a:xfrm>
            <a:off x="3672899"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7" name="Rectangle 26"/>
          <p:cNvSpPr/>
          <p:nvPr/>
        </p:nvSpPr>
        <p:spPr>
          <a:xfrm>
            <a:off x="1015735" y="2862072"/>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8" name="Rectangle 27"/>
          <p:cNvSpPr/>
          <p:nvPr/>
        </p:nvSpPr>
        <p:spPr>
          <a:xfrm>
            <a:off x="1015735"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29" name="Rectangle 28"/>
          <p:cNvSpPr/>
          <p:nvPr/>
        </p:nvSpPr>
        <p:spPr>
          <a:xfrm>
            <a:off x="1015735" y="3752088"/>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30" name="Rectangle 29"/>
          <p:cNvSpPr/>
          <p:nvPr/>
        </p:nvSpPr>
        <p:spPr>
          <a:xfrm>
            <a:off x="1015735" y="3300984"/>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31" name="Rectangle 30"/>
          <p:cNvSpPr/>
          <p:nvPr/>
        </p:nvSpPr>
        <p:spPr>
          <a:xfrm>
            <a:off x="1015735" y="4209288"/>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1" name="Rectangle 40"/>
          <p:cNvSpPr/>
          <p:nvPr/>
        </p:nvSpPr>
        <p:spPr>
          <a:xfrm>
            <a:off x="5078677" y="2843784"/>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2" name="Rectangle 41"/>
          <p:cNvSpPr/>
          <p:nvPr/>
        </p:nvSpPr>
        <p:spPr>
          <a:xfrm>
            <a:off x="5078677" y="2420112"/>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4" name="Rectangle 43"/>
          <p:cNvSpPr/>
          <p:nvPr/>
        </p:nvSpPr>
        <p:spPr>
          <a:xfrm>
            <a:off x="5078677" y="3282696"/>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5" name="Rectangle 44"/>
          <p:cNvSpPr/>
          <p:nvPr/>
        </p:nvSpPr>
        <p:spPr>
          <a:xfrm>
            <a:off x="6602280" y="30480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6" name="Rectangle 45"/>
          <p:cNvSpPr/>
          <p:nvPr/>
        </p:nvSpPr>
        <p:spPr>
          <a:xfrm>
            <a:off x="6602280" y="25146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7" name="Rectangle 46"/>
          <p:cNvSpPr/>
          <p:nvPr/>
        </p:nvSpPr>
        <p:spPr>
          <a:xfrm>
            <a:off x="7922736" y="24384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8" name="Rectangle 47"/>
          <p:cNvSpPr/>
          <p:nvPr/>
        </p:nvSpPr>
        <p:spPr>
          <a:xfrm>
            <a:off x="9040045" y="30480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49" name="Rectangle 48"/>
          <p:cNvSpPr/>
          <p:nvPr/>
        </p:nvSpPr>
        <p:spPr>
          <a:xfrm>
            <a:off x="9040045" y="2514600"/>
            <a:ext cx="914162" cy="381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Feature</a:t>
            </a:r>
          </a:p>
        </p:txBody>
      </p:sp>
      <p:sp>
        <p:nvSpPr>
          <p:cNvPr id="50" name="TextBox 49"/>
          <p:cNvSpPr txBox="1"/>
          <p:nvPr/>
        </p:nvSpPr>
        <p:spPr>
          <a:xfrm>
            <a:off x="2133044" y="1938599"/>
            <a:ext cx="1320456" cy="307777"/>
          </a:xfrm>
          <a:prstGeom prst="rect">
            <a:avLst/>
          </a:prstGeom>
          <a:noFill/>
        </p:spPr>
        <p:txBody>
          <a:bodyPr wrap="square" rtlCol="0">
            <a:spAutoFit/>
          </a:bodyPr>
          <a:lstStyle/>
          <a:p>
            <a:pPr algn="ctr"/>
            <a:r>
              <a:rPr lang="en-US" sz="1400" b="1" dirty="0">
                <a:solidFill>
                  <a:srgbClr val="00528A"/>
                </a:solidFill>
              </a:rPr>
              <a:t>Analyze</a:t>
            </a:r>
          </a:p>
        </p:txBody>
      </p:sp>
      <p:sp>
        <p:nvSpPr>
          <p:cNvPr id="51" name="TextBox 50"/>
          <p:cNvSpPr txBox="1"/>
          <p:nvPr/>
        </p:nvSpPr>
        <p:spPr>
          <a:xfrm>
            <a:off x="3120339" y="1837944"/>
            <a:ext cx="1929897" cy="523220"/>
          </a:xfrm>
          <a:prstGeom prst="rect">
            <a:avLst/>
          </a:prstGeom>
          <a:noFill/>
        </p:spPr>
        <p:txBody>
          <a:bodyPr wrap="square" rtlCol="0">
            <a:spAutoFit/>
          </a:bodyPr>
          <a:lstStyle/>
          <a:p>
            <a:pPr algn="ctr"/>
            <a:r>
              <a:rPr lang="en-US" sz="1400" b="1" dirty="0">
                <a:solidFill>
                  <a:srgbClr val="00528A"/>
                </a:solidFill>
              </a:rPr>
              <a:t>Ready for</a:t>
            </a:r>
            <a:br>
              <a:rPr lang="en-US" sz="1400" b="1" dirty="0">
                <a:solidFill>
                  <a:srgbClr val="00528A"/>
                </a:solidFill>
              </a:rPr>
            </a:br>
            <a:r>
              <a:rPr lang="en-US" sz="1400" b="1" dirty="0">
                <a:solidFill>
                  <a:srgbClr val="00528A"/>
                </a:solidFill>
              </a:rPr>
              <a:t> Dev</a:t>
            </a:r>
          </a:p>
        </p:txBody>
      </p:sp>
      <p:cxnSp>
        <p:nvCxnSpPr>
          <p:cNvPr id="52" name="Straight Connector 51"/>
          <p:cNvCxnSpPr/>
          <p:nvPr/>
        </p:nvCxnSpPr>
        <p:spPr>
          <a:xfrm>
            <a:off x="2234618" y="1874520"/>
            <a:ext cx="548497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875530" y="1932433"/>
            <a:ext cx="1422030" cy="307777"/>
          </a:xfrm>
          <a:prstGeom prst="rect">
            <a:avLst/>
          </a:prstGeom>
          <a:noFill/>
        </p:spPr>
        <p:txBody>
          <a:bodyPr wrap="square" rtlCol="0">
            <a:spAutoFit/>
          </a:bodyPr>
          <a:lstStyle/>
          <a:p>
            <a:pPr algn="ctr"/>
            <a:r>
              <a:rPr lang="en-US" sz="1400" b="1" dirty="0">
                <a:solidFill>
                  <a:srgbClr val="00528A"/>
                </a:solidFill>
              </a:rPr>
              <a:t>Dev</a:t>
            </a:r>
          </a:p>
        </p:txBody>
      </p:sp>
      <p:sp>
        <p:nvSpPr>
          <p:cNvPr id="66" name="TextBox 65"/>
          <p:cNvSpPr txBox="1"/>
          <p:nvPr/>
        </p:nvSpPr>
        <p:spPr>
          <a:xfrm>
            <a:off x="6297559" y="1828800"/>
            <a:ext cx="1422030" cy="523220"/>
          </a:xfrm>
          <a:prstGeom prst="rect">
            <a:avLst/>
          </a:prstGeom>
          <a:noFill/>
        </p:spPr>
        <p:txBody>
          <a:bodyPr wrap="square" rtlCol="0">
            <a:spAutoFit/>
          </a:bodyPr>
          <a:lstStyle/>
          <a:p>
            <a:pPr algn="ctr"/>
            <a:r>
              <a:rPr lang="en-US" sz="1400" b="1" dirty="0">
                <a:solidFill>
                  <a:srgbClr val="00528A"/>
                </a:solidFill>
              </a:rPr>
              <a:t>Ready for Accept</a:t>
            </a:r>
          </a:p>
        </p:txBody>
      </p:sp>
      <p:cxnSp>
        <p:nvCxnSpPr>
          <p:cNvPr id="76" name="Straight Connector 75"/>
          <p:cNvCxnSpPr/>
          <p:nvPr/>
        </p:nvCxnSpPr>
        <p:spPr>
          <a:xfrm rot="5400000">
            <a:off x="5337074" y="3810000"/>
            <a:ext cx="472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4571882" y="3536204"/>
            <a:ext cx="3390412" cy="365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263058" y="5334000"/>
            <a:ext cx="2653101" cy="600164"/>
          </a:xfrm>
          <a:prstGeom prst="rect">
            <a:avLst/>
          </a:prstGeom>
          <a:noFill/>
        </p:spPr>
        <p:txBody>
          <a:bodyPr wrap="square" rtlCol="0">
            <a:spAutoFit/>
          </a:bodyPr>
          <a:lstStyle/>
          <a:p>
            <a:pPr marL="119063" indent="-119063">
              <a:buFont typeface="Arial" pitchFamily="34" charset="0"/>
              <a:buChar char="•"/>
            </a:pPr>
            <a:r>
              <a:rPr lang="en-US" sz="1100" dirty="0"/>
              <a:t>Design Complete</a:t>
            </a:r>
          </a:p>
          <a:p>
            <a:pPr marL="119063" indent="-119063">
              <a:buFont typeface="Arial" pitchFamily="34" charset="0"/>
              <a:buChar char="•"/>
            </a:pPr>
            <a:r>
              <a:rPr lang="en-US" sz="1100" dirty="0"/>
              <a:t>Test Case Examples Done</a:t>
            </a:r>
          </a:p>
          <a:p>
            <a:pPr marL="119063" indent="-119063">
              <a:buFont typeface="Arial" pitchFamily="34" charset="0"/>
              <a:buChar char="•"/>
            </a:pPr>
            <a:r>
              <a:rPr lang="en-US" sz="1100" dirty="0"/>
              <a:t>UIX Input Ready</a:t>
            </a:r>
          </a:p>
        </p:txBody>
      </p:sp>
      <p:sp>
        <p:nvSpPr>
          <p:cNvPr id="79" name="TextBox 78"/>
          <p:cNvSpPr txBox="1"/>
          <p:nvPr/>
        </p:nvSpPr>
        <p:spPr>
          <a:xfrm>
            <a:off x="5066488" y="5334001"/>
            <a:ext cx="2449954" cy="769441"/>
          </a:xfrm>
          <a:prstGeom prst="rect">
            <a:avLst/>
          </a:prstGeom>
          <a:noFill/>
        </p:spPr>
        <p:txBody>
          <a:bodyPr wrap="square" rtlCol="0">
            <a:spAutoFit/>
          </a:bodyPr>
          <a:lstStyle/>
          <a:p>
            <a:pPr marL="119063" indent="-119063">
              <a:buFont typeface="Arial" pitchFamily="34" charset="0"/>
              <a:buChar char="•"/>
            </a:pPr>
            <a:r>
              <a:rPr lang="en-US" sz="1100" dirty="0"/>
              <a:t>Code Complete</a:t>
            </a:r>
          </a:p>
          <a:p>
            <a:pPr marL="119063" indent="-119063">
              <a:buFont typeface="Arial" pitchFamily="34" charset="0"/>
              <a:buChar char="•"/>
            </a:pPr>
            <a:r>
              <a:rPr lang="en-US" sz="1100" dirty="0"/>
              <a:t>Source Checked In</a:t>
            </a:r>
          </a:p>
          <a:p>
            <a:pPr marL="119063" indent="-119063">
              <a:buFont typeface="Arial" pitchFamily="34" charset="0"/>
              <a:buChar char="•"/>
            </a:pPr>
            <a:r>
              <a:rPr lang="en-US" sz="1100" dirty="0"/>
              <a:t>Unit Tests Green</a:t>
            </a:r>
          </a:p>
          <a:p>
            <a:pPr marL="119063" indent="-119063">
              <a:buFont typeface="Arial" pitchFamily="34" charset="0"/>
              <a:buChar char="•"/>
            </a:pPr>
            <a:r>
              <a:rPr lang="en-US" sz="1100" dirty="0"/>
              <a:t>Build Succeeds</a:t>
            </a:r>
          </a:p>
        </p:txBody>
      </p:sp>
      <p:sp>
        <p:nvSpPr>
          <p:cNvPr id="80" name="TextBox 79"/>
          <p:cNvSpPr txBox="1"/>
          <p:nvPr/>
        </p:nvSpPr>
        <p:spPr>
          <a:xfrm>
            <a:off x="7707400" y="5303521"/>
            <a:ext cx="2449954" cy="769441"/>
          </a:xfrm>
          <a:prstGeom prst="rect">
            <a:avLst/>
          </a:prstGeom>
          <a:noFill/>
        </p:spPr>
        <p:txBody>
          <a:bodyPr wrap="square" rtlCol="0">
            <a:spAutoFit/>
          </a:bodyPr>
          <a:lstStyle/>
          <a:p>
            <a:pPr marL="119063" indent="-119063">
              <a:buFont typeface="Arial" pitchFamily="34" charset="0"/>
              <a:buChar char="•"/>
            </a:pPr>
            <a:r>
              <a:rPr lang="en-US" sz="1100" dirty="0"/>
              <a:t>Acceptance Tests Green</a:t>
            </a:r>
          </a:p>
          <a:p>
            <a:pPr marL="119063" indent="-119063">
              <a:buFont typeface="Arial" pitchFamily="34" charset="0"/>
              <a:buChar char="•"/>
            </a:pPr>
            <a:r>
              <a:rPr lang="en-US" sz="1100" dirty="0"/>
              <a:t>Manual Testing Okay</a:t>
            </a:r>
          </a:p>
          <a:p>
            <a:pPr marL="119063" indent="-119063">
              <a:buFont typeface="Arial" pitchFamily="34" charset="0"/>
              <a:buChar char="•"/>
            </a:pPr>
            <a:r>
              <a:rPr lang="en-US" sz="1100" dirty="0"/>
              <a:t>PO Acceptance</a:t>
            </a:r>
          </a:p>
          <a:p>
            <a:pPr marL="119063" indent="-119063">
              <a:buFont typeface="Arial" pitchFamily="34" charset="0"/>
              <a:buChar char="•"/>
            </a:pPr>
            <a:r>
              <a:rPr lang="en-US" sz="1100" dirty="0" err="1"/>
              <a:t>Doco</a:t>
            </a:r>
            <a:r>
              <a:rPr lang="en-US" sz="1100" dirty="0"/>
              <a:t> Complete</a:t>
            </a:r>
          </a:p>
        </p:txBody>
      </p:sp>
      <p:sp>
        <p:nvSpPr>
          <p:cNvPr id="54" name="Folded Corner 53"/>
          <p:cNvSpPr/>
          <p:nvPr/>
        </p:nvSpPr>
        <p:spPr>
          <a:xfrm>
            <a:off x="3961365" y="4831151"/>
            <a:ext cx="5992839" cy="121920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 this case, all the queues are full. </a:t>
            </a:r>
          </a:p>
          <a:p>
            <a:pPr algn="ctr"/>
            <a:r>
              <a:rPr lang="en-US" dirty="0">
                <a:solidFill>
                  <a:schemeClr val="tx1"/>
                </a:solidFill>
              </a:rPr>
              <a:t>No more work can be added to the Kanban.</a:t>
            </a:r>
          </a:p>
        </p:txBody>
      </p:sp>
      <p:sp>
        <p:nvSpPr>
          <p:cNvPr id="53" name="Oval 52"/>
          <p:cNvSpPr/>
          <p:nvPr/>
        </p:nvSpPr>
        <p:spPr>
          <a:xfrm>
            <a:off x="609441" y="1600201"/>
            <a:ext cx="10462075" cy="2883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endCxn id="54" idx="0"/>
          </p:cNvCxnSpPr>
          <p:nvPr/>
        </p:nvCxnSpPr>
        <p:spPr>
          <a:xfrm>
            <a:off x="5840479" y="4483387"/>
            <a:ext cx="1117306" cy="3477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681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0B87-D9E8-CD4F-9080-ABA96BE4C2E4}"/>
              </a:ext>
            </a:extLst>
          </p:cNvPr>
          <p:cNvSpPr>
            <a:spLocks noGrp="1"/>
          </p:cNvSpPr>
          <p:nvPr>
            <p:ph type="title"/>
          </p:nvPr>
        </p:nvSpPr>
        <p:spPr/>
        <p:txBody>
          <a:bodyPr/>
          <a:lstStyle/>
          <a:p>
            <a:r>
              <a:rPr lang="en-US" dirty="0"/>
              <a:t>Cumulative Flow Diagram</a:t>
            </a:r>
          </a:p>
        </p:txBody>
      </p:sp>
      <p:pic>
        <p:nvPicPr>
          <p:cNvPr id="4" name="Content Placeholder 3">
            <a:extLst>
              <a:ext uri="{FF2B5EF4-FFF2-40B4-BE49-F238E27FC236}">
                <a16:creationId xmlns:a16="http://schemas.microsoft.com/office/drawing/2014/main" id="{01FC4BE7-1846-D64E-935A-D43AC78236C9}"/>
              </a:ext>
            </a:extLst>
          </p:cNvPr>
          <p:cNvPicPr>
            <a:picLocks noGrp="1" noChangeAspect="1"/>
          </p:cNvPicPr>
          <p:nvPr>
            <p:ph sz="quarter" idx="10"/>
          </p:nvPr>
        </p:nvPicPr>
        <p:blipFill rotWithShape="1">
          <a:blip r:embed="rId2"/>
          <a:srcRect r="1631" b="18676"/>
          <a:stretch/>
        </p:blipFill>
        <p:spPr>
          <a:xfrm>
            <a:off x="2128344" y="1668923"/>
            <a:ext cx="7788165" cy="3707118"/>
          </a:xfrm>
          <a:prstGeom prst="rect">
            <a:avLst/>
          </a:prstGeom>
        </p:spPr>
      </p:pic>
    </p:spTree>
    <p:extLst>
      <p:ext uri="{BB962C8B-B14F-4D97-AF65-F5344CB8AC3E}">
        <p14:creationId xmlns:p14="http://schemas.microsoft.com/office/powerpoint/2010/main" val="4020923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78BB-0BB4-5D49-99D1-C7277AC0B1F7}"/>
              </a:ext>
            </a:extLst>
          </p:cNvPr>
          <p:cNvSpPr>
            <a:spLocks noGrp="1"/>
          </p:cNvSpPr>
          <p:nvPr>
            <p:ph type="title"/>
          </p:nvPr>
        </p:nvSpPr>
        <p:spPr>
          <a:xfrm>
            <a:off x="234903" y="2791470"/>
            <a:ext cx="11685908" cy="762000"/>
          </a:xfrm>
        </p:spPr>
        <p:txBody>
          <a:bodyPr>
            <a:normAutofit/>
          </a:bodyPr>
          <a:lstStyle/>
          <a:p>
            <a:pPr algn="ctr"/>
            <a:r>
              <a:rPr lang="en-US" sz="4000" dirty="0"/>
              <a:t>Scrum helps fix Kanban challenges</a:t>
            </a:r>
          </a:p>
        </p:txBody>
      </p:sp>
    </p:spTree>
    <p:extLst>
      <p:ext uri="{BB962C8B-B14F-4D97-AF65-F5344CB8AC3E}">
        <p14:creationId xmlns:p14="http://schemas.microsoft.com/office/powerpoint/2010/main" val="394984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Scrum Discovery</a:t>
            </a:r>
          </a:p>
        </p:txBody>
      </p:sp>
      <p:sp>
        <p:nvSpPr>
          <p:cNvPr id="2" name="Content Placeholder 1"/>
          <p:cNvSpPr>
            <a:spLocks noGrp="1"/>
          </p:cNvSpPr>
          <p:nvPr>
            <p:ph sz="quarter" idx="10"/>
          </p:nvPr>
        </p:nvSpPr>
        <p:spPr>
          <a:xfrm>
            <a:off x="482600" y="1157111"/>
            <a:ext cx="11047413" cy="4380865"/>
          </a:xfrm>
        </p:spPr>
        <p:txBody>
          <a:bodyPr/>
          <a:lstStyle/>
          <a:p>
            <a:r>
              <a:rPr lang="en-US" sz="2800" dirty="0"/>
              <a:t>Make a poster of what your team currently does regarding</a:t>
            </a:r>
          </a:p>
          <a:p>
            <a:pPr marL="571500" indent="-571500">
              <a:buClr>
                <a:schemeClr val="bg1"/>
              </a:buClr>
              <a:buFont typeface="Arial" panose="020B0604020202020204" pitchFamily="34" charset="0"/>
              <a:buChar char="•"/>
            </a:pPr>
            <a:endParaRPr lang="en-US" dirty="0"/>
          </a:p>
          <a:p>
            <a:pPr lvl="1">
              <a:buClr>
                <a:schemeClr val="bg1"/>
              </a:buClr>
              <a:buFont typeface="Arial" panose="020B0604020202020204" pitchFamily="34" charset="0"/>
              <a:buChar char="•"/>
            </a:pPr>
            <a:r>
              <a:rPr lang="en-US" sz="3200" dirty="0">
                <a:solidFill>
                  <a:schemeClr val="bg1"/>
                </a:solidFill>
              </a:rPr>
              <a:t>Roles</a:t>
            </a:r>
          </a:p>
          <a:p>
            <a:pPr lvl="1">
              <a:buClr>
                <a:schemeClr val="bg1"/>
              </a:buClr>
              <a:buFont typeface="Arial" panose="020B0604020202020204" pitchFamily="34" charset="0"/>
              <a:buChar char="•"/>
            </a:pPr>
            <a:r>
              <a:rPr lang="en-US" sz="3200" dirty="0">
                <a:solidFill>
                  <a:schemeClr val="bg1"/>
                </a:solidFill>
              </a:rPr>
              <a:t>Ceremonies</a:t>
            </a:r>
          </a:p>
          <a:p>
            <a:pPr lvl="1">
              <a:buClr>
                <a:schemeClr val="bg1"/>
              </a:buClr>
              <a:buFont typeface="Arial" panose="020B0604020202020204" pitchFamily="34" charset="0"/>
              <a:buChar char="•"/>
            </a:pPr>
            <a:r>
              <a:rPr lang="en-US" sz="3200" dirty="0">
                <a:solidFill>
                  <a:schemeClr val="bg1"/>
                </a:solidFill>
              </a:rPr>
              <a:t>Other recurring </a:t>
            </a:r>
            <a:r>
              <a:rPr lang="en-US" sz="3200" dirty="0" err="1">
                <a:solidFill>
                  <a:schemeClr val="bg1"/>
                </a:solidFill>
              </a:rPr>
              <a:t>mtgs</a:t>
            </a:r>
            <a:endParaRPr lang="en-US" sz="3200" dirty="0">
              <a:solidFill>
                <a:schemeClr val="bg1"/>
              </a:solidFill>
            </a:endParaRPr>
          </a:p>
          <a:p>
            <a:pPr lvl="1">
              <a:buClr>
                <a:schemeClr val="bg1"/>
              </a:buClr>
              <a:buFont typeface="Arial" panose="020B0604020202020204" pitchFamily="34" charset="0"/>
              <a:buChar char="•"/>
            </a:pPr>
            <a:r>
              <a:rPr lang="en-US" sz="3200" dirty="0">
                <a:solidFill>
                  <a:schemeClr val="bg1"/>
                </a:solidFill>
              </a:rPr>
              <a:t>Artifacts</a:t>
            </a:r>
          </a:p>
        </p:txBody>
      </p:sp>
    </p:spTree>
    <p:extLst>
      <p:ext uri="{BB962C8B-B14F-4D97-AF65-F5344CB8AC3E}">
        <p14:creationId xmlns:p14="http://schemas.microsoft.com/office/powerpoint/2010/main" val="269710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Scrum Roles</a:t>
            </a:r>
          </a:p>
        </p:txBody>
      </p:sp>
    </p:spTree>
    <p:extLst>
      <p:ext uri="{BB962C8B-B14F-4D97-AF65-F5344CB8AC3E}">
        <p14:creationId xmlns:p14="http://schemas.microsoft.com/office/powerpoint/2010/main" val="374562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429" y="1176335"/>
            <a:ext cx="5291816" cy="4890244"/>
          </a:xfrm>
          <a:prstGeom prst="rect">
            <a:avLst/>
          </a:prstGeom>
        </p:spPr>
      </p:pic>
      <p:sp>
        <p:nvSpPr>
          <p:cNvPr id="11" name="TextBox 10"/>
          <p:cNvSpPr txBox="1"/>
          <p:nvPr/>
        </p:nvSpPr>
        <p:spPr>
          <a:xfrm>
            <a:off x="2986459" y="1502587"/>
            <a:ext cx="2076053" cy="830997"/>
          </a:xfrm>
          <a:prstGeom prst="rect">
            <a:avLst/>
          </a:prstGeom>
          <a:noFill/>
        </p:spPr>
        <p:txBody>
          <a:bodyPr wrap="square" rtlCol="0">
            <a:spAutoFit/>
          </a:bodyPr>
          <a:lstStyle/>
          <a:p>
            <a:pPr algn="ctr"/>
            <a:r>
              <a:rPr lang="en-US" b="1" dirty="0"/>
              <a:t>Scrum Master</a:t>
            </a:r>
          </a:p>
        </p:txBody>
      </p:sp>
      <p:sp>
        <p:nvSpPr>
          <p:cNvPr id="12" name="TextBox 11"/>
          <p:cNvSpPr txBox="1"/>
          <p:nvPr/>
        </p:nvSpPr>
        <p:spPr>
          <a:xfrm>
            <a:off x="1321429" y="3966514"/>
            <a:ext cx="2214594" cy="830997"/>
          </a:xfrm>
          <a:prstGeom prst="rect">
            <a:avLst/>
          </a:prstGeom>
          <a:noFill/>
        </p:spPr>
        <p:txBody>
          <a:bodyPr wrap="square" rtlCol="0">
            <a:spAutoFit/>
          </a:bodyPr>
          <a:lstStyle/>
          <a:p>
            <a:pPr algn="ctr"/>
            <a:r>
              <a:rPr lang="en-US" b="1" dirty="0"/>
              <a:t>Product Owner</a:t>
            </a:r>
          </a:p>
        </p:txBody>
      </p:sp>
      <p:sp>
        <p:nvSpPr>
          <p:cNvPr id="26" name="Title 4"/>
          <p:cNvSpPr>
            <a:spLocks noGrp="1"/>
          </p:cNvSpPr>
          <p:nvPr>
            <p:ph type="title"/>
          </p:nvPr>
        </p:nvSpPr>
        <p:spPr/>
        <p:txBody>
          <a:bodyPr/>
          <a:lstStyle/>
          <a:p>
            <a:r>
              <a:rPr lang="en-US" dirty="0"/>
              <a:t>Scrum Roles</a:t>
            </a:r>
          </a:p>
        </p:txBody>
      </p:sp>
      <p:sp>
        <p:nvSpPr>
          <p:cNvPr id="10" name="TextBox 9"/>
          <p:cNvSpPr txBox="1"/>
          <p:nvPr/>
        </p:nvSpPr>
        <p:spPr>
          <a:xfrm>
            <a:off x="3219825" y="3409638"/>
            <a:ext cx="1449446" cy="830997"/>
          </a:xfrm>
          <a:prstGeom prst="rect">
            <a:avLst/>
          </a:prstGeom>
          <a:noFill/>
        </p:spPr>
        <p:txBody>
          <a:bodyPr wrap="square" rtlCol="0">
            <a:spAutoFit/>
          </a:bodyPr>
          <a:lstStyle/>
          <a:p>
            <a:pPr algn="ctr"/>
            <a:r>
              <a:rPr lang="en-US" sz="2400" b="1" dirty="0"/>
              <a:t>Scrum</a:t>
            </a:r>
          </a:p>
          <a:p>
            <a:pPr algn="ctr"/>
            <a:r>
              <a:rPr lang="en-US" sz="2400" b="1" dirty="0"/>
              <a:t>Team</a:t>
            </a:r>
          </a:p>
        </p:txBody>
      </p:sp>
      <p:sp>
        <p:nvSpPr>
          <p:cNvPr id="13" name="TextBox 12"/>
          <p:cNvSpPr txBox="1"/>
          <p:nvPr/>
        </p:nvSpPr>
        <p:spPr>
          <a:xfrm>
            <a:off x="4782552" y="4382013"/>
            <a:ext cx="1761124" cy="461665"/>
          </a:xfrm>
          <a:prstGeom prst="rect">
            <a:avLst/>
          </a:prstGeom>
          <a:noFill/>
        </p:spPr>
        <p:txBody>
          <a:bodyPr wrap="square" rtlCol="0">
            <a:spAutoFit/>
          </a:bodyPr>
          <a:lstStyle/>
          <a:p>
            <a:pPr algn="ctr"/>
            <a:r>
              <a:rPr lang="en-US" b="1" dirty="0" err="1"/>
              <a:t>Dev</a:t>
            </a:r>
            <a:r>
              <a:rPr lang="en-US" b="1" dirty="0"/>
              <a:t> Team</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240" y="2002447"/>
            <a:ext cx="666493" cy="621951"/>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074" y="4901295"/>
            <a:ext cx="1285566" cy="630865"/>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922" y="4933543"/>
            <a:ext cx="666493" cy="621951"/>
          </a:xfrm>
          <a:prstGeom prst="rect">
            <a:avLst/>
          </a:prstGeom>
        </p:spPr>
      </p:pic>
      <p:sp>
        <p:nvSpPr>
          <p:cNvPr id="27" name="Rounded Rectangle 26"/>
          <p:cNvSpPr/>
          <p:nvPr/>
        </p:nvSpPr>
        <p:spPr>
          <a:xfrm>
            <a:off x="7281667" y="1135847"/>
            <a:ext cx="4442668" cy="1173544"/>
          </a:xfrm>
          <a:prstGeom prst="roundRect">
            <a:avLst/>
          </a:prstGeom>
          <a:solidFill>
            <a:srgbClr val="729EDC"/>
          </a:solidFill>
          <a:ln>
            <a:noFill/>
          </a:ln>
          <a:effectLst>
            <a:outerShdw blurRad="50800" dist="38100" dir="2700000" algn="tl"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tx1"/>
                </a:solidFill>
              </a:rPr>
              <a:t>Scrum Master</a:t>
            </a:r>
            <a:r>
              <a:rPr lang="en-US" sz="1400" dirty="0">
                <a:solidFill>
                  <a:schemeClr val="tx1"/>
                </a:solidFill>
              </a:rPr>
              <a:t>: Accountable for facilitating, mentoring and enacting effective Scrum</a:t>
            </a:r>
          </a:p>
          <a:p>
            <a:endParaRPr lang="en-US" sz="1400" dirty="0">
              <a:solidFill>
                <a:schemeClr val="tx1"/>
              </a:solidFill>
            </a:endParaRPr>
          </a:p>
          <a:p>
            <a:r>
              <a:rPr lang="en-US" sz="1400" b="1" i="1" dirty="0">
                <a:solidFill>
                  <a:schemeClr val="tx1"/>
                </a:solidFill>
              </a:rPr>
              <a:t>Situational servant-leader.</a:t>
            </a:r>
          </a:p>
        </p:txBody>
      </p:sp>
      <p:sp>
        <p:nvSpPr>
          <p:cNvPr id="30" name="Rounded Rectangle 29"/>
          <p:cNvSpPr/>
          <p:nvPr/>
        </p:nvSpPr>
        <p:spPr>
          <a:xfrm>
            <a:off x="7291726" y="2397555"/>
            <a:ext cx="4442668" cy="1110744"/>
          </a:xfrm>
          <a:prstGeom prst="roundRect">
            <a:avLst/>
          </a:prstGeom>
          <a:solidFill>
            <a:srgbClr val="FFFFCB"/>
          </a:solidFill>
          <a:ln>
            <a:noFill/>
          </a:ln>
          <a:effectLst>
            <a:outerShdw blurRad="50800" dist="38100" dir="2700000" algn="tl"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tx1"/>
                </a:solidFill>
              </a:rPr>
              <a:t>Product Owner</a:t>
            </a:r>
            <a:r>
              <a:rPr lang="en-US" sz="1400" dirty="0">
                <a:solidFill>
                  <a:schemeClr val="tx1"/>
                </a:solidFill>
              </a:rPr>
              <a:t>: Accountable for maximizing the value of the work.</a:t>
            </a:r>
          </a:p>
          <a:p>
            <a:endParaRPr lang="en-US" sz="1400" dirty="0">
              <a:solidFill>
                <a:schemeClr val="tx1"/>
              </a:solidFill>
            </a:endParaRPr>
          </a:p>
          <a:p>
            <a:r>
              <a:rPr lang="en-US" sz="1400" b="1" i="1" dirty="0">
                <a:solidFill>
                  <a:schemeClr val="tx1"/>
                </a:solidFill>
              </a:rPr>
              <a:t>Knowledgeable and available.</a:t>
            </a:r>
          </a:p>
        </p:txBody>
      </p:sp>
      <p:sp>
        <p:nvSpPr>
          <p:cNvPr id="31" name="Rounded Rectangle 30"/>
          <p:cNvSpPr/>
          <p:nvPr/>
        </p:nvSpPr>
        <p:spPr>
          <a:xfrm>
            <a:off x="7301787" y="3596464"/>
            <a:ext cx="4442668" cy="1189793"/>
          </a:xfrm>
          <a:prstGeom prst="roundRect">
            <a:avLst/>
          </a:prstGeom>
          <a:solidFill>
            <a:srgbClr val="D99792"/>
          </a:solidFill>
          <a:ln>
            <a:noFill/>
          </a:ln>
          <a:effectLst>
            <a:outerShdw blurRad="50800" dist="38100" dir="2700000" algn="tl"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tx1"/>
                </a:solidFill>
              </a:rPr>
              <a:t>Development Team</a:t>
            </a:r>
            <a:r>
              <a:rPr lang="en-US" sz="1400" dirty="0">
                <a:solidFill>
                  <a:schemeClr val="tx1"/>
                </a:solidFill>
              </a:rPr>
              <a:t>: Accountable for the delivery of value.</a:t>
            </a:r>
          </a:p>
          <a:p>
            <a:endParaRPr lang="en-US" sz="1400" dirty="0">
              <a:solidFill>
                <a:schemeClr val="tx1"/>
              </a:solidFill>
            </a:endParaRPr>
          </a:p>
          <a:p>
            <a:r>
              <a:rPr lang="en-US" sz="1400" b="1" i="1" dirty="0">
                <a:solidFill>
                  <a:schemeClr val="tx1"/>
                </a:solidFill>
              </a:rPr>
              <a:t>Cross-functional and self-organizing.</a:t>
            </a:r>
          </a:p>
        </p:txBody>
      </p:sp>
    </p:spTree>
    <p:extLst>
      <p:ext uri="{BB962C8B-B14F-4D97-AF65-F5344CB8AC3E}">
        <p14:creationId xmlns:p14="http://schemas.microsoft.com/office/powerpoint/2010/main" val="2263216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Scrum in Action</a:t>
            </a:r>
          </a:p>
        </p:txBody>
      </p:sp>
    </p:spTree>
    <p:extLst>
      <p:ext uri="{BB962C8B-B14F-4D97-AF65-F5344CB8AC3E}">
        <p14:creationId xmlns:p14="http://schemas.microsoft.com/office/powerpoint/2010/main" val="334119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llustration-logo-bg.jpg"/>
          <p:cNvPicPr>
            <a:picLocks noChangeAspect="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0" y="-53975"/>
            <a:ext cx="12188825"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a:solidFill>
                  <a:schemeClr val="tx1"/>
                </a:solidFill>
              </a:rPr>
              <a:t>Scrum in Action</a:t>
            </a:r>
          </a:p>
        </p:txBody>
      </p:sp>
      <p:sp>
        <p:nvSpPr>
          <p:cNvPr id="4" name="TextBox 3">
            <a:extLst>
              <a:ext uri="{FF2B5EF4-FFF2-40B4-BE49-F238E27FC236}">
                <a16:creationId xmlns:a16="http://schemas.microsoft.com/office/drawing/2014/main" id="{5B0421B1-CA46-9146-8895-F4C33C92D9C7}"/>
              </a:ext>
            </a:extLst>
          </p:cNvPr>
          <p:cNvSpPr txBox="1"/>
          <p:nvPr/>
        </p:nvSpPr>
        <p:spPr>
          <a:xfrm>
            <a:off x="4108897" y="4936617"/>
            <a:ext cx="4125187" cy="1107996"/>
          </a:xfrm>
          <a:prstGeom prst="rect">
            <a:avLst/>
          </a:prstGeom>
          <a:noFill/>
        </p:spPr>
        <p:txBody>
          <a:bodyPr wrap="square">
            <a:spAutoFit/>
          </a:bodyPr>
          <a:lstStyle/>
          <a:p>
            <a:pPr algn="ctr">
              <a:defRPr/>
            </a:pPr>
            <a:r>
              <a:rPr lang="en-US" sz="2200" b="1" dirty="0">
                <a:solidFill>
                  <a:schemeClr val="bg1"/>
                </a:solidFill>
                <a:cs typeface="Arial" charset="0"/>
              </a:rPr>
              <a:t>Refinement</a:t>
            </a:r>
          </a:p>
          <a:p>
            <a:pPr algn="ctr">
              <a:defRPr/>
            </a:pPr>
            <a:r>
              <a:rPr lang="en-US" sz="2200" dirty="0">
                <a:solidFill>
                  <a:schemeClr val="bg1"/>
                </a:solidFill>
                <a:cs typeface="Arial" charset="0"/>
              </a:rPr>
              <a:t>Teams typically devote up to 10% of their time to this</a:t>
            </a:r>
          </a:p>
        </p:txBody>
      </p:sp>
      <p:sp>
        <p:nvSpPr>
          <p:cNvPr id="6" name="TextBox 5">
            <a:extLst>
              <a:ext uri="{FF2B5EF4-FFF2-40B4-BE49-F238E27FC236}">
                <a16:creationId xmlns:a16="http://schemas.microsoft.com/office/drawing/2014/main" id="{F140892F-0B03-1D45-9021-3EE2F0EBEDB9}"/>
              </a:ext>
            </a:extLst>
          </p:cNvPr>
          <p:cNvSpPr txBox="1"/>
          <p:nvPr/>
        </p:nvSpPr>
        <p:spPr>
          <a:xfrm>
            <a:off x="8234084" y="4541863"/>
            <a:ext cx="3554085" cy="1446550"/>
          </a:xfrm>
          <a:prstGeom prst="rect">
            <a:avLst/>
          </a:prstGeom>
          <a:noFill/>
        </p:spPr>
        <p:txBody>
          <a:bodyPr wrap="square">
            <a:spAutoFit/>
          </a:bodyPr>
          <a:lstStyle/>
          <a:p>
            <a:pPr algn="ctr">
              <a:defRPr/>
            </a:pPr>
            <a:r>
              <a:rPr lang="en-US" sz="2200" b="1" dirty="0">
                <a:solidFill>
                  <a:schemeClr val="bg1"/>
                </a:solidFill>
                <a:cs typeface="Arial" charset="0"/>
              </a:rPr>
              <a:t>“Done” Working Product</a:t>
            </a:r>
          </a:p>
          <a:p>
            <a:pPr algn="ctr">
              <a:defRPr/>
            </a:pPr>
            <a:r>
              <a:rPr lang="en-US" sz="2200" dirty="0">
                <a:solidFill>
                  <a:schemeClr val="bg1"/>
                </a:solidFill>
                <a:cs typeface="Arial" charset="0"/>
              </a:rPr>
              <a:t>Is the primary measure </a:t>
            </a:r>
            <a:br>
              <a:rPr lang="en-US" sz="2200" dirty="0">
                <a:solidFill>
                  <a:schemeClr val="bg1"/>
                </a:solidFill>
                <a:cs typeface="Arial" charset="0"/>
              </a:rPr>
            </a:br>
            <a:r>
              <a:rPr lang="en-US" sz="2200" dirty="0">
                <a:solidFill>
                  <a:schemeClr val="bg1"/>
                </a:solidFill>
                <a:cs typeface="Arial" charset="0"/>
              </a:rPr>
              <a:t>of progress at the end </a:t>
            </a:r>
            <a:br>
              <a:rPr lang="en-US" sz="2200" dirty="0">
                <a:solidFill>
                  <a:schemeClr val="bg1"/>
                </a:solidFill>
                <a:cs typeface="Arial" charset="0"/>
              </a:rPr>
            </a:br>
            <a:r>
              <a:rPr lang="en-US" sz="2200" dirty="0">
                <a:solidFill>
                  <a:schemeClr val="bg1"/>
                </a:solidFill>
                <a:cs typeface="Arial" charset="0"/>
              </a:rPr>
              <a:t>of each Sprint</a:t>
            </a:r>
          </a:p>
        </p:txBody>
      </p:sp>
      <p:sp>
        <p:nvSpPr>
          <p:cNvPr id="7" name="TextBox 6">
            <a:extLst>
              <a:ext uri="{FF2B5EF4-FFF2-40B4-BE49-F238E27FC236}">
                <a16:creationId xmlns:a16="http://schemas.microsoft.com/office/drawing/2014/main" id="{A4839D98-1571-AA45-9F78-2D299885290E}"/>
              </a:ext>
            </a:extLst>
          </p:cNvPr>
          <p:cNvSpPr txBox="1"/>
          <p:nvPr/>
        </p:nvSpPr>
        <p:spPr>
          <a:xfrm>
            <a:off x="7577860" y="3608033"/>
            <a:ext cx="2979109" cy="830997"/>
          </a:xfrm>
          <a:prstGeom prst="rect">
            <a:avLst/>
          </a:prstGeom>
          <a:noFill/>
        </p:spPr>
        <p:txBody>
          <a:bodyPr wrap="square">
            <a:spAutoFit/>
          </a:bodyPr>
          <a:lstStyle/>
          <a:p>
            <a:pPr algn="ctr">
              <a:defRPr/>
            </a:pPr>
            <a:r>
              <a:rPr lang="en-US" b="1" dirty="0">
                <a:solidFill>
                  <a:schemeClr val="bg1"/>
                </a:solidFill>
                <a:cs typeface="Arial" charset="0"/>
              </a:rPr>
              <a:t>Feedback Loops</a:t>
            </a:r>
          </a:p>
          <a:p>
            <a:pPr algn="ctr">
              <a:defRPr/>
            </a:pPr>
            <a:r>
              <a:rPr lang="en-US" dirty="0">
                <a:solidFill>
                  <a:schemeClr val="bg1"/>
                </a:solidFill>
                <a:cs typeface="Arial" charset="0"/>
              </a:rPr>
              <a:t>Review and Retro</a:t>
            </a:r>
          </a:p>
        </p:txBody>
      </p:sp>
      <p:sp>
        <p:nvSpPr>
          <p:cNvPr id="8" name="TextBox 7">
            <a:extLst>
              <a:ext uri="{FF2B5EF4-FFF2-40B4-BE49-F238E27FC236}">
                <a16:creationId xmlns:a16="http://schemas.microsoft.com/office/drawing/2014/main" id="{4B0363FB-7E8C-844A-A471-B874F49C9C8B}"/>
              </a:ext>
            </a:extLst>
          </p:cNvPr>
          <p:cNvSpPr txBox="1"/>
          <p:nvPr/>
        </p:nvSpPr>
        <p:spPr>
          <a:xfrm>
            <a:off x="3101184" y="3657600"/>
            <a:ext cx="2993228" cy="1446550"/>
          </a:xfrm>
          <a:prstGeom prst="rect">
            <a:avLst/>
          </a:prstGeom>
          <a:noFill/>
        </p:spPr>
        <p:txBody>
          <a:bodyPr wrap="square">
            <a:spAutoFit/>
          </a:bodyPr>
          <a:lstStyle/>
          <a:p>
            <a:pPr algn="ctr">
              <a:defRPr/>
            </a:pPr>
            <a:r>
              <a:rPr lang="en-US" sz="2200" b="1" dirty="0">
                <a:solidFill>
                  <a:schemeClr val="bg1"/>
                </a:solidFill>
                <a:cs typeface="Arial" charset="0"/>
              </a:rPr>
              <a:t>Product Backlog</a:t>
            </a:r>
          </a:p>
          <a:p>
            <a:pPr algn="ctr">
              <a:defRPr/>
            </a:pPr>
            <a:r>
              <a:rPr lang="en-US" sz="2200" dirty="0">
                <a:solidFill>
                  <a:schemeClr val="bg1"/>
                </a:solidFill>
                <a:cs typeface="Arial" charset="0"/>
              </a:rPr>
              <a:t>The master list of things that we want to build into the product</a:t>
            </a:r>
          </a:p>
        </p:txBody>
      </p:sp>
      <p:sp>
        <p:nvSpPr>
          <p:cNvPr id="10" name="TextBox 9">
            <a:extLst>
              <a:ext uri="{FF2B5EF4-FFF2-40B4-BE49-F238E27FC236}">
                <a16:creationId xmlns:a16="http://schemas.microsoft.com/office/drawing/2014/main" id="{DBF1AC75-024F-1345-9761-2B226C6B425D}"/>
              </a:ext>
            </a:extLst>
          </p:cNvPr>
          <p:cNvSpPr txBox="1"/>
          <p:nvPr/>
        </p:nvSpPr>
        <p:spPr>
          <a:xfrm>
            <a:off x="132190" y="3657600"/>
            <a:ext cx="2818041" cy="2123658"/>
          </a:xfrm>
          <a:prstGeom prst="rect">
            <a:avLst/>
          </a:prstGeom>
          <a:noFill/>
        </p:spPr>
        <p:txBody>
          <a:bodyPr wrap="square">
            <a:spAutoFit/>
          </a:bodyPr>
          <a:lstStyle/>
          <a:p>
            <a:pPr algn="ctr">
              <a:defRPr/>
            </a:pPr>
            <a:r>
              <a:rPr lang="en-US" sz="2200" b="1" dirty="0">
                <a:solidFill>
                  <a:schemeClr val="bg1"/>
                </a:solidFill>
                <a:cs typeface="Arial" charset="0"/>
              </a:rPr>
              <a:t>Product Vision</a:t>
            </a:r>
          </a:p>
          <a:p>
            <a:pPr algn="ctr">
              <a:defRPr/>
            </a:pPr>
            <a:r>
              <a:rPr lang="en-US" sz="2200" dirty="0">
                <a:solidFill>
                  <a:schemeClr val="bg1"/>
                </a:solidFill>
                <a:cs typeface="Arial" charset="0"/>
              </a:rPr>
              <a:t>Understanding why we are doing what we are doing, who it is for, and the overall market opportunity  </a:t>
            </a:r>
          </a:p>
        </p:txBody>
      </p:sp>
    </p:spTree>
    <p:extLst>
      <p:ext uri="{BB962C8B-B14F-4D97-AF65-F5344CB8AC3E}">
        <p14:creationId xmlns:p14="http://schemas.microsoft.com/office/powerpoint/2010/main" val="307518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Sprint Planning</a:t>
            </a:r>
          </a:p>
        </p:txBody>
      </p:sp>
    </p:spTree>
    <p:extLst>
      <p:ext uri="{BB962C8B-B14F-4D97-AF65-F5344CB8AC3E}">
        <p14:creationId xmlns:p14="http://schemas.microsoft.com/office/powerpoint/2010/main" val="83055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Sprint Planning</a:t>
            </a:r>
          </a:p>
        </p:txBody>
      </p:sp>
      <p:sp>
        <p:nvSpPr>
          <p:cNvPr id="3" name="Content Placeholder 2"/>
          <p:cNvSpPr>
            <a:spLocks noGrp="1"/>
          </p:cNvSpPr>
          <p:nvPr>
            <p:ph sz="quarter" idx="10"/>
          </p:nvPr>
        </p:nvSpPr>
        <p:spPr>
          <a:xfrm>
            <a:off x="482600" y="1389126"/>
            <a:ext cx="11047413" cy="4380865"/>
          </a:xfrm>
          <a:prstGeom prst="rect">
            <a:avLst/>
          </a:prstGeom>
        </p:spPr>
        <p:txBody>
          <a:bodyPr/>
          <a:lstStyle/>
          <a:p>
            <a:pPr marL="342900" indent="-342900">
              <a:lnSpc>
                <a:spcPct val="150000"/>
              </a:lnSpc>
              <a:buClr>
                <a:schemeClr val="bg1"/>
              </a:buClr>
              <a:buFont typeface="Arial" charset="0"/>
              <a:buChar char="•"/>
            </a:pPr>
            <a:r>
              <a:rPr lang="en-US" dirty="0"/>
              <a:t>What to build… how to build it</a:t>
            </a:r>
          </a:p>
          <a:p>
            <a:pPr marL="342900" indent="-342900">
              <a:lnSpc>
                <a:spcPct val="150000"/>
              </a:lnSpc>
              <a:buClr>
                <a:schemeClr val="bg1"/>
              </a:buClr>
              <a:buFont typeface="Arial" charset="0"/>
              <a:buChar char="•"/>
            </a:pPr>
            <a:r>
              <a:rPr lang="en-US" dirty="0"/>
              <a:t>Understanding our user stories</a:t>
            </a:r>
          </a:p>
          <a:p>
            <a:pPr marL="342900" indent="-342900">
              <a:lnSpc>
                <a:spcPct val="150000"/>
              </a:lnSpc>
              <a:buClr>
                <a:schemeClr val="bg1"/>
              </a:buClr>
              <a:buFont typeface="Arial" charset="0"/>
              <a:buChar char="•"/>
            </a:pPr>
            <a:r>
              <a:rPr lang="en-US" dirty="0"/>
              <a:t>Decide how much the team can do</a:t>
            </a:r>
          </a:p>
          <a:p>
            <a:pPr marL="342900" indent="-342900">
              <a:lnSpc>
                <a:spcPct val="150000"/>
              </a:lnSpc>
              <a:buClr>
                <a:schemeClr val="bg1"/>
              </a:buClr>
              <a:buFont typeface="Arial" charset="0"/>
              <a:buChar char="•"/>
            </a:pPr>
            <a:r>
              <a:rPr lang="en-US" dirty="0"/>
              <a:t>Craft a Sprint Goal</a:t>
            </a:r>
          </a:p>
        </p:txBody>
      </p:sp>
    </p:spTree>
    <p:extLst>
      <p:ext uri="{BB962C8B-B14F-4D97-AF65-F5344CB8AC3E}">
        <p14:creationId xmlns:p14="http://schemas.microsoft.com/office/powerpoint/2010/main" val="2097787823"/>
      </p:ext>
    </p:extLst>
  </p:cSld>
  <p:clrMapOvr>
    <a:masterClrMapping/>
  </p:clrMapOvr>
</p:sld>
</file>

<file path=ppt/theme/theme1.xml><?xml version="1.0" encoding="utf-8"?>
<a:theme xmlns:a="http://schemas.openxmlformats.org/drawingml/2006/main" name="2_Office Theme">
  <a:themeElements>
    <a:clrScheme name="CA-Media Group">
      <a:dk1>
        <a:srgbClr val="414141"/>
      </a:dk1>
      <a:lt1>
        <a:srgbClr val="FFFFFF"/>
      </a:lt1>
      <a:dk2>
        <a:srgbClr val="0F3263"/>
      </a:dk2>
      <a:lt2>
        <a:srgbClr val="3D71A0"/>
      </a:lt2>
      <a:accent1>
        <a:srgbClr val="81857B"/>
      </a:accent1>
      <a:accent2>
        <a:srgbClr val="0F3263"/>
      </a:accent2>
      <a:accent3>
        <a:srgbClr val="0585C8"/>
      </a:accent3>
      <a:accent4>
        <a:srgbClr val="081E3B"/>
      </a:accent4>
      <a:accent5>
        <a:srgbClr val="665D53"/>
      </a:accent5>
      <a:accent6>
        <a:srgbClr val="E2B01D"/>
      </a:accent6>
      <a:hlink>
        <a:srgbClr val="172A8B"/>
      </a:hlink>
      <a:folHlink>
        <a:srgbClr val="0F326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22249</TotalTime>
  <Words>1991</Words>
  <Application>Microsoft Macintosh PowerPoint</Application>
  <PresentationFormat>Custom</PresentationFormat>
  <Paragraphs>418</Paragraphs>
  <Slides>26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Helvetica</vt:lpstr>
      <vt:lpstr>2_Office Theme</vt:lpstr>
      <vt:lpstr>Scrum/Kanban Overview</vt:lpstr>
      <vt:lpstr>Introduction to Scrum</vt:lpstr>
      <vt:lpstr>Scrum Discovery</vt:lpstr>
      <vt:lpstr>Scrum Roles</vt:lpstr>
      <vt:lpstr>Scrum Roles</vt:lpstr>
      <vt:lpstr>Scrum in Action</vt:lpstr>
      <vt:lpstr>Scrum in Action</vt:lpstr>
      <vt:lpstr>Sprint Planning</vt:lpstr>
      <vt:lpstr>Sprint Planning</vt:lpstr>
      <vt:lpstr>Discussion</vt:lpstr>
      <vt:lpstr>Daily Scrum</vt:lpstr>
      <vt:lpstr>Daily Scrum (Stand-up) Meeting</vt:lpstr>
      <vt:lpstr>Sprint Review</vt:lpstr>
      <vt:lpstr>Sprint Review and Demo</vt:lpstr>
      <vt:lpstr>Sprint Review and Demo</vt:lpstr>
      <vt:lpstr>Retrospectives</vt:lpstr>
      <vt:lpstr>Retrospectives</vt:lpstr>
      <vt:lpstr>Exercise: Retrospective</vt:lpstr>
      <vt:lpstr>Kanban – “Simple but not easy!”</vt:lpstr>
      <vt:lpstr>Kanban Board – Making WIP visible</vt:lpstr>
      <vt:lpstr>Kanban Board</vt:lpstr>
      <vt:lpstr>Kanban Board</vt:lpstr>
      <vt:lpstr>Kanban Board</vt:lpstr>
      <vt:lpstr>Kanban Board</vt:lpstr>
      <vt:lpstr>Cumulative Flow Diagram</vt:lpstr>
      <vt:lpstr>Scrum helps fix Kanban challenges</vt:lpstr>
    </vt:vector>
  </TitlesOfParts>
  <Company>AutoTrader.com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Givens, Kristen W (AT - Atlanta)</dc:creator>
  <cp:lastModifiedBy>Daniel Presten</cp:lastModifiedBy>
  <cp:revision>1578</cp:revision>
  <cp:lastPrinted>2016-10-25T15:44:14Z</cp:lastPrinted>
  <dcterms:created xsi:type="dcterms:W3CDTF">2015-02-03T12:55:58Z</dcterms:created>
  <dcterms:modified xsi:type="dcterms:W3CDTF">2018-10-21T08:20:47Z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https://fuel.coxautoinc.com</vt:lpwstr>
  </property>
  <property fmtid="{D5CDD505-2E9C-101B-9397-08002B2CF9AE}" pid="3" name="Offisync_UniqueId">
    <vt:lpwstr>103039</vt:lpwstr>
  </property>
  <property fmtid="{D5CDD505-2E9C-101B-9397-08002B2CF9AE}" pid="4" name="Jive_LatestUserAccountName">
    <vt:lpwstr>Bradley.Hugick@autotrader.com</vt:lpwstr>
  </property>
  <property fmtid="{D5CDD505-2E9C-101B-9397-08002B2CF9AE}" pid="5" name="Jive_VersionGuid">
    <vt:lpwstr>3c779ef3-a3dd-46f6-96b7-16b0ea8fb26e</vt:lpwstr>
  </property>
  <property fmtid="{D5CDD505-2E9C-101B-9397-08002B2CF9AE}" pid="6" name="Offisync_UpdateToken">
    <vt:lpwstr>1</vt:lpwstr>
  </property>
  <property fmtid="{D5CDD505-2E9C-101B-9397-08002B2CF9AE}" pid="7" name="Offisync_ServerID">
    <vt:lpwstr>3026ae12-889e-4625-806e-80135ccdbd7b</vt:lpwstr>
  </property>
</Properties>
</file>