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658" r:id="rId1"/>
  </p:sldMasterIdLst>
  <p:notesMasterIdLst>
    <p:notesMasterId r:id="rId40"/>
  </p:notesMasterIdLst>
  <p:handoutMasterIdLst>
    <p:handoutMasterId r:id="rId41"/>
  </p:handoutMasterIdLst>
  <p:sldIdLst>
    <p:sldId id="1004" r:id="rId2"/>
    <p:sldId id="1008" r:id="rId3"/>
    <p:sldId id="1007" r:id="rId4"/>
    <p:sldId id="1275" r:id="rId5"/>
    <p:sldId id="1010" r:id="rId6"/>
    <p:sldId id="1256" r:id="rId7"/>
    <p:sldId id="1017" r:id="rId8"/>
    <p:sldId id="1268" r:id="rId9"/>
    <p:sldId id="1018" r:id="rId10"/>
    <p:sldId id="1257" r:id="rId11"/>
    <p:sldId id="1019" r:id="rId12"/>
    <p:sldId id="1278" r:id="rId13"/>
    <p:sldId id="1279" r:id="rId14"/>
    <p:sldId id="1280" r:id="rId15"/>
    <p:sldId id="1163" r:id="rId16"/>
    <p:sldId id="1259" r:id="rId17"/>
    <p:sldId id="1023" r:id="rId18"/>
    <p:sldId id="1024" r:id="rId19"/>
    <p:sldId id="1025" r:id="rId20"/>
    <p:sldId id="1260" r:id="rId21"/>
    <p:sldId id="1032" r:id="rId22"/>
    <p:sldId id="295" r:id="rId23"/>
    <p:sldId id="1030" r:id="rId24"/>
    <p:sldId id="1263" r:id="rId25"/>
    <p:sldId id="1276" r:id="rId26"/>
    <p:sldId id="1273" r:id="rId27"/>
    <p:sldId id="1269" r:id="rId28"/>
    <p:sldId id="1274" r:id="rId29"/>
    <p:sldId id="1270" r:id="rId30"/>
    <p:sldId id="1277" r:id="rId31"/>
    <p:sldId id="377" r:id="rId32"/>
    <p:sldId id="326" r:id="rId33"/>
    <p:sldId id="1271" r:id="rId34"/>
    <p:sldId id="329" r:id="rId35"/>
    <p:sldId id="344" r:id="rId36"/>
    <p:sldId id="345" r:id="rId37"/>
    <p:sldId id="1272" r:id="rId38"/>
    <p:sldId id="335" r:id="rId39"/>
  </p:sldIdLst>
  <p:sldSz cx="12188825" cy="6858000"/>
  <p:notesSz cx="7010400" cy="9296400"/>
  <p:defaultTextStyle>
    <a:defPPr>
      <a:defRPr lang="en-US"/>
    </a:defPPr>
    <a:lvl1pPr marL="0" algn="l" defTabSz="609265" rtl="0" eaLnBrk="1" latinLnBrk="0" hangingPunct="1">
      <a:defRPr sz="2400" kern="1200">
        <a:solidFill>
          <a:schemeClr val="tx1"/>
        </a:solidFill>
        <a:latin typeface="+mn-lt"/>
        <a:ea typeface="+mn-ea"/>
        <a:cs typeface="+mn-cs"/>
      </a:defRPr>
    </a:lvl1pPr>
    <a:lvl2pPr marL="609265" algn="l" defTabSz="609265" rtl="0" eaLnBrk="1" latinLnBrk="0" hangingPunct="1">
      <a:defRPr sz="2400" kern="1200">
        <a:solidFill>
          <a:schemeClr val="tx1"/>
        </a:solidFill>
        <a:latin typeface="+mn-lt"/>
        <a:ea typeface="+mn-ea"/>
        <a:cs typeface="+mn-cs"/>
      </a:defRPr>
    </a:lvl2pPr>
    <a:lvl3pPr marL="1218530" algn="l" defTabSz="609265" rtl="0" eaLnBrk="1" latinLnBrk="0" hangingPunct="1">
      <a:defRPr sz="2400" kern="1200">
        <a:solidFill>
          <a:schemeClr val="tx1"/>
        </a:solidFill>
        <a:latin typeface="+mn-lt"/>
        <a:ea typeface="+mn-ea"/>
        <a:cs typeface="+mn-cs"/>
      </a:defRPr>
    </a:lvl3pPr>
    <a:lvl4pPr marL="1827795" algn="l" defTabSz="609265" rtl="0" eaLnBrk="1" latinLnBrk="0" hangingPunct="1">
      <a:defRPr sz="2400" kern="1200">
        <a:solidFill>
          <a:schemeClr val="tx1"/>
        </a:solidFill>
        <a:latin typeface="+mn-lt"/>
        <a:ea typeface="+mn-ea"/>
        <a:cs typeface="+mn-cs"/>
      </a:defRPr>
    </a:lvl4pPr>
    <a:lvl5pPr marL="2437060" algn="l" defTabSz="609265" rtl="0" eaLnBrk="1" latinLnBrk="0" hangingPunct="1">
      <a:defRPr sz="2400" kern="1200">
        <a:solidFill>
          <a:schemeClr val="tx1"/>
        </a:solidFill>
        <a:latin typeface="+mn-lt"/>
        <a:ea typeface="+mn-ea"/>
        <a:cs typeface="+mn-cs"/>
      </a:defRPr>
    </a:lvl5pPr>
    <a:lvl6pPr marL="3046323" algn="l" defTabSz="609265" rtl="0" eaLnBrk="1" latinLnBrk="0" hangingPunct="1">
      <a:defRPr sz="2400" kern="1200">
        <a:solidFill>
          <a:schemeClr val="tx1"/>
        </a:solidFill>
        <a:latin typeface="+mn-lt"/>
        <a:ea typeface="+mn-ea"/>
        <a:cs typeface="+mn-cs"/>
      </a:defRPr>
    </a:lvl6pPr>
    <a:lvl7pPr marL="3655590" algn="l" defTabSz="609265" rtl="0" eaLnBrk="1" latinLnBrk="0" hangingPunct="1">
      <a:defRPr sz="2400" kern="1200">
        <a:solidFill>
          <a:schemeClr val="tx1"/>
        </a:solidFill>
        <a:latin typeface="+mn-lt"/>
        <a:ea typeface="+mn-ea"/>
        <a:cs typeface="+mn-cs"/>
      </a:defRPr>
    </a:lvl7pPr>
    <a:lvl8pPr marL="4264853" algn="l" defTabSz="609265" rtl="0" eaLnBrk="1" latinLnBrk="0" hangingPunct="1">
      <a:defRPr sz="2400" kern="1200">
        <a:solidFill>
          <a:schemeClr val="tx1"/>
        </a:solidFill>
        <a:latin typeface="+mn-lt"/>
        <a:ea typeface="+mn-ea"/>
        <a:cs typeface="+mn-cs"/>
      </a:defRPr>
    </a:lvl8pPr>
    <a:lvl9pPr marL="4874119" algn="l" defTabSz="6092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1">
          <p15:clr>
            <a:srgbClr val="A4A3A4"/>
          </p15:clr>
        </p15:guide>
        <p15:guide id="2" orient="horz" pos="147">
          <p15:clr>
            <a:srgbClr val="A4A3A4"/>
          </p15:clr>
        </p15:guide>
        <p15:guide id="3" pos="192">
          <p15:clr>
            <a:srgbClr val="A4A3A4"/>
          </p15:clr>
        </p15:guide>
        <p15:guide id="4" pos="752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404040"/>
    <a:srgbClr val="002539"/>
    <a:srgbClr val="003958"/>
    <a:srgbClr val="005480"/>
    <a:srgbClr val="016FA9"/>
    <a:srgbClr val="091233"/>
    <a:srgbClr val="092A73"/>
    <a:srgbClr val="0D358F"/>
    <a:srgbClr val="0A23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9" autoAdjust="0"/>
    <p:restoredTop sz="69362" autoAdjust="0"/>
  </p:normalViewPr>
  <p:slideViewPr>
    <p:cSldViewPr snapToGrid="0">
      <p:cViewPr varScale="1">
        <p:scale>
          <a:sx n="75" d="100"/>
          <a:sy n="75" d="100"/>
        </p:scale>
        <p:origin x="2304" y="168"/>
      </p:cViewPr>
      <p:guideLst>
        <p:guide orient="horz" pos="4021"/>
        <p:guide orient="horz" pos="147"/>
        <p:guide pos="192"/>
        <p:guide pos="7527"/>
      </p:guideLst>
    </p:cSldViewPr>
  </p:slideViewPr>
  <p:outlineViewPr>
    <p:cViewPr>
      <p:scale>
        <a:sx n="33" d="100"/>
        <a:sy n="33" d="100"/>
      </p:scale>
      <p:origin x="0" y="54342"/>
    </p:cViewPr>
  </p:outlineViewPr>
  <p:notesTextViewPr>
    <p:cViewPr>
      <p:scale>
        <a:sx n="100" d="100"/>
        <a:sy n="100" d="100"/>
      </p:scale>
      <p:origin x="0" y="0"/>
    </p:cViewPr>
  </p:notesTextViewPr>
  <p:sorterViewPr>
    <p:cViewPr>
      <p:scale>
        <a:sx n="55" d="100"/>
        <a:sy n="55" d="100"/>
      </p:scale>
      <p:origin x="0" y="0"/>
    </p:cViewPr>
  </p:sorterViewPr>
  <p:notesViewPr>
    <p:cSldViewPr snapToGrid="0" snapToObjects="1">
      <p:cViewPr varScale="1">
        <p:scale>
          <a:sx n="103" d="100"/>
          <a:sy n="103" d="100"/>
        </p:scale>
        <p:origin x="-401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29FE3-3690-8B4F-9A02-189D27C788CE}" type="doc">
      <dgm:prSet loTypeId="urn:microsoft.com/office/officeart/2005/8/layout/hChevron3" loCatId="" qsTypeId="urn:microsoft.com/office/officeart/2005/8/quickstyle/simple1" qsCatId="simple" csTypeId="urn:microsoft.com/office/officeart/2005/8/colors/accent1_2" csCatId="accent1" phldr="1"/>
      <dgm:spPr/>
    </dgm:pt>
    <dgm:pt modelId="{55EDBF57-2B39-0943-8A78-89A2376D8B8C}">
      <dgm:prSet phldrT="[Text]"/>
      <dgm:spPr/>
      <dgm:t>
        <a:bodyPr/>
        <a:lstStyle/>
        <a:p>
          <a:r>
            <a:rPr lang="en-US" dirty="0"/>
            <a:t>Transparency</a:t>
          </a:r>
        </a:p>
      </dgm:t>
    </dgm:pt>
    <dgm:pt modelId="{4BA49A44-6558-CC42-8815-CDC71793A75D}" type="parTrans" cxnId="{BAA719BC-D0E5-6247-BE9B-CDE33F42F11C}">
      <dgm:prSet/>
      <dgm:spPr/>
      <dgm:t>
        <a:bodyPr/>
        <a:lstStyle/>
        <a:p>
          <a:endParaRPr lang="en-US"/>
        </a:p>
      </dgm:t>
    </dgm:pt>
    <dgm:pt modelId="{F9C9ECDA-26D5-AE44-9216-9B048A96C7DB}" type="sibTrans" cxnId="{BAA719BC-D0E5-6247-BE9B-CDE33F42F11C}">
      <dgm:prSet/>
      <dgm:spPr/>
      <dgm:t>
        <a:bodyPr/>
        <a:lstStyle/>
        <a:p>
          <a:endParaRPr lang="en-US"/>
        </a:p>
      </dgm:t>
    </dgm:pt>
    <dgm:pt modelId="{355449E9-AC6C-0B4F-9DCB-7BADF090F04D}">
      <dgm:prSet phldrT="[Text]"/>
      <dgm:spPr/>
      <dgm:t>
        <a:bodyPr/>
        <a:lstStyle/>
        <a:p>
          <a:r>
            <a:rPr lang="en-US" dirty="0"/>
            <a:t>Predictability</a:t>
          </a:r>
        </a:p>
      </dgm:t>
    </dgm:pt>
    <dgm:pt modelId="{B1EBF589-6E76-D847-92CA-6F83E6257AF7}" type="parTrans" cxnId="{7F04085B-23D3-C846-A4CB-BA35786B1018}">
      <dgm:prSet/>
      <dgm:spPr/>
      <dgm:t>
        <a:bodyPr/>
        <a:lstStyle/>
        <a:p>
          <a:endParaRPr lang="en-US"/>
        </a:p>
      </dgm:t>
    </dgm:pt>
    <dgm:pt modelId="{BDA72C52-B8D0-BC48-AADF-77EDE2435775}" type="sibTrans" cxnId="{7F04085B-23D3-C846-A4CB-BA35786B1018}">
      <dgm:prSet/>
      <dgm:spPr/>
      <dgm:t>
        <a:bodyPr/>
        <a:lstStyle/>
        <a:p>
          <a:endParaRPr lang="en-US"/>
        </a:p>
      </dgm:t>
    </dgm:pt>
    <dgm:pt modelId="{51A5EE9A-6924-D248-9CCE-DE9AAD813C07}">
      <dgm:prSet phldrT="[Text]"/>
      <dgm:spPr/>
      <dgm:t>
        <a:bodyPr/>
        <a:lstStyle/>
        <a:p>
          <a:r>
            <a:rPr lang="en-US" dirty="0"/>
            <a:t>Prioritization</a:t>
          </a:r>
        </a:p>
      </dgm:t>
    </dgm:pt>
    <dgm:pt modelId="{442B78B3-F8ED-2142-BE5F-6656DB17890A}" type="parTrans" cxnId="{B98A840B-80C8-344B-93BE-573BE54E3BFB}">
      <dgm:prSet/>
      <dgm:spPr/>
      <dgm:t>
        <a:bodyPr/>
        <a:lstStyle/>
        <a:p>
          <a:endParaRPr lang="en-US"/>
        </a:p>
      </dgm:t>
    </dgm:pt>
    <dgm:pt modelId="{676515FA-0F74-9E49-A1BA-60A10CABE5AD}" type="sibTrans" cxnId="{B98A840B-80C8-344B-93BE-573BE54E3BFB}">
      <dgm:prSet/>
      <dgm:spPr/>
      <dgm:t>
        <a:bodyPr/>
        <a:lstStyle/>
        <a:p>
          <a:endParaRPr lang="en-US"/>
        </a:p>
      </dgm:t>
    </dgm:pt>
    <dgm:pt modelId="{EEA92F18-552F-7343-8F9F-5E7AA784E67D}">
      <dgm:prSet phldrT="[Text]"/>
      <dgm:spPr/>
      <dgm:t>
        <a:bodyPr/>
        <a:lstStyle/>
        <a:p>
          <a:r>
            <a:rPr lang="en-US" dirty="0"/>
            <a:t>Faster Deliveries</a:t>
          </a:r>
        </a:p>
      </dgm:t>
    </dgm:pt>
    <dgm:pt modelId="{1742AF71-8152-3945-A5A8-A7104EC9433E}" type="parTrans" cxnId="{8F509B4E-19BF-8C48-8863-1ED7828FE0E8}">
      <dgm:prSet/>
      <dgm:spPr/>
      <dgm:t>
        <a:bodyPr/>
        <a:lstStyle/>
        <a:p>
          <a:endParaRPr lang="en-US"/>
        </a:p>
      </dgm:t>
    </dgm:pt>
    <dgm:pt modelId="{F4510892-35A1-2946-ADF4-D4A080F08396}" type="sibTrans" cxnId="{8F509B4E-19BF-8C48-8863-1ED7828FE0E8}">
      <dgm:prSet/>
      <dgm:spPr/>
      <dgm:t>
        <a:bodyPr/>
        <a:lstStyle/>
        <a:p>
          <a:endParaRPr lang="en-US"/>
        </a:p>
      </dgm:t>
    </dgm:pt>
    <dgm:pt modelId="{1C894F02-0E6B-3D4A-9E77-7BD401CBD6B0}" type="pres">
      <dgm:prSet presAssocID="{24A29FE3-3690-8B4F-9A02-189D27C788CE}" presName="Name0" presStyleCnt="0">
        <dgm:presLayoutVars>
          <dgm:dir/>
          <dgm:resizeHandles val="exact"/>
        </dgm:presLayoutVars>
      </dgm:prSet>
      <dgm:spPr/>
    </dgm:pt>
    <dgm:pt modelId="{5DB2082E-E8C5-4B40-9063-41BE0D9D82CF}" type="pres">
      <dgm:prSet presAssocID="{55EDBF57-2B39-0943-8A78-89A2376D8B8C}" presName="parTxOnly" presStyleLbl="node1" presStyleIdx="0" presStyleCnt="4">
        <dgm:presLayoutVars>
          <dgm:bulletEnabled val="1"/>
        </dgm:presLayoutVars>
      </dgm:prSet>
      <dgm:spPr/>
    </dgm:pt>
    <dgm:pt modelId="{D8E5F2DD-3409-7A4D-9E41-8D10E6B43A01}" type="pres">
      <dgm:prSet presAssocID="{F9C9ECDA-26D5-AE44-9216-9B048A96C7DB}" presName="parSpace" presStyleCnt="0"/>
      <dgm:spPr/>
    </dgm:pt>
    <dgm:pt modelId="{F877B066-E691-614D-B250-0D8D267AA594}" type="pres">
      <dgm:prSet presAssocID="{355449E9-AC6C-0B4F-9DCB-7BADF090F04D}" presName="parTxOnly" presStyleLbl="node1" presStyleIdx="1" presStyleCnt="4" custLinFactNeighborX="-1615" custLinFactNeighborY="161">
        <dgm:presLayoutVars>
          <dgm:bulletEnabled val="1"/>
        </dgm:presLayoutVars>
      </dgm:prSet>
      <dgm:spPr/>
    </dgm:pt>
    <dgm:pt modelId="{999C4495-26EB-0E40-BD36-6CC62CC89A43}" type="pres">
      <dgm:prSet presAssocID="{BDA72C52-B8D0-BC48-AADF-77EDE2435775}" presName="parSpace" presStyleCnt="0"/>
      <dgm:spPr/>
    </dgm:pt>
    <dgm:pt modelId="{8BA227F3-B4BA-1944-8C55-59A6C8EC754B}" type="pres">
      <dgm:prSet presAssocID="{51A5EE9A-6924-D248-9CCE-DE9AAD813C07}" presName="parTxOnly" presStyleLbl="node1" presStyleIdx="2" presStyleCnt="4">
        <dgm:presLayoutVars>
          <dgm:bulletEnabled val="1"/>
        </dgm:presLayoutVars>
      </dgm:prSet>
      <dgm:spPr/>
    </dgm:pt>
    <dgm:pt modelId="{B16297AD-6C30-114A-A332-2056F92FE6B0}" type="pres">
      <dgm:prSet presAssocID="{676515FA-0F74-9E49-A1BA-60A10CABE5AD}" presName="parSpace" presStyleCnt="0"/>
      <dgm:spPr/>
    </dgm:pt>
    <dgm:pt modelId="{D0D21289-8559-AC4B-B0E9-E1D39DE81220}" type="pres">
      <dgm:prSet presAssocID="{EEA92F18-552F-7343-8F9F-5E7AA784E67D}" presName="parTxOnly" presStyleLbl="node1" presStyleIdx="3" presStyleCnt="4">
        <dgm:presLayoutVars>
          <dgm:bulletEnabled val="1"/>
        </dgm:presLayoutVars>
      </dgm:prSet>
      <dgm:spPr/>
    </dgm:pt>
  </dgm:ptLst>
  <dgm:cxnLst>
    <dgm:cxn modelId="{B98A840B-80C8-344B-93BE-573BE54E3BFB}" srcId="{24A29FE3-3690-8B4F-9A02-189D27C788CE}" destId="{51A5EE9A-6924-D248-9CCE-DE9AAD813C07}" srcOrd="2" destOrd="0" parTransId="{442B78B3-F8ED-2142-BE5F-6656DB17890A}" sibTransId="{676515FA-0F74-9E49-A1BA-60A10CABE5AD}"/>
    <dgm:cxn modelId="{2C24F22B-811E-D441-BEC1-1AC568090EC0}" type="presOf" srcId="{24A29FE3-3690-8B4F-9A02-189D27C788CE}" destId="{1C894F02-0E6B-3D4A-9E77-7BD401CBD6B0}" srcOrd="0" destOrd="0" presId="urn:microsoft.com/office/officeart/2005/8/layout/hChevron3"/>
    <dgm:cxn modelId="{8F509B4E-19BF-8C48-8863-1ED7828FE0E8}" srcId="{24A29FE3-3690-8B4F-9A02-189D27C788CE}" destId="{EEA92F18-552F-7343-8F9F-5E7AA784E67D}" srcOrd="3" destOrd="0" parTransId="{1742AF71-8152-3945-A5A8-A7104EC9433E}" sibTransId="{F4510892-35A1-2946-ADF4-D4A080F08396}"/>
    <dgm:cxn modelId="{7F04085B-23D3-C846-A4CB-BA35786B1018}" srcId="{24A29FE3-3690-8B4F-9A02-189D27C788CE}" destId="{355449E9-AC6C-0B4F-9DCB-7BADF090F04D}" srcOrd="1" destOrd="0" parTransId="{B1EBF589-6E76-D847-92CA-6F83E6257AF7}" sibTransId="{BDA72C52-B8D0-BC48-AADF-77EDE2435775}"/>
    <dgm:cxn modelId="{1C366569-4400-EC40-AC6E-8CBF636229B4}" type="presOf" srcId="{55EDBF57-2B39-0943-8A78-89A2376D8B8C}" destId="{5DB2082E-E8C5-4B40-9063-41BE0D9D82CF}" srcOrd="0" destOrd="0" presId="urn:microsoft.com/office/officeart/2005/8/layout/hChevron3"/>
    <dgm:cxn modelId="{8697277D-65AC-164B-9034-533B59CA7411}" type="presOf" srcId="{EEA92F18-552F-7343-8F9F-5E7AA784E67D}" destId="{D0D21289-8559-AC4B-B0E9-E1D39DE81220}" srcOrd="0" destOrd="0" presId="urn:microsoft.com/office/officeart/2005/8/layout/hChevron3"/>
    <dgm:cxn modelId="{7D67DF7D-9669-F343-8AF5-2FCD9F3FF559}" type="presOf" srcId="{355449E9-AC6C-0B4F-9DCB-7BADF090F04D}" destId="{F877B066-E691-614D-B250-0D8D267AA594}" srcOrd="0" destOrd="0" presId="urn:microsoft.com/office/officeart/2005/8/layout/hChevron3"/>
    <dgm:cxn modelId="{E71ECC86-0940-1C43-8D72-B0FE1F6DE6CB}" type="presOf" srcId="{51A5EE9A-6924-D248-9CCE-DE9AAD813C07}" destId="{8BA227F3-B4BA-1944-8C55-59A6C8EC754B}" srcOrd="0" destOrd="0" presId="urn:microsoft.com/office/officeart/2005/8/layout/hChevron3"/>
    <dgm:cxn modelId="{BAA719BC-D0E5-6247-BE9B-CDE33F42F11C}" srcId="{24A29FE3-3690-8B4F-9A02-189D27C788CE}" destId="{55EDBF57-2B39-0943-8A78-89A2376D8B8C}" srcOrd="0" destOrd="0" parTransId="{4BA49A44-6558-CC42-8815-CDC71793A75D}" sibTransId="{F9C9ECDA-26D5-AE44-9216-9B048A96C7DB}"/>
    <dgm:cxn modelId="{1B187B2C-50B8-4248-9961-901560FDF4BA}" type="presParOf" srcId="{1C894F02-0E6B-3D4A-9E77-7BD401CBD6B0}" destId="{5DB2082E-E8C5-4B40-9063-41BE0D9D82CF}" srcOrd="0" destOrd="0" presId="urn:microsoft.com/office/officeart/2005/8/layout/hChevron3"/>
    <dgm:cxn modelId="{BD1E6660-E9C7-1E4B-B62B-4C078E4E78D4}" type="presParOf" srcId="{1C894F02-0E6B-3D4A-9E77-7BD401CBD6B0}" destId="{D8E5F2DD-3409-7A4D-9E41-8D10E6B43A01}" srcOrd="1" destOrd="0" presId="urn:microsoft.com/office/officeart/2005/8/layout/hChevron3"/>
    <dgm:cxn modelId="{CC501011-D851-CF4F-A482-4D628D9586BF}" type="presParOf" srcId="{1C894F02-0E6B-3D4A-9E77-7BD401CBD6B0}" destId="{F877B066-E691-614D-B250-0D8D267AA594}" srcOrd="2" destOrd="0" presId="urn:microsoft.com/office/officeart/2005/8/layout/hChevron3"/>
    <dgm:cxn modelId="{C33FE0C3-2B23-AA41-B94A-F841F99638A0}" type="presParOf" srcId="{1C894F02-0E6B-3D4A-9E77-7BD401CBD6B0}" destId="{999C4495-26EB-0E40-BD36-6CC62CC89A43}" srcOrd="3" destOrd="0" presId="urn:microsoft.com/office/officeart/2005/8/layout/hChevron3"/>
    <dgm:cxn modelId="{EC35C509-F2A5-034B-B669-326656E2ED56}" type="presParOf" srcId="{1C894F02-0E6B-3D4A-9E77-7BD401CBD6B0}" destId="{8BA227F3-B4BA-1944-8C55-59A6C8EC754B}" srcOrd="4" destOrd="0" presId="urn:microsoft.com/office/officeart/2005/8/layout/hChevron3"/>
    <dgm:cxn modelId="{44454873-31D1-C149-A7E3-3518FF122B96}" type="presParOf" srcId="{1C894F02-0E6B-3D4A-9E77-7BD401CBD6B0}" destId="{B16297AD-6C30-114A-A332-2056F92FE6B0}" srcOrd="5" destOrd="0" presId="urn:microsoft.com/office/officeart/2005/8/layout/hChevron3"/>
    <dgm:cxn modelId="{B8FA95E7-E1EC-DC43-9790-222A860B3F90}" type="presParOf" srcId="{1C894F02-0E6B-3D4A-9E77-7BD401CBD6B0}" destId="{D0D21289-8559-AC4B-B0E9-E1D39DE81220}"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7951CB-7A4B-1344-B14C-643FBBC747B9}"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C4C2CB2-8A46-C14B-9CC0-641EF88428E8}">
      <dgm:prSet/>
      <dgm:spPr/>
      <dgm:t>
        <a:bodyPr/>
        <a:lstStyle/>
        <a:p>
          <a:pPr rtl="0"/>
          <a:r>
            <a:rPr lang="en-US" dirty="0"/>
            <a:t>Our highest priority is to </a:t>
          </a:r>
          <a:r>
            <a:rPr lang="en-US" u="sng" dirty="0"/>
            <a:t>satisfy the customer</a:t>
          </a:r>
          <a:r>
            <a:rPr lang="en-US" u="none" dirty="0"/>
            <a:t> </a:t>
          </a:r>
          <a:r>
            <a:rPr lang="en-US" dirty="0"/>
            <a:t>through early and continuous delivery of valuable software.</a:t>
          </a:r>
        </a:p>
      </dgm:t>
    </dgm:pt>
    <dgm:pt modelId="{CCCD7954-1645-CE41-8D9F-18C9D00E3773}" type="parTrans" cxnId="{222A0A62-ECD4-D941-B334-1736FE423AD3}">
      <dgm:prSet/>
      <dgm:spPr/>
      <dgm:t>
        <a:bodyPr/>
        <a:lstStyle/>
        <a:p>
          <a:endParaRPr lang="en-US"/>
        </a:p>
      </dgm:t>
    </dgm:pt>
    <dgm:pt modelId="{2E1649E0-EACE-9341-BBE1-70B0365B59AF}" type="sibTrans" cxnId="{222A0A62-ECD4-D941-B334-1736FE423AD3}">
      <dgm:prSet/>
      <dgm:spPr/>
      <dgm:t>
        <a:bodyPr/>
        <a:lstStyle/>
        <a:p>
          <a:endParaRPr lang="en-US"/>
        </a:p>
      </dgm:t>
    </dgm:pt>
    <dgm:pt modelId="{38CCE094-091D-1046-9F16-33E95788C8C2}">
      <dgm:prSet/>
      <dgm:spPr/>
      <dgm:t>
        <a:bodyPr/>
        <a:lstStyle/>
        <a:p>
          <a:pPr rtl="0"/>
          <a:r>
            <a:rPr lang="en-US" u="sng" dirty="0"/>
            <a:t>Welcome changing requirements</a:t>
          </a:r>
          <a:r>
            <a:rPr lang="en-US" dirty="0"/>
            <a:t>, even late in development. Agile processes harness change for the customer's competitive advantage</a:t>
          </a:r>
        </a:p>
      </dgm:t>
    </dgm:pt>
    <dgm:pt modelId="{8F4CAB75-DE73-F648-A4CF-4FF5940F690F}" type="parTrans" cxnId="{5D320C6E-F41F-8447-BEB4-52644A934D97}">
      <dgm:prSet/>
      <dgm:spPr/>
      <dgm:t>
        <a:bodyPr/>
        <a:lstStyle/>
        <a:p>
          <a:endParaRPr lang="en-US"/>
        </a:p>
      </dgm:t>
    </dgm:pt>
    <dgm:pt modelId="{4304A42D-673D-E842-8BAE-286EAB0458C8}" type="sibTrans" cxnId="{5D320C6E-F41F-8447-BEB4-52644A934D97}">
      <dgm:prSet/>
      <dgm:spPr/>
      <dgm:t>
        <a:bodyPr/>
        <a:lstStyle/>
        <a:p>
          <a:endParaRPr lang="en-US"/>
        </a:p>
      </dgm:t>
    </dgm:pt>
    <dgm:pt modelId="{6F6502DA-C3F9-2048-BF0E-96DFDB714D62}">
      <dgm:prSet/>
      <dgm:spPr/>
      <dgm:t>
        <a:bodyPr/>
        <a:lstStyle/>
        <a:p>
          <a:pPr rtl="0"/>
          <a:r>
            <a:rPr lang="en-US" u="sng" dirty="0"/>
            <a:t>Deliver working [product] frequently</a:t>
          </a:r>
          <a:r>
            <a:rPr lang="en-US" dirty="0"/>
            <a:t>, from a couple of weeks to a couple of months, with a preference to the shorter timescale.</a:t>
          </a:r>
        </a:p>
      </dgm:t>
    </dgm:pt>
    <dgm:pt modelId="{46BEF440-7B21-904D-9C1E-E3ABCE073580}" type="parTrans" cxnId="{43CEB79C-D169-204A-8C23-49E9B737C227}">
      <dgm:prSet/>
      <dgm:spPr/>
      <dgm:t>
        <a:bodyPr/>
        <a:lstStyle/>
        <a:p>
          <a:endParaRPr lang="en-US"/>
        </a:p>
      </dgm:t>
    </dgm:pt>
    <dgm:pt modelId="{31ABA9FB-1815-7D47-9289-F640F535E35A}" type="sibTrans" cxnId="{43CEB79C-D169-204A-8C23-49E9B737C227}">
      <dgm:prSet/>
      <dgm:spPr/>
      <dgm:t>
        <a:bodyPr/>
        <a:lstStyle/>
        <a:p>
          <a:endParaRPr lang="en-US"/>
        </a:p>
      </dgm:t>
    </dgm:pt>
    <dgm:pt modelId="{72974AA7-A841-4C4B-95F6-3695712DD926}">
      <dgm:prSet/>
      <dgm:spPr/>
      <dgm:t>
        <a:bodyPr/>
        <a:lstStyle/>
        <a:p>
          <a:pPr rtl="0"/>
          <a:r>
            <a:rPr lang="en-US" dirty="0"/>
            <a:t>Business people and developers must </a:t>
          </a:r>
          <a:r>
            <a:rPr lang="en-US" u="sng" dirty="0"/>
            <a:t>work together daily</a:t>
          </a:r>
          <a:r>
            <a:rPr lang="en-US" u="none" dirty="0"/>
            <a:t> </a:t>
          </a:r>
          <a:r>
            <a:rPr lang="en-US" dirty="0"/>
            <a:t>throughout the project.</a:t>
          </a:r>
        </a:p>
      </dgm:t>
    </dgm:pt>
    <dgm:pt modelId="{D7C321E7-06E5-8549-86CB-95EBE72E3427}" type="parTrans" cxnId="{C7096D3E-472D-0148-82B9-409399047FA9}">
      <dgm:prSet/>
      <dgm:spPr/>
      <dgm:t>
        <a:bodyPr/>
        <a:lstStyle/>
        <a:p>
          <a:endParaRPr lang="en-US"/>
        </a:p>
      </dgm:t>
    </dgm:pt>
    <dgm:pt modelId="{04CD3C6D-A39F-0F44-85A5-F29388C2E176}" type="sibTrans" cxnId="{C7096D3E-472D-0148-82B9-409399047FA9}">
      <dgm:prSet/>
      <dgm:spPr/>
      <dgm:t>
        <a:bodyPr/>
        <a:lstStyle/>
        <a:p>
          <a:endParaRPr lang="en-US"/>
        </a:p>
      </dgm:t>
    </dgm:pt>
    <dgm:pt modelId="{0A40B3BD-BDB3-9D43-A9AC-FD3063539096}">
      <dgm:prSet/>
      <dgm:spPr/>
      <dgm:t>
        <a:bodyPr/>
        <a:lstStyle/>
        <a:p>
          <a:pPr rtl="0"/>
          <a:r>
            <a:rPr lang="en-US" dirty="0"/>
            <a:t>Build projects around </a:t>
          </a:r>
          <a:r>
            <a:rPr lang="en-US" u="sng" dirty="0"/>
            <a:t>motivated individuals</a:t>
          </a:r>
          <a:r>
            <a:rPr lang="en-US" dirty="0"/>
            <a:t>. Give them the environment and </a:t>
          </a:r>
          <a:r>
            <a:rPr lang="en-US" u="sng" dirty="0"/>
            <a:t>support they need</a:t>
          </a:r>
          <a:r>
            <a:rPr lang="en-US" dirty="0"/>
            <a:t>, and </a:t>
          </a:r>
          <a:br>
            <a:rPr lang="en-US" dirty="0"/>
          </a:br>
          <a:r>
            <a:rPr lang="en-US" u="sng" dirty="0"/>
            <a:t>trust</a:t>
          </a:r>
          <a:r>
            <a:rPr lang="en-US" dirty="0"/>
            <a:t> them to get the job done.</a:t>
          </a:r>
        </a:p>
      </dgm:t>
    </dgm:pt>
    <dgm:pt modelId="{D938013B-6F93-AB41-B478-A3491EDFDF3D}" type="parTrans" cxnId="{232CAFF2-5D4D-E04F-BB54-13E77468C10C}">
      <dgm:prSet/>
      <dgm:spPr/>
      <dgm:t>
        <a:bodyPr/>
        <a:lstStyle/>
        <a:p>
          <a:endParaRPr lang="en-US"/>
        </a:p>
      </dgm:t>
    </dgm:pt>
    <dgm:pt modelId="{07DAD74A-1A8B-3946-BF64-12D94A8EA4FD}" type="sibTrans" cxnId="{232CAFF2-5D4D-E04F-BB54-13E77468C10C}">
      <dgm:prSet/>
      <dgm:spPr/>
      <dgm:t>
        <a:bodyPr/>
        <a:lstStyle/>
        <a:p>
          <a:endParaRPr lang="en-US"/>
        </a:p>
      </dgm:t>
    </dgm:pt>
    <dgm:pt modelId="{EA7C3667-0A5E-974A-ADAC-6962416EC691}">
      <dgm:prSet/>
      <dgm:spPr/>
      <dgm:t>
        <a:bodyPr/>
        <a:lstStyle/>
        <a:p>
          <a:pPr rtl="0"/>
          <a:r>
            <a:rPr lang="en-US" dirty="0"/>
            <a:t>The most efficient and effective method of conveying information to and within a development team </a:t>
          </a:r>
          <a:br>
            <a:rPr lang="en-US" dirty="0"/>
          </a:br>
          <a:r>
            <a:rPr lang="en-US" dirty="0"/>
            <a:t>is </a:t>
          </a:r>
          <a:r>
            <a:rPr lang="en-US" u="sng" dirty="0"/>
            <a:t>face-to-face conversation</a:t>
          </a:r>
          <a:r>
            <a:rPr lang="en-US" dirty="0"/>
            <a:t>.</a:t>
          </a:r>
        </a:p>
      </dgm:t>
    </dgm:pt>
    <dgm:pt modelId="{44A5093C-8C54-734C-8BED-AA72473663D1}" type="parTrans" cxnId="{6BE5FD4F-5F4C-3A4C-B0A4-94612056D987}">
      <dgm:prSet/>
      <dgm:spPr/>
      <dgm:t>
        <a:bodyPr/>
        <a:lstStyle/>
        <a:p>
          <a:endParaRPr lang="en-US"/>
        </a:p>
      </dgm:t>
    </dgm:pt>
    <dgm:pt modelId="{8EA4E4D0-6C3F-E447-9571-8BCF6259F4B1}" type="sibTrans" cxnId="{6BE5FD4F-5F4C-3A4C-B0A4-94612056D987}">
      <dgm:prSet/>
      <dgm:spPr/>
      <dgm:t>
        <a:bodyPr/>
        <a:lstStyle/>
        <a:p>
          <a:endParaRPr lang="en-US"/>
        </a:p>
      </dgm:t>
    </dgm:pt>
    <dgm:pt modelId="{ADBA9C6B-6A03-5446-AE43-4437DDDF141B}" type="pres">
      <dgm:prSet presAssocID="{6B7951CB-7A4B-1344-B14C-643FBBC747B9}" presName="linear" presStyleCnt="0">
        <dgm:presLayoutVars>
          <dgm:animLvl val="lvl"/>
          <dgm:resizeHandles val="exact"/>
        </dgm:presLayoutVars>
      </dgm:prSet>
      <dgm:spPr/>
    </dgm:pt>
    <dgm:pt modelId="{35F6E344-9D39-E64D-9BD2-70CA6D9409B4}" type="pres">
      <dgm:prSet presAssocID="{1C4C2CB2-8A46-C14B-9CC0-641EF88428E8}" presName="parentText" presStyleLbl="node1" presStyleIdx="0" presStyleCnt="6" custLinFactNeighborX="192">
        <dgm:presLayoutVars>
          <dgm:chMax val="0"/>
          <dgm:bulletEnabled val="1"/>
        </dgm:presLayoutVars>
      </dgm:prSet>
      <dgm:spPr/>
    </dgm:pt>
    <dgm:pt modelId="{EF095569-72DB-5C49-8F3C-7D34E27B9659}" type="pres">
      <dgm:prSet presAssocID="{2E1649E0-EACE-9341-BBE1-70B0365B59AF}" presName="spacer" presStyleCnt="0"/>
      <dgm:spPr/>
    </dgm:pt>
    <dgm:pt modelId="{61CA6D58-B421-2D4F-A5F0-EF2890184153}" type="pres">
      <dgm:prSet presAssocID="{38CCE094-091D-1046-9F16-33E95788C8C2}" presName="parentText" presStyleLbl="node1" presStyleIdx="1" presStyleCnt="6">
        <dgm:presLayoutVars>
          <dgm:chMax val="0"/>
          <dgm:bulletEnabled val="1"/>
        </dgm:presLayoutVars>
      </dgm:prSet>
      <dgm:spPr/>
    </dgm:pt>
    <dgm:pt modelId="{0C9F3EF7-05A5-F54A-B073-7FAED5933B27}" type="pres">
      <dgm:prSet presAssocID="{4304A42D-673D-E842-8BAE-286EAB0458C8}" presName="spacer" presStyleCnt="0"/>
      <dgm:spPr/>
    </dgm:pt>
    <dgm:pt modelId="{AE59C0D9-C451-D24F-B6B8-C006C7E744B1}" type="pres">
      <dgm:prSet presAssocID="{6F6502DA-C3F9-2048-BF0E-96DFDB714D62}" presName="parentText" presStyleLbl="node1" presStyleIdx="2" presStyleCnt="6">
        <dgm:presLayoutVars>
          <dgm:chMax val="0"/>
          <dgm:bulletEnabled val="1"/>
        </dgm:presLayoutVars>
      </dgm:prSet>
      <dgm:spPr/>
    </dgm:pt>
    <dgm:pt modelId="{27E19B77-2096-DE43-B274-5CEF770D5A3E}" type="pres">
      <dgm:prSet presAssocID="{31ABA9FB-1815-7D47-9289-F640F535E35A}" presName="spacer" presStyleCnt="0"/>
      <dgm:spPr/>
    </dgm:pt>
    <dgm:pt modelId="{DBF4B6A3-17EA-5B49-8660-EC78D54115DF}" type="pres">
      <dgm:prSet presAssocID="{72974AA7-A841-4C4B-95F6-3695712DD926}" presName="parentText" presStyleLbl="node1" presStyleIdx="3" presStyleCnt="6">
        <dgm:presLayoutVars>
          <dgm:chMax val="0"/>
          <dgm:bulletEnabled val="1"/>
        </dgm:presLayoutVars>
      </dgm:prSet>
      <dgm:spPr/>
    </dgm:pt>
    <dgm:pt modelId="{C3EFD129-1E22-9B47-B583-C052B1287DD1}" type="pres">
      <dgm:prSet presAssocID="{04CD3C6D-A39F-0F44-85A5-F29388C2E176}" presName="spacer" presStyleCnt="0"/>
      <dgm:spPr/>
    </dgm:pt>
    <dgm:pt modelId="{29CE4AB0-78CA-EE4B-B991-7586E7417024}" type="pres">
      <dgm:prSet presAssocID="{0A40B3BD-BDB3-9D43-A9AC-FD3063539096}" presName="parentText" presStyleLbl="node1" presStyleIdx="4" presStyleCnt="6">
        <dgm:presLayoutVars>
          <dgm:chMax val="0"/>
          <dgm:bulletEnabled val="1"/>
        </dgm:presLayoutVars>
      </dgm:prSet>
      <dgm:spPr/>
    </dgm:pt>
    <dgm:pt modelId="{6F89668C-5FD4-1249-85D8-BAEB70ED0427}" type="pres">
      <dgm:prSet presAssocID="{07DAD74A-1A8B-3946-BF64-12D94A8EA4FD}" presName="spacer" presStyleCnt="0"/>
      <dgm:spPr/>
    </dgm:pt>
    <dgm:pt modelId="{395271B3-B5A0-F446-9C37-2ECF51BDDA52}" type="pres">
      <dgm:prSet presAssocID="{EA7C3667-0A5E-974A-ADAC-6962416EC691}" presName="parentText" presStyleLbl="node1" presStyleIdx="5" presStyleCnt="6">
        <dgm:presLayoutVars>
          <dgm:chMax val="0"/>
          <dgm:bulletEnabled val="1"/>
        </dgm:presLayoutVars>
      </dgm:prSet>
      <dgm:spPr/>
    </dgm:pt>
  </dgm:ptLst>
  <dgm:cxnLst>
    <dgm:cxn modelId="{C6EA890E-5EC5-1646-82C7-34768E4540BB}" type="presOf" srcId="{0A40B3BD-BDB3-9D43-A9AC-FD3063539096}" destId="{29CE4AB0-78CA-EE4B-B991-7586E7417024}" srcOrd="0" destOrd="0" presId="urn:microsoft.com/office/officeart/2005/8/layout/vList2"/>
    <dgm:cxn modelId="{C7096D3E-472D-0148-82B9-409399047FA9}" srcId="{6B7951CB-7A4B-1344-B14C-643FBBC747B9}" destId="{72974AA7-A841-4C4B-95F6-3695712DD926}" srcOrd="3" destOrd="0" parTransId="{D7C321E7-06E5-8549-86CB-95EBE72E3427}" sibTransId="{04CD3C6D-A39F-0F44-85A5-F29388C2E176}"/>
    <dgm:cxn modelId="{6BE5FD4F-5F4C-3A4C-B0A4-94612056D987}" srcId="{6B7951CB-7A4B-1344-B14C-643FBBC747B9}" destId="{EA7C3667-0A5E-974A-ADAC-6962416EC691}" srcOrd="5" destOrd="0" parTransId="{44A5093C-8C54-734C-8BED-AA72473663D1}" sibTransId="{8EA4E4D0-6C3F-E447-9571-8BCF6259F4B1}"/>
    <dgm:cxn modelId="{222A0A62-ECD4-D941-B334-1736FE423AD3}" srcId="{6B7951CB-7A4B-1344-B14C-643FBBC747B9}" destId="{1C4C2CB2-8A46-C14B-9CC0-641EF88428E8}" srcOrd="0" destOrd="0" parTransId="{CCCD7954-1645-CE41-8D9F-18C9D00E3773}" sibTransId="{2E1649E0-EACE-9341-BBE1-70B0365B59AF}"/>
    <dgm:cxn modelId="{5D320C6E-F41F-8447-BEB4-52644A934D97}" srcId="{6B7951CB-7A4B-1344-B14C-643FBBC747B9}" destId="{38CCE094-091D-1046-9F16-33E95788C8C2}" srcOrd="1" destOrd="0" parTransId="{8F4CAB75-DE73-F648-A4CF-4FF5940F690F}" sibTransId="{4304A42D-673D-E842-8BAE-286EAB0458C8}"/>
    <dgm:cxn modelId="{43CEB79C-D169-204A-8C23-49E9B737C227}" srcId="{6B7951CB-7A4B-1344-B14C-643FBBC747B9}" destId="{6F6502DA-C3F9-2048-BF0E-96DFDB714D62}" srcOrd="2" destOrd="0" parTransId="{46BEF440-7B21-904D-9C1E-E3ABCE073580}" sibTransId="{31ABA9FB-1815-7D47-9289-F640F535E35A}"/>
    <dgm:cxn modelId="{8CC4489D-4213-8645-B07A-176CA8E9099A}" type="presOf" srcId="{EA7C3667-0A5E-974A-ADAC-6962416EC691}" destId="{395271B3-B5A0-F446-9C37-2ECF51BDDA52}" srcOrd="0" destOrd="0" presId="urn:microsoft.com/office/officeart/2005/8/layout/vList2"/>
    <dgm:cxn modelId="{6A05BFAB-E051-6D45-BBA8-4C20AF273E56}" type="presOf" srcId="{1C4C2CB2-8A46-C14B-9CC0-641EF88428E8}" destId="{35F6E344-9D39-E64D-9BD2-70CA6D9409B4}" srcOrd="0" destOrd="0" presId="urn:microsoft.com/office/officeart/2005/8/layout/vList2"/>
    <dgm:cxn modelId="{CB3922B9-2F5A-1846-8BBD-5B07911960EF}" type="presOf" srcId="{38CCE094-091D-1046-9F16-33E95788C8C2}" destId="{61CA6D58-B421-2D4F-A5F0-EF2890184153}" srcOrd="0" destOrd="0" presId="urn:microsoft.com/office/officeart/2005/8/layout/vList2"/>
    <dgm:cxn modelId="{2B20E2C6-BE9F-3348-9235-AEE0CA592605}" type="presOf" srcId="{72974AA7-A841-4C4B-95F6-3695712DD926}" destId="{DBF4B6A3-17EA-5B49-8660-EC78D54115DF}" srcOrd="0" destOrd="0" presId="urn:microsoft.com/office/officeart/2005/8/layout/vList2"/>
    <dgm:cxn modelId="{297AB1D6-153D-D045-ABD3-E9A18CF6FFC4}" type="presOf" srcId="{6B7951CB-7A4B-1344-B14C-643FBBC747B9}" destId="{ADBA9C6B-6A03-5446-AE43-4437DDDF141B}" srcOrd="0" destOrd="0" presId="urn:microsoft.com/office/officeart/2005/8/layout/vList2"/>
    <dgm:cxn modelId="{007832E5-E720-3B46-AF21-5DE80C1474D9}" type="presOf" srcId="{6F6502DA-C3F9-2048-BF0E-96DFDB714D62}" destId="{AE59C0D9-C451-D24F-B6B8-C006C7E744B1}" srcOrd="0" destOrd="0" presId="urn:microsoft.com/office/officeart/2005/8/layout/vList2"/>
    <dgm:cxn modelId="{232CAFF2-5D4D-E04F-BB54-13E77468C10C}" srcId="{6B7951CB-7A4B-1344-B14C-643FBBC747B9}" destId="{0A40B3BD-BDB3-9D43-A9AC-FD3063539096}" srcOrd="4" destOrd="0" parTransId="{D938013B-6F93-AB41-B478-A3491EDFDF3D}" sibTransId="{07DAD74A-1A8B-3946-BF64-12D94A8EA4FD}"/>
    <dgm:cxn modelId="{5B898467-3309-0E46-A9F2-766006458671}" type="presParOf" srcId="{ADBA9C6B-6A03-5446-AE43-4437DDDF141B}" destId="{35F6E344-9D39-E64D-9BD2-70CA6D9409B4}" srcOrd="0" destOrd="0" presId="urn:microsoft.com/office/officeart/2005/8/layout/vList2"/>
    <dgm:cxn modelId="{302018A9-C8DB-8D41-9E27-59BF528A114C}" type="presParOf" srcId="{ADBA9C6B-6A03-5446-AE43-4437DDDF141B}" destId="{EF095569-72DB-5C49-8F3C-7D34E27B9659}" srcOrd="1" destOrd="0" presId="urn:microsoft.com/office/officeart/2005/8/layout/vList2"/>
    <dgm:cxn modelId="{6B8F4C88-5EE0-0D42-8179-16AC224E561E}" type="presParOf" srcId="{ADBA9C6B-6A03-5446-AE43-4437DDDF141B}" destId="{61CA6D58-B421-2D4F-A5F0-EF2890184153}" srcOrd="2" destOrd="0" presId="urn:microsoft.com/office/officeart/2005/8/layout/vList2"/>
    <dgm:cxn modelId="{929030C8-184C-FE4E-B7BC-36BBAEFE68F6}" type="presParOf" srcId="{ADBA9C6B-6A03-5446-AE43-4437DDDF141B}" destId="{0C9F3EF7-05A5-F54A-B073-7FAED5933B27}" srcOrd="3" destOrd="0" presId="urn:microsoft.com/office/officeart/2005/8/layout/vList2"/>
    <dgm:cxn modelId="{3C8683AB-91D5-E54F-AAF2-D88C6BBA49EF}" type="presParOf" srcId="{ADBA9C6B-6A03-5446-AE43-4437DDDF141B}" destId="{AE59C0D9-C451-D24F-B6B8-C006C7E744B1}" srcOrd="4" destOrd="0" presId="urn:microsoft.com/office/officeart/2005/8/layout/vList2"/>
    <dgm:cxn modelId="{870C7ED0-EA3D-9243-94D0-0A6F26BDFA20}" type="presParOf" srcId="{ADBA9C6B-6A03-5446-AE43-4437DDDF141B}" destId="{27E19B77-2096-DE43-B274-5CEF770D5A3E}" srcOrd="5" destOrd="0" presId="urn:microsoft.com/office/officeart/2005/8/layout/vList2"/>
    <dgm:cxn modelId="{F923C6AF-5640-C646-9A61-E47DEBDEDA48}" type="presParOf" srcId="{ADBA9C6B-6A03-5446-AE43-4437DDDF141B}" destId="{DBF4B6A3-17EA-5B49-8660-EC78D54115DF}" srcOrd="6" destOrd="0" presId="urn:microsoft.com/office/officeart/2005/8/layout/vList2"/>
    <dgm:cxn modelId="{5828A826-81DB-BD43-AB0F-3DA4C544CC5C}" type="presParOf" srcId="{ADBA9C6B-6A03-5446-AE43-4437DDDF141B}" destId="{C3EFD129-1E22-9B47-B583-C052B1287DD1}" srcOrd="7" destOrd="0" presId="urn:microsoft.com/office/officeart/2005/8/layout/vList2"/>
    <dgm:cxn modelId="{1D3213A2-7A4B-4E42-9597-CC8225A63D77}" type="presParOf" srcId="{ADBA9C6B-6A03-5446-AE43-4437DDDF141B}" destId="{29CE4AB0-78CA-EE4B-B991-7586E7417024}" srcOrd="8" destOrd="0" presId="urn:microsoft.com/office/officeart/2005/8/layout/vList2"/>
    <dgm:cxn modelId="{9D0A8F47-9DAF-3F46-9110-6AAE83FFB185}" type="presParOf" srcId="{ADBA9C6B-6A03-5446-AE43-4437DDDF141B}" destId="{6F89668C-5FD4-1249-85D8-BAEB70ED0427}" srcOrd="9" destOrd="0" presId="urn:microsoft.com/office/officeart/2005/8/layout/vList2"/>
    <dgm:cxn modelId="{85247BDB-9627-8746-BDFA-8DAEEA138367}" type="presParOf" srcId="{ADBA9C6B-6A03-5446-AE43-4437DDDF141B}" destId="{395271B3-B5A0-F446-9C37-2ECF51BDDA5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7951CB-7A4B-1344-B14C-643FBBC747B9}"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7CAD934A-3F11-B84C-8177-6886035606E9}">
      <dgm:prSet/>
      <dgm:spPr/>
      <dgm:t>
        <a:bodyPr/>
        <a:lstStyle/>
        <a:p>
          <a:r>
            <a:rPr lang="en-US" u="sng" dirty="0"/>
            <a:t>Working [product]</a:t>
          </a:r>
          <a:r>
            <a:rPr lang="en-US" u="none" dirty="0"/>
            <a:t> </a:t>
          </a:r>
          <a:r>
            <a:rPr lang="en-US" dirty="0"/>
            <a:t>is the primary measure of progress.</a:t>
          </a:r>
        </a:p>
      </dgm:t>
    </dgm:pt>
    <dgm:pt modelId="{25CB56D3-4805-244D-96CB-C3C00CC4F47C}" type="parTrans" cxnId="{18119813-0A39-6F40-A114-596A563FD46A}">
      <dgm:prSet/>
      <dgm:spPr/>
      <dgm:t>
        <a:bodyPr/>
        <a:lstStyle/>
        <a:p>
          <a:endParaRPr lang="en-US"/>
        </a:p>
      </dgm:t>
    </dgm:pt>
    <dgm:pt modelId="{A569A70A-2E62-754A-A1D5-BECF07663AF7}" type="sibTrans" cxnId="{18119813-0A39-6F40-A114-596A563FD46A}">
      <dgm:prSet/>
      <dgm:spPr/>
      <dgm:t>
        <a:bodyPr/>
        <a:lstStyle/>
        <a:p>
          <a:endParaRPr lang="en-US"/>
        </a:p>
      </dgm:t>
    </dgm:pt>
    <dgm:pt modelId="{B5BF882A-FA1A-B348-9623-9893E808394A}">
      <dgm:prSet/>
      <dgm:spPr/>
      <dgm:t>
        <a:bodyPr/>
        <a:lstStyle/>
        <a:p>
          <a:r>
            <a:rPr lang="en-US" dirty="0"/>
            <a:t>Agile processes promote </a:t>
          </a:r>
          <a:r>
            <a:rPr lang="en-US" u="sng" dirty="0"/>
            <a:t>sustainable development</a:t>
          </a:r>
          <a:r>
            <a:rPr lang="en-US" dirty="0"/>
            <a:t>. The sponsors, developers, and users should be able to maintain a constant pace indefinitely.</a:t>
          </a:r>
        </a:p>
      </dgm:t>
    </dgm:pt>
    <dgm:pt modelId="{14DBAD4A-0BBE-4642-B80A-F433632CB037}" type="parTrans" cxnId="{4488B82C-D875-B943-BC67-953966022C64}">
      <dgm:prSet/>
      <dgm:spPr/>
      <dgm:t>
        <a:bodyPr/>
        <a:lstStyle/>
        <a:p>
          <a:endParaRPr lang="en-US"/>
        </a:p>
      </dgm:t>
    </dgm:pt>
    <dgm:pt modelId="{F085126D-38C5-2047-B64F-C0E660C1D6DA}" type="sibTrans" cxnId="{4488B82C-D875-B943-BC67-953966022C64}">
      <dgm:prSet/>
      <dgm:spPr/>
      <dgm:t>
        <a:bodyPr/>
        <a:lstStyle/>
        <a:p>
          <a:endParaRPr lang="en-US"/>
        </a:p>
      </dgm:t>
    </dgm:pt>
    <dgm:pt modelId="{75CC2D43-0E5B-EB4F-9305-0AE47F142A14}">
      <dgm:prSet/>
      <dgm:spPr/>
      <dgm:t>
        <a:bodyPr/>
        <a:lstStyle/>
        <a:p>
          <a:r>
            <a:rPr lang="en-US" dirty="0"/>
            <a:t>Continuous attention </a:t>
          </a:r>
          <a:r>
            <a:rPr lang="en-US" u="sng" dirty="0"/>
            <a:t>to technical excellence</a:t>
          </a:r>
          <a:r>
            <a:rPr lang="en-US" u="none" dirty="0"/>
            <a:t> </a:t>
          </a:r>
          <a:r>
            <a:rPr lang="en-US" dirty="0"/>
            <a:t>and good design enhances agility.</a:t>
          </a:r>
        </a:p>
      </dgm:t>
    </dgm:pt>
    <dgm:pt modelId="{C74A53F3-8780-4C4D-BD96-7CB01A246B4C}" type="parTrans" cxnId="{8C2A874B-7766-9A45-A1DF-DDBDD75757D4}">
      <dgm:prSet/>
      <dgm:spPr/>
      <dgm:t>
        <a:bodyPr/>
        <a:lstStyle/>
        <a:p>
          <a:endParaRPr lang="en-US"/>
        </a:p>
      </dgm:t>
    </dgm:pt>
    <dgm:pt modelId="{FC26D8D5-D944-EE41-B294-4477A7751B96}" type="sibTrans" cxnId="{8C2A874B-7766-9A45-A1DF-DDBDD75757D4}">
      <dgm:prSet/>
      <dgm:spPr/>
      <dgm:t>
        <a:bodyPr/>
        <a:lstStyle/>
        <a:p>
          <a:endParaRPr lang="en-US"/>
        </a:p>
      </dgm:t>
    </dgm:pt>
    <dgm:pt modelId="{D8E635FE-4737-4444-8AFB-800409412BEA}">
      <dgm:prSet/>
      <dgm:spPr/>
      <dgm:t>
        <a:bodyPr/>
        <a:lstStyle/>
        <a:p>
          <a:r>
            <a:rPr lang="en-US" u="sng" dirty="0"/>
            <a:t>Simplicity</a:t>
          </a:r>
          <a:r>
            <a:rPr lang="en-US" dirty="0"/>
            <a:t>--the art of maximizing the amount of work not done--is essential.</a:t>
          </a:r>
        </a:p>
      </dgm:t>
    </dgm:pt>
    <dgm:pt modelId="{98F66A16-37AB-1743-A04C-66D82C029295}" type="parTrans" cxnId="{84634115-A4B5-6441-B011-42178DD8ACDA}">
      <dgm:prSet/>
      <dgm:spPr/>
      <dgm:t>
        <a:bodyPr/>
        <a:lstStyle/>
        <a:p>
          <a:endParaRPr lang="en-US"/>
        </a:p>
      </dgm:t>
    </dgm:pt>
    <dgm:pt modelId="{F8C443FC-078E-DB42-B418-F16CB1654350}" type="sibTrans" cxnId="{84634115-A4B5-6441-B011-42178DD8ACDA}">
      <dgm:prSet/>
      <dgm:spPr/>
      <dgm:t>
        <a:bodyPr/>
        <a:lstStyle/>
        <a:p>
          <a:endParaRPr lang="en-US"/>
        </a:p>
      </dgm:t>
    </dgm:pt>
    <dgm:pt modelId="{F543BC07-14A5-964E-88B5-DB0926A662AE}">
      <dgm:prSet/>
      <dgm:spPr/>
      <dgm:t>
        <a:bodyPr/>
        <a:lstStyle/>
        <a:p>
          <a:r>
            <a:rPr lang="en-US" dirty="0"/>
            <a:t>The best architectures, requirements, and designs emerge from </a:t>
          </a:r>
          <a:r>
            <a:rPr lang="en-US" u="sng" dirty="0"/>
            <a:t>self-organizing teams</a:t>
          </a:r>
          <a:r>
            <a:rPr lang="en-US" dirty="0"/>
            <a:t>.</a:t>
          </a:r>
        </a:p>
      </dgm:t>
    </dgm:pt>
    <dgm:pt modelId="{4B197E5B-FB94-9443-8865-25238D731CBB}" type="parTrans" cxnId="{8442AD43-5374-9149-8394-B5815BE8FEEB}">
      <dgm:prSet/>
      <dgm:spPr/>
      <dgm:t>
        <a:bodyPr/>
        <a:lstStyle/>
        <a:p>
          <a:endParaRPr lang="en-US"/>
        </a:p>
      </dgm:t>
    </dgm:pt>
    <dgm:pt modelId="{DDD70686-2552-564B-A355-90F079851AF1}" type="sibTrans" cxnId="{8442AD43-5374-9149-8394-B5815BE8FEEB}">
      <dgm:prSet/>
      <dgm:spPr/>
      <dgm:t>
        <a:bodyPr/>
        <a:lstStyle/>
        <a:p>
          <a:endParaRPr lang="en-US"/>
        </a:p>
      </dgm:t>
    </dgm:pt>
    <dgm:pt modelId="{ECE00DEF-C6D5-584E-AA3D-A321407FBC7A}">
      <dgm:prSet/>
      <dgm:spPr/>
      <dgm:t>
        <a:bodyPr/>
        <a:lstStyle/>
        <a:p>
          <a:r>
            <a:rPr lang="en-US" dirty="0"/>
            <a:t>At regular intervals, the team </a:t>
          </a:r>
          <a:r>
            <a:rPr lang="en-US" u="sng" dirty="0"/>
            <a:t>reflects</a:t>
          </a:r>
          <a:r>
            <a:rPr lang="en-US" dirty="0"/>
            <a:t> on how to become more effective, then tunes and </a:t>
          </a:r>
          <a:r>
            <a:rPr lang="en-US" u="sng" dirty="0"/>
            <a:t>adjusts</a:t>
          </a:r>
          <a:r>
            <a:rPr lang="en-US" dirty="0"/>
            <a:t> its behavior accordingly.</a:t>
          </a:r>
        </a:p>
      </dgm:t>
    </dgm:pt>
    <dgm:pt modelId="{9FE78E9E-8389-3A40-A34F-EDF6A251EE0D}" type="parTrans" cxnId="{1CF8EB6F-6EB5-B746-BBBC-5781E256EA74}">
      <dgm:prSet/>
      <dgm:spPr/>
      <dgm:t>
        <a:bodyPr/>
        <a:lstStyle/>
        <a:p>
          <a:endParaRPr lang="en-US"/>
        </a:p>
      </dgm:t>
    </dgm:pt>
    <dgm:pt modelId="{0989FC28-320B-9D4B-A514-AC21741AFA2F}" type="sibTrans" cxnId="{1CF8EB6F-6EB5-B746-BBBC-5781E256EA74}">
      <dgm:prSet/>
      <dgm:spPr/>
      <dgm:t>
        <a:bodyPr/>
        <a:lstStyle/>
        <a:p>
          <a:endParaRPr lang="en-US"/>
        </a:p>
      </dgm:t>
    </dgm:pt>
    <dgm:pt modelId="{ADBA9C6B-6A03-5446-AE43-4437DDDF141B}" type="pres">
      <dgm:prSet presAssocID="{6B7951CB-7A4B-1344-B14C-643FBBC747B9}" presName="linear" presStyleCnt="0">
        <dgm:presLayoutVars>
          <dgm:animLvl val="lvl"/>
          <dgm:resizeHandles val="exact"/>
        </dgm:presLayoutVars>
      </dgm:prSet>
      <dgm:spPr/>
    </dgm:pt>
    <dgm:pt modelId="{8DC0850E-5719-444D-83A3-8303D925C4AE}" type="pres">
      <dgm:prSet presAssocID="{7CAD934A-3F11-B84C-8177-6886035606E9}" presName="parentText" presStyleLbl="node1" presStyleIdx="0" presStyleCnt="6" custLinFactNeighborX="-188">
        <dgm:presLayoutVars>
          <dgm:chMax val="0"/>
          <dgm:bulletEnabled val="1"/>
        </dgm:presLayoutVars>
      </dgm:prSet>
      <dgm:spPr/>
    </dgm:pt>
    <dgm:pt modelId="{ED72C282-397D-6E43-912F-CD7696524852}" type="pres">
      <dgm:prSet presAssocID="{A569A70A-2E62-754A-A1D5-BECF07663AF7}" presName="spacer" presStyleCnt="0"/>
      <dgm:spPr/>
    </dgm:pt>
    <dgm:pt modelId="{0FBD75A6-4BAB-364E-8384-4CFEE95DCBCD}" type="pres">
      <dgm:prSet presAssocID="{B5BF882A-FA1A-B348-9623-9893E808394A}" presName="parentText" presStyleLbl="node1" presStyleIdx="1" presStyleCnt="6">
        <dgm:presLayoutVars>
          <dgm:chMax val="0"/>
          <dgm:bulletEnabled val="1"/>
        </dgm:presLayoutVars>
      </dgm:prSet>
      <dgm:spPr/>
    </dgm:pt>
    <dgm:pt modelId="{43276B14-86AC-A541-8745-903A0E8B2F6D}" type="pres">
      <dgm:prSet presAssocID="{F085126D-38C5-2047-B64F-C0E660C1D6DA}" presName="spacer" presStyleCnt="0"/>
      <dgm:spPr/>
    </dgm:pt>
    <dgm:pt modelId="{2A159CE1-AA29-324D-8337-B3B4DF5D5B45}" type="pres">
      <dgm:prSet presAssocID="{75CC2D43-0E5B-EB4F-9305-0AE47F142A14}" presName="parentText" presStyleLbl="node1" presStyleIdx="2" presStyleCnt="6">
        <dgm:presLayoutVars>
          <dgm:chMax val="0"/>
          <dgm:bulletEnabled val="1"/>
        </dgm:presLayoutVars>
      </dgm:prSet>
      <dgm:spPr/>
    </dgm:pt>
    <dgm:pt modelId="{185638B3-3756-F74C-89D9-D6C1815A8965}" type="pres">
      <dgm:prSet presAssocID="{FC26D8D5-D944-EE41-B294-4477A7751B96}" presName="spacer" presStyleCnt="0"/>
      <dgm:spPr/>
    </dgm:pt>
    <dgm:pt modelId="{19E6161F-14B6-8F45-8F60-A18F19AB3541}" type="pres">
      <dgm:prSet presAssocID="{D8E635FE-4737-4444-8AFB-800409412BEA}" presName="parentText" presStyleLbl="node1" presStyleIdx="3" presStyleCnt="6">
        <dgm:presLayoutVars>
          <dgm:chMax val="0"/>
          <dgm:bulletEnabled val="1"/>
        </dgm:presLayoutVars>
      </dgm:prSet>
      <dgm:spPr/>
    </dgm:pt>
    <dgm:pt modelId="{DC15A73F-FD0B-0C48-80B9-C0A2F7859700}" type="pres">
      <dgm:prSet presAssocID="{F8C443FC-078E-DB42-B418-F16CB1654350}" presName="spacer" presStyleCnt="0"/>
      <dgm:spPr/>
    </dgm:pt>
    <dgm:pt modelId="{1B8D5AF4-6AA6-7D41-A336-27C2B71DBC69}" type="pres">
      <dgm:prSet presAssocID="{F543BC07-14A5-964E-88B5-DB0926A662AE}" presName="parentText" presStyleLbl="node1" presStyleIdx="4" presStyleCnt="6">
        <dgm:presLayoutVars>
          <dgm:chMax val="0"/>
          <dgm:bulletEnabled val="1"/>
        </dgm:presLayoutVars>
      </dgm:prSet>
      <dgm:spPr/>
    </dgm:pt>
    <dgm:pt modelId="{2A6B884E-0882-F941-A22F-DDCD55F5CF1F}" type="pres">
      <dgm:prSet presAssocID="{DDD70686-2552-564B-A355-90F079851AF1}" presName="spacer" presStyleCnt="0"/>
      <dgm:spPr/>
    </dgm:pt>
    <dgm:pt modelId="{02EF3684-95C7-BD4A-AA3C-2749EAC39813}" type="pres">
      <dgm:prSet presAssocID="{ECE00DEF-C6D5-584E-AA3D-A321407FBC7A}" presName="parentText" presStyleLbl="node1" presStyleIdx="5" presStyleCnt="6">
        <dgm:presLayoutVars>
          <dgm:chMax val="0"/>
          <dgm:bulletEnabled val="1"/>
        </dgm:presLayoutVars>
      </dgm:prSet>
      <dgm:spPr/>
    </dgm:pt>
  </dgm:ptLst>
  <dgm:cxnLst>
    <dgm:cxn modelId="{18119813-0A39-6F40-A114-596A563FD46A}" srcId="{6B7951CB-7A4B-1344-B14C-643FBBC747B9}" destId="{7CAD934A-3F11-B84C-8177-6886035606E9}" srcOrd="0" destOrd="0" parTransId="{25CB56D3-4805-244D-96CB-C3C00CC4F47C}" sibTransId="{A569A70A-2E62-754A-A1D5-BECF07663AF7}"/>
    <dgm:cxn modelId="{84634115-A4B5-6441-B011-42178DD8ACDA}" srcId="{6B7951CB-7A4B-1344-B14C-643FBBC747B9}" destId="{D8E635FE-4737-4444-8AFB-800409412BEA}" srcOrd="3" destOrd="0" parTransId="{98F66A16-37AB-1743-A04C-66D82C029295}" sibTransId="{F8C443FC-078E-DB42-B418-F16CB1654350}"/>
    <dgm:cxn modelId="{40D6CB2A-F275-3B44-91D3-9246DD31D9DA}" type="presOf" srcId="{7CAD934A-3F11-B84C-8177-6886035606E9}" destId="{8DC0850E-5719-444D-83A3-8303D925C4AE}" srcOrd="0" destOrd="0" presId="urn:microsoft.com/office/officeart/2005/8/layout/vList2"/>
    <dgm:cxn modelId="{4488B82C-D875-B943-BC67-953966022C64}" srcId="{6B7951CB-7A4B-1344-B14C-643FBBC747B9}" destId="{B5BF882A-FA1A-B348-9623-9893E808394A}" srcOrd="1" destOrd="0" parTransId="{14DBAD4A-0BBE-4642-B80A-F433632CB037}" sibTransId="{F085126D-38C5-2047-B64F-C0E660C1D6DA}"/>
    <dgm:cxn modelId="{CAAB0C3B-1B51-5C40-8A47-F0A1E53B5E45}" type="presOf" srcId="{D8E635FE-4737-4444-8AFB-800409412BEA}" destId="{19E6161F-14B6-8F45-8F60-A18F19AB3541}" srcOrd="0" destOrd="0" presId="urn:microsoft.com/office/officeart/2005/8/layout/vList2"/>
    <dgm:cxn modelId="{8442AD43-5374-9149-8394-B5815BE8FEEB}" srcId="{6B7951CB-7A4B-1344-B14C-643FBBC747B9}" destId="{F543BC07-14A5-964E-88B5-DB0926A662AE}" srcOrd="4" destOrd="0" parTransId="{4B197E5B-FB94-9443-8865-25238D731CBB}" sibTransId="{DDD70686-2552-564B-A355-90F079851AF1}"/>
    <dgm:cxn modelId="{8C2A874B-7766-9A45-A1DF-DDBDD75757D4}" srcId="{6B7951CB-7A4B-1344-B14C-643FBBC747B9}" destId="{75CC2D43-0E5B-EB4F-9305-0AE47F142A14}" srcOrd="2" destOrd="0" parTransId="{C74A53F3-8780-4C4D-BD96-7CB01A246B4C}" sibTransId="{FC26D8D5-D944-EE41-B294-4477A7751B96}"/>
    <dgm:cxn modelId="{1CF8EB6F-6EB5-B746-BBBC-5781E256EA74}" srcId="{6B7951CB-7A4B-1344-B14C-643FBBC747B9}" destId="{ECE00DEF-C6D5-584E-AA3D-A321407FBC7A}" srcOrd="5" destOrd="0" parTransId="{9FE78E9E-8389-3A40-A34F-EDF6A251EE0D}" sibTransId="{0989FC28-320B-9D4B-A514-AC21741AFA2F}"/>
    <dgm:cxn modelId="{C3BB52A0-6016-4243-952F-9213625F57BB}" type="presOf" srcId="{B5BF882A-FA1A-B348-9623-9893E808394A}" destId="{0FBD75A6-4BAB-364E-8384-4CFEE95DCBCD}" srcOrd="0" destOrd="0" presId="urn:microsoft.com/office/officeart/2005/8/layout/vList2"/>
    <dgm:cxn modelId="{728CECA2-8D14-854B-8588-9B8B5141430C}" type="presOf" srcId="{6B7951CB-7A4B-1344-B14C-643FBBC747B9}" destId="{ADBA9C6B-6A03-5446-AE43-4437DDDF141B}" srcOrd="0" destOrd="0" presId="urn:microsoft.com/office/officeart/2005/8/layout/vList2"/>
    <dgm:cxn modelId="{908DA1AE-44A9-1045-83D7-6BCBB4E3C3B4}" type="presOf" srcId="{F543BC07-14A5-964E-88B5-DB0926A662AE}" destId="{1B8D5AF4-6AA6-7D41-A336-27C2B71DBC69}" srcOrd="0" destOrd="0" presId="urn:microsoft.com/office/officeart/2005/8/layout/vList2"/>
    <dgm:cxn modelId="{7DE168BD-4BA5-DC48-868D-8FE68CC140BA}" type="presOf" srcId="{75CC2D43-0E5B-EB4F-9305-0AE47F142A14}" destId="{2A159CE1-AA29-324D-8337-B3B4DF5D5B45}" srcOrd="0" destOrd="0" presId="urn:microsoft.com/office/officeart/2005/8/layout/vList2"/>
    <dgm:cxn modelId="{BA9CDED3-F4B8-4249-A867-5BE6877BA593}" type="presOf" srcId="{ECE00DEF-C6D5-584E-AA3D-A321407FBC7A}" destId="{02EF3684-95C7-BD4A-AA3C-2749EAC39813}" srcOrd="0" destOrd="0" presId="urn:microsoft.com/office/officeart/2005/8/layout/vList2"/>
    <dgm:cxn modelId="{42426A83-B01C-074D-99F4-824B07D4315F}" type="presParOf" srcId="{ADBA9C6B-6A03-5446-AE43-4437DDDF141B}" destId="{8DC0850E-5719-444D-83A3-8303D925C4AE}" srcOrd="0" destOrd="0" presId="urn:microsoft.com/office/officeart/2005/8/layout/vList2"/>
    <dgm:cxn modelId="{F7E0B5E2-175A-E643-8481-70A01986AC69}" type="presParOf" srcId="{ADBA9C6B-6A03-5446-AE43-4437DDDF141B}" destId="{ED72C282-397D-6E43-912F-CD7696524852}" srcOrd="1" destOrd="0" presId="urn:microsoft.com/office/officeart/2005/8/layout/vList2"/>
    <dgm:cxn modelId="{789B9067-34B5-E748-BF24-5336E876AED0}" type="presParOf" srcId="{ADBA9C6B-6A03-5446-AE43-4437DDDF141B}" destId="{0FBD75A6-4BAB-364E-8384-4CFEE95DCBCD}" srcOrd="2" destOrd="0" presId="urn:microsoft.com/office/officeart/2005/8/layout/vList2"/>
    <dgm:cxn modelId="{D65AA873-231C-4043-BE1B-F4F7DF67177A}" type="presParOf" srcId="{ADBA9C6B-6A03-5446-AE43-4437DDDF141B}" destId="{43276B14-86AC-A541-8745-903A0E8B2F6D}" srcOrd="3" destOrd="0" presId="urn:microsoft.com/office/officeart/2005/8/layout/vList2"/>
    <dgm:cxn modelId="{7592B5E8-9196-DE4D-ADAE-F9D416FBC863}" type="presParOf" srcId="{ADBA9C6B-6A03-5446-AE43-4437DDDF141B}" destId="{2A159CE1-AA29-324D-8337-B3B4DF5D5B45}" srcOrd="4" destOrd="0" presId="urn:microsoft.com/office/officeart/2005/8/layout/vList2"/>
    <dgm:cxn modelId="{185A5AFE-1FE4-E34B-8E5A-D1AA88B5289F}" type="presParOf" srcId="{ADBA9C6B-6A03-5446-AE43-4437DDDF141B}" destId="{185638B3-3756-F74C-89D9-D6C1815A8965}" srcOrd="5" destOrd="0" presId="urn:microsoft.com/office/officeart/2005/8/layout/vList2"/>
    <dgm:cxn modelId="{F5E7DC16-B31A-8643-8589-5CA206287829}" type="presParOf" srcId="{ADBA9C6B-6A03-5446-AE43-4437DDDF141B}" destId="{19E6161F-14B6-8F45-8F60-A18F19AB3541}" srcOrd="6" destOrd="0" presId="urn:microsoft.com/office/officeart/2005/8/layout/vList2"/>
    <dgm:cxn modelId="{ADBAE0F0-A5A4-9741-8A38-DABB2F84E763}" type="presParOf" srcId="{ADBA9C6B-6A03-5446-AE43-4437DDDF141B}" destId="{DC15A73F-FD0B-0C48-80B9-C0A2F7859700}" srcOrd="7" destOrd="0" presId="urn:microsoft.com/office/officeart/2005/8/layout/vList2"/>
    <dgm:cxn modelId="{38AAE172-4FF2-5249-A579-BB367BC9A837}" type="presParOf" srcId="{ADBA9C6B-6A03-5446-AE43-4437DDDF141B}" destId="{1B8D5AF4-6AA6-7D41-A336-27C2B71DBC69}" srcOrd="8" destOrd="0" presId="urn:microsoft.com/office/officeart/2005/8/layout/vList2"/>
    <dgm:cxn modelId="{E6720FC9-8D4A-5F4F-8AE4-42E68E1B7B48}" type="presParOf" srcId="{ADBA9C6B-6A03-5446-AE43-4437DDDF141B}" destId="{2A6B884E-0882-F941-A22F-DDCD55F5CF1F}" srcOrd="9" destOrd="0" presId="urn:microsoft.com/office/officeart/2005/8/layout/vList2"/>
    <dgm:cxn modelId="{FEC7531A-6BB7-0447-AC7E-70AFE415B812}" type="presParOf" srcId="{ADBA9C6B-6A03-5446-AE43-4437DDDF141B}" destId="{02EF3684-95C7-BD4A-AA3C-2749EAC3981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2082E-E8C5-4B40-9063-41BE0D9D82CF}">
      <dsp:nvSpPr>
        <dsp:cNvPr id="0" name=""/>
        <dsp:cNvSpPr/>
      </dsp:nvSpPr>
      <dsp:spPr>
        <a:xfrm>
          <a:off x="3297" y="2381810"/>
          <a:ext cx="3308199" cy="132327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Transparency</a:t>
          </a:r>
        </a:p>
      </dsp:txBody>
      <dsp:txXfrm>
        <a:off x="3297" y="2381810"/>
        <a:ext cx="2977379" cy="1323279"/>
      </dsp:txXfrm>
    </dsp:sp>
    <dsp:sp modelId="{F877B066-E691-614D-B250-0D8D267AA594}">
      <dsp:nvSpPr>
        <dsp:cNvPr id="0" name=""/>
        <dsp:cNvSpPr/>
      </dsp:nvSpPr>
      <dsp:spPr>
        <a:xfrm>
          <a:off x="2639171" y="2383941"/>
          <a:ext cx="3308199" cy="13232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Predictability</a:t>
          </a:r>
        </a:p>
      </dsp:txBody>
      <dsp:txXfrm>
        <a:off x="3300811" y="2383941"/>
        <a:ext cx="1984920" cy="1323279"/>
      </dsp:txXfrm>
    </dsp:sp>
    <dsp:sp modelId="{8BA227F3-B4BA-1944-8C55-59A6C8EC754B}">
      <dsp:nvSpPr>
        <dsp:cNvPr id="0" name=""/>
        <dsp:cNvSpPr/>
      </dsp:nvSpPr>
      <dsp:spPr>
        <a:xfrm>
          <a:off x="5296417" y="2381810"/>
          <a:ext cx="3308199" cy="13232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Prioritization</a:t>
          </a:r>
        </a:p>
      </dsp:txBody>
      <dsp:txXfrm>
        <a:off x="5958057" y="2381810"/>
        <a:ext cx="1984920" cy="1323279"/>
      </dsp:txXfrm>
    </dsp:sp>
    <dsp:sp modelId="{D0D21289-8559-AC4B-B0E9-E1D39DE81220}">
      <dsp:nvSpPr>
        <dsp:cNvPr id="0" name=""/>
        <dsp:cNvSpPr/>
      </dsp:nvSpPr>
      <dsp:spPr>
        <a:xfrm>
          <a:off x="7942976" y="2381810"/>
          <a:ext cx="3308199" cy="132327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Faster Deliveries</a:t>
          </a:r>
        </a:p>
      </dsp:txBody>
      <dsp:txXfrm>
        <a:off x="8604616" y="2381810"/>
        <a:ext cx="1984920" cy="1323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6E344-9D39-E64D-9BD2-70CA6D9409B4}">
      <dsp:nvSpPr>
        <dsp:cNvPr id="0" name=""/>
        <dsp:cNvSpPr/>
      </dsp:nvSpPr>
      <dsp:spPr>
        <a:xfrm>
          <a:off x="0" y="42367"/>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Our highest priority is to </a:t>
          </a:r>
          <a:r>
            <a:rPr lang="en-US" sz="1700" u="sng" kern="1200" dirty="0"/>
            <a:t>satisfy the customer</a:t>
          </a:r>
          <a:r>
            <a:rPr lang="en-US" sz="1700" u="none" kern="1200" dirty="0"/>
            <a:t> </a:t>
          </a:r>
          <a:r>
            <a:rPr lang="en-US" sz="1700" kern="1200" dirty="0"/>
            <a:t>through early and continuous delivery of valuable software.</a:t>
          </a:r>
        </a:p>
      </dsp:txBody>
      <dsp:txXfrm>
        <a:off x="32967" y="75334"/>
        <a:ext cx="10981479" cy="609393"/>
      </dsp:txXfrm>
    </dsp:sp>
    <dsp:sp modelId="{61CA6D58-B421-2D4F-A5F0-EF2890184153}">
      <dsp:nvSpPr>
        <dsp:cNvPr id="0" name=""/>
        <dsp:cNvSpPr/>
      </dsp:nvSpPr>
      <dsp:spPr>
        <a:xfrm>
          <a:off x="0" y="766654"/>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u="sng" kern="1200" dirty="0"/>
            <a:t>Welcome changing requirements</a:t>
          </a:r>
          <a:r>
            <a:rPr lang="en-US" sz="1700" kern="1200" dirty="0"/>
            <a:t>, even late in development. Agile processes harness change for the customer's competitive advantage</a:t>
          </a:r>
        </a:p>
      </dsp:txBody>
      <dsp:txXfrm>
        <a:off x="32967" y="799621"/>
        <a:ext cx="10981479" cy="609393"/>
      </dsp:txXfrm>
    </dsp:sp>
    <dsp:sp modelId="{AE59C0D9-C451-D24F-B6B8-C006C7E744B1}">
      <dsp:nvSpPr>
        <dsp:cNvPr id="0" name=""/>
        <dsp:cNvSpPr/>
      </dsp:nvSpPr>
      <dsp:spPr>
        <a:xfrm>
          <a:off x="0" y="1490942"/>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u="sng" kern="1200" dirty="0"/>
            <a:t>Deliver working [product] frequently</a:t>
          </a:r>
          <a:r>
            <a:rPr lang="en-US" sz="1700" kern="1200" dirty="0"/>
            <a:t>, from a couple of weeks to a couple of months, with a preference to the shorter timescale.</a:t>
          </a:r>
        </a:p>
      </dsp:txBody>
      <dsp:txXfrm>
        <a:off x="32967" y="1523909"/>
        <a:ext cx="10981479" cy="609393"/>
      </dsp:txXfrm>
    </dsp:sp>
    <dsp:sp modelId="{DBF4B6A3-17EA-5B49-8660-EC78D54115DF}">
      <dsp:nvSpPr>
        <dsp:cNvPr id="0" name=""/>
        <dsp:cNvSpPr/>
      </dsp:nvSpPr>
      <dsp:spPr>
        <a:xfrm>
          <a:off x="0" y="2215230"/>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Business people and developers must </a:t>
          </a:r>
          <a:r>
            <a:rPr lang="en-US" sz="1700" u="sng" kern="1200" dirty="0"/>
            <a:t>work together daily</a:t>
          </a:r>
          <a:r>
            <a:rPr lang="en-US" sz="1700" u="none" kern="1200" dirty="0"/>
            <a:t> </a:t>
          </a:r>
          <a:r>
            <a:rPr lang="en-US" sz="1700" kern="1200" dirty="0"/>
            <a:t>throughout the project.</a:t>
          </a:r>
        </a:p>
      </dsp:txBody>
      <dsp:txXfrm>
        <a:off x="32967" y="2248197"/>
        <a:ext cx="10981479" cy="609393"/>
      </dsp:txXfrm>
    </dsp:sp>
    <dsp:sp modelId="{29CE4AB0-78CA-EE4B-B991-7586E7417024}">
      <dsp:nvSpPr>
        <dsp:cNvPr id="0" name=""/>
        <dsp:cNvSpPr/>
      </dsp:nvSpPr>
      <dsp:spPr>
        <a:xfrm>
          <a:off x="0" y="2939517"/>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Build projects around </a:t>
          </a:r>
          <a:r>
            <a:rPr lang="en-US" sz="1700" u="sng" kern="1200" dirty="0"/>
            <a:t>motivated individuals</a:t>
          </a:r>
          <a:r>
            <a:rPr lang="en-US" sz="1700" kern="1200" dirty="0"/>
            <a:t>. Give them the environment and </a:t>
          </a:r>
          <a:r>
            <a:rPr lang="en-US" sz="1700" u="sng" kern="1200" dirty="0"/>
            <a:t>support they need</a:t>
          </a:r>
          <a:r>
            <a:rPr lang="en-US" sz="1700" kern="1200" dirty="0"/>
            <a:t>, and </a:t>
          </a:r>
          <a:br>
            <a:rPr lang="en-US" sz="1700" kern="1200" dirty="0"/>
          </a:br>
          <a:r>
            <a:rPr lang="en-US" sz="1700" u="sng" kern="1200" dirty="0"/>
            <a:t>trust</a:t>
          </a:r>
          <a:r>
            <a:rPr lang="en-US" sz="1700" kern="1200" dirty="0"/>
            <a:t> them to get the job done.</a:t>
          </a:r>
        </a:p>
      </dsp:txBody>
      <dsp:txXfrm>
        <a:off x="32967" y="2972484"/>
        <a:ext cx="10981479" cy="609393"/>
      </dsp:txXfrm>
    </dsp:sp>
    <dsp:sp modelId="{395271B3-B5A0-F446-9C37-2ECF51BDDA52}">
      <dsp:nvSpPr>
        <dsp:cNvPr id="0" name=""/>
        <dsp:cNvSpPr/>
      </dsp:nvSpPr>
      <dsp:spPr>
        <a:xfrm>
          <a:off x="0" y="3663805"/>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The most efficient and effective method of conveying information to and within a development team </a:t>
          </a:r>
          <a:br>
            <a:rPr lang="en-US" sz="1700" kern="1200" dirty="0"/>
          </a:br>
          <a:r>
            <a:rPr lang="en-US" sz="1700" kern="1200" dirty="0"/>
            <a:t>is </a:t>
          </a:r>
          <a:r>
            <a:rPr lang="en-US" sz="1700" u="sng" kern="1200" dirty="0"/>
            <a:t>face-to-face conversation</a:t>
          </a:r>
          <a:r>
            <a:rPr lang="en-US" sz="1700" kern="1200" dirty="0"/>
            <a:t>.</a:t>
          </a:r>
        </a:p>
      </dsp:txBody>
      <dsp:txXfrm>
        <a:off x="32967" y="3696772"/>
        <a:ext cx="10981479" cy="609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0850E-5719-444D-83A3-8303D925C4AE}">
      <dsp:nvSpPr>
        <dsp:cNvPr id="0" name=""/>
        <dsp:cNvSpPr/>
      </dsp:nvSpPr>
      <dsp:spPr>
        <a:xfrm>
          <a:off x="0" y="42367"/>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u="sng" kern="1200" dirty="0"/>
            <a:t>Working [product]</a:t>
          </a:r>
          <a:r>
            <a:rPr lang="en-US" sz="1700" u="none" kern="1200" dirty="0"/>
            <a:t> </a:t>
          </a:r>
          <a:r>
            <a:rPr lang="en-US" sz="1700" kern="1200" dirty="0"/>
            <a:t>is the primary measure of progress.</a:t>
          </a:r>
        </a:p>
      </dsp:txBody>
      <dsp:txXfrm>
        <a:off x="32967" y="75334"/>
        <a:ext cx="10981479" cy="609393"/>
      </dsp:txXfrm>
    </dsp:sp>
    <dsp:sp modelId="{0FBD75A6-4BAB-364E-8384-4CFEE95DCBCD}">
      <dsp:nvSpPr>
        <dsp:cNvPr id="0" name=""/>
        <dsp:cNvSpPr/>
      </dsp:nvSpPr>
      <dsp:spPr>
        <a:xfrm>
          <a:off x="0" y="766654"/>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Agile processes promote </a:t>
          </a:r>
          <a:r>
            <a:rPr lang="en-US" sz="1700" u="sng" kern="1200" dirty="0"/>
            <a:t>sustainable development</a:t>
          </a:r>
          <a:r>
            <a:rPr lang="en-US" sz="1700" kern="1200" dirty="0"/>
            <a:t>. The sponsors, developers, and users should be able to maintain a constant pace indefinitely.</a:t>
          </a:r>
        </a:p>
      </dsp:txBody>
      <dsp:txXfrm>
        <a:off x="32967" y="799621"/>
        <a:ext cx="10981479" cy="609393"/>
      </dsp:txXfrm>
    </dsp:sp>
    <dsp:sp modelId="{2A159CE1-AA29-324D-8337-B3B4DF5D5B45}">
      <dsp:nvSpPr>
        <dsp:cNvPr id="0" name=""/>
        <dsp:cNvSpPr/>
      </dsp:nvSpPr>
      <dsp:spPr>
        <a:xfrm>
          <a:off x="0" y="1490942"/>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Continuous attention </a:t>
          </a:r>
          <a:r>
            <a:rPr lang="en-US" sz="1700" u="sng" kern="1200" dirty="0"/>
            <a:t>to technical excellence</a:t>
          </a:r>
          <a:r>
            <a:rPr lang="en-US" sz="1700" u="none" kern="1200" dirty="0"/>
            <a:t> </a:t>
          </a:r>
          <a:r>
            <a:rPr lang="en-US" sz="1700" kern="1200" dirty="0"/>
            <a:t>and good design enhances agility.</a:t>
          </a:r>
        </a:p>
      </dsp:txBody>
      <dsp:txXfrm>
        <a:off x="32967" y="1523909"/>
        <a:ext cx="10981479" cy="609393"/>
      </dsp:txXfrm>
    </dsp:sp>
    <dsp:sp modelId="{19E6161F-14B6-8F45-8F60-A18F19AB3541}">
      <dsp:nvSpPr>
        <dsp:cNvPr id="0" name=""/>
        <dsp:cNvSpPr/>
      </dsp:nvSpPr>
      <dsp:spPr>
        <a:xfrm>
          <a:off x="0" y="2215230"/>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u="sng" kern="1200" dirty="0"/>
            <a:t>Simplicity</a:t>
          </a:r>
          <a:r>
            <a:rPr lang="en-US" sz="1700" kern="1200" dirty="0"/>
            <a:t>--the art of maximizing the amount of work not done--is essential.</a:t>
          </a:r>
        </a:p>
      </dsp:txBody>
      <dsp:txXfrm>
        <a:off x="32967" y="2248197"/>
        <a:ext cx="10981479" cy="609393"/>
      </dsp:txXfrm>
    </dsp:sp>
    <dsp:sp modelId="{1B8D5AF4-6AA6-7D41-A336-27C2B71DBC69}">
      <dsp:nvSpPr>
        <dsp:cNvPr id="0" name=""/>
        <dsp:cNvSpPr/>
      </dsp:nvSpPr>
      <dsp:spPr>
        <a:xfrm>
          <a:off x="0" y="2939517"/>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 best architectures, requirements, and designs emerge from </a:t>
          </a:r>
          <a:r>
            <a:rPr lang="en-US" sz="1700" u="sng" kern="1200" dirty="0"/>
            <a:t>self-organizing teams</a:t>
          </a:r>
          <a:r>
            <a:rPr lang="en-US" sz="1700" kern="1200" dirty="0"/>
            <a:t>.</a:t>
          </a:r>
        </a:p>
      </dsp:txBody>
      <dsp:txXfrm>
        <a:off x="32967" y="2972484"/>
        <a:ext cx="10981479" cy="609393"/>
      </dsp:txXfrm>
    </dsp:sp>
    <dsp:sp modelId="{02EF3684-95C7-BD4A-AA3C-2749EAC39813}">
      <dsp:nvSpPr>
        <dsp:cNvPr id="0" name=""/>
        <dsp:cNvSpPr/>
      </dsp:nvSpPr>
      <dsp:spPr>
        <a:xfrm>
          <a:off x="0" y="3663805"/>
          <a:ext cx="11047413" cy="67532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At regular intervals, the team </a:t>
          </a:r>
          <a:r>
            <a:rPr lang="en-US" sz="1700" u="sng" kern="1200" dirty="0"/>
            <a:t>reflects</a:t>
          </a:r>
          <a:r>
            <a:rPr lang="en-US" sz="1700" kern="1200" dirty="0"/>
            <a:t> on how to become more effective, then tunes and </a:t>
          </a:r>
          <a:r>
            <a:rPr lang="en-US" sz="1700" u="sng" kern="1200" dirty="0"/>
            <a:t>adjusts</a:t>
          </a:r>
          <a:r>
            <a:rPr lang="en-US" sz="1700" kern="1200" dirty="0"/>
            <a:t> its behavior accordingly.</a:t>
          </a:r>
        </a:p>
      </dsp:txBody>
      <dsp:txXfrm>
        <a:off x="32967" y="3696772"/>
        <a:ext cx="10981479" cy="60939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8156" cy="464978"/>
          </a:xfrm>
          <a:prstGeom prst="rect">
            <a:avLst/>
          </a:prstGeom>
        </p:spPr>
        <p:txBody>
          <a:bodyPr vert="horz" lIns="90673" tIns="45335" rIns="90673" bIns="45335"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970674" y="2"/>
            <a:ext cx="3038156" cy="464978"/>
          </a:xfrm>
          <a:prstGeom prst="rect">
            <a:avLst/>
          </a:prstGeom>
        </p:spPr>
        <p:txBody>
          <a:bodyPr vert="horz" lIns="90673" tIns="45335" rIns="90673" bIns="45335" rtlCol="0"/>
          <a:lstStyle>
            <a:lvl1pPr algn="r">
              <a:defRPr sz="1200"/>
            </a:lvl1pPr>
          </a:lstStyle>
          <a:p>
            <a:fld id="{A544B7F5-F5C7-4D85-B245-2EB1549E755F}" type="datetimeFigureOut">
              <a:rPr lang="en-US" smtClean="0">
                <a:latin typeface="Arial"/>
              </a:rPr>
              <a:t>4/8/19</a:t>
            </a:fld>
            <a:endParaRPr lang="en-US" dirty="0">
              <a:latin typeface="Arial"/>
            </a:endParaRPr>
          </a:p>
        </p:txBody>
      </p:sp>
      <p:sp>
        <p:nvSpPr>
          <p:cNvPr id="4" name="Footer Placeholder 3"/>
          <p:cNvSpPr>
            <a:spLocks noGrp="1"/>
          </p:cNvSpPr>
          <p:nvPr>
            <p:ph type="ftr" sz="quarter" idx="2"/>
          </p:nvPr>
        </p:nvSpPr>
        <p:spPr>
          <a:xfrm>
            <a:off x="0" y="8829848"/>
            <a:ext cx="3038156" cy="464978"/>
          </a:xfrm>
          <a:prstGeom prst="rect">
            <a:avLst/>
          </a:prstGeom>
        </p:spPr>
        <p:txBody>
          <a:bodyPr vert="horz" lIns="90673" tIns="45335" rIns="90673" bIns="45335"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970674" y="8829848"/>
            <a:ext cx="3038156" cy="464978"/>
          </a:xfrm>
          <a:prstGeom prst="rect">
            <a:avLst/>
          </a:prstGeom>
        </p:spPr>
        <p:txBody>
          <a:bodyPr vert="horz" lIns="90673" tIns="45335" rIns="90673" bIns="45335" rtlCol="0" anchor="b"/>
          <a:lstStyle>
            <a:lvl1pPr algn="r">
              <a:defRPr sz="1200"/>
            </a:lvl1pPr>
          </a:lstStyle>
          <a:p>
            <a:fld id="{AB627574-AC5C-4806-9007-F6DCA895AA20}"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981132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48" tIns="46575" rIns="93148" bIns="46575" rtlCol="0"/>
          <a:lstStyle>
            <a:lvl1pPr algn="l">
              <a:defRPr sz="1200">
                <a:latin typeface="Arial"/>
              </a:defRPr>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48" tIns="46575" rIns="93148" bIns="46575" rtlCol="0"/>
          <a:lstStyle>
            <a:lvl1pPr algn="r">
              <a:defRPr sz="1200">
                <a:latin typeface="Arial"/>
              </a:defRPr>
            </a:lvl1pPr>
          </a:lstStyle>
          <a:p>
            <a:fld id="{000534CB-5A2E-E042-BD2B-5FEE40BFF387}" type="datetimeFigureOut">
              <a:rPr lang="en-US" smtClean="0"/>
              <a:pPr/>
              <a:t>4/8/19</a:t>
            </a:fld>
            <a:endParaRPr lang="en-US" dirty="0"/>
          </a:p>
        </p:txBody>
      </p:sp>
      <p:sp>
        <p:nvSpPr>
          <p:cNvPr id="4" name="Slide Image Placeholder 3"/>
          <p:cNvSpPr>
            <a:spLocks noGrp="1" noRot="1" noChangeAspect="1"/>
          </p:cNvSpPr>
          <p:nvPr>
            <p:ph type="sldImg" idx="2"/>
          </p:nvPr>
        </p:nvSpPr>
        <p:spPr>
          <a:xfrm>
            <a:off x="407988" y="695325"/>
            <a:ext cx="6194425" cy="3486150"/>
          </a:xfrm>
          <a:prstGeom prst="rect">
            <a:avLst/>
          </a:prstGeom>
          <a:noFill/>
          <a:ln w="12700">
            <a:solidFill>
              <a:prstClr val="black"/>
            </a:solidFill>
          </a:ln>
        </p:spPr>
        <p:txBody>
          <a:bodyPr vert="horz" lIns="93148" tIns="46575" rIns="93148" bIns="46575"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8" tIns="46575" rIns="93148" bIns="4657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48" tIns="46575" rIns="93148" bIns="46575"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48" tIns="46575" rIns="93148" bIns="46575" rtlCol="0" anchor="b"/>
          <a:lstStyle>
            <a:lvl1pPr algn="r">
              <a:defRPr sz="1200">
                <a:latin typeface="Arial"/>
              </a:defRPr>
            </a:lvl1pPr>
          </a:lstStyle>
          <a:p>
            <a:fld id="{C822B1E7-694C-A54B-B0DB-38D0AA2579B0}" type="slidenum">
              <a:rPr lang="en-US" smtClean="0"/>
              <a:pPr/>
              <a:t>‹#›</a:t>
            </a:fld>
            <a:endParaRPr lang="en-US" dirty="0"/>
          </a:p>
        </p:txBody>
      </p:sp>
    </p:spTree>
    <p:extLst>
      <p:ext uri="{BB962C8B-B14F-4D97-AF65-F5344CB8AC3E}">
        <p14:creationId xmlns:p14="http://schemas.microsoft.com/office/powerpoint/2010/main" val="2810360549"/>
      </p:ext>
    </p:extLst>
  </p:cSld>
  <p:clrMap bg1="lt1" tx1="dk1" bg2="lt2" tx2="dk2" accent1="accent1" accent2="accent2" accent3="accent3" accent4="accent4" accent5="accent5" accent6="accent6" hlink="hlink" folHlink="folHlink"/>
  <p:hf hdr="0" ftr="0" dt="0"/>
  <p:notesStyle>
    <a:lvl1pPr marL="0" algn="l" defTabSz="609265" rtl="0" eaLnBrk="1" latinLnBrk="0" hangingPunct="1">
      <a:defRPr sz="1600" kern="1200">
        <a:solidFill>
          <a:schemeClr val="tx1"/>
        </a:solidFill>
        <a:latin typeface="Arial"/>
        <a:ea typeface="+mn-ea"/>
        <a:cs typeface="+mn-cs"/>
      </a:defRPr>
    </a:lvl1pPr>
    <a:lvl2pPr marL="609265" algn="l" defTabSz="609265" rtl="0" eaLnBrk="1" latinLnBrk="0" hangingPunct="1">
      <a:defRPr sz="1600" kern="1200">
        <a:solidFill>
          <a:schemeClr val="tx1"/>
        </a:solidFill>
        <a:latin typeface="Arial"/>
        <a:ea typeface="+mn-ea"/>
        <a:cs typeface="+mn-cs"/>
      </a:defRPr>
    </a:lvl2pPr>
    <a:lvl3pPr marL="1218530" algn="l" defTabSz="609265" rtl="0" eaLnBrk="1" latinLnBrk="0" hangingPunct="1">
      <a:defRPr sz="1600" kern="1200">
        <a:solidFill>
          <a:schemeClr val="tx1"/>
        </a:solidFill>
        <a:latin typeface="Arial"/>
        <a:ea typeface="+mn-ea"/>
        <a:cs typeface="+mn-cs"/>
      </a:defRPr>
    </a:lvl3pPr>
    <a:lvl4pPr marL="1827795" algn="l" defTabSz="609265" rtl="0" eaLnBrk="1" latinLnBrk="0" hangingPunct="1">
      <a:defRPr sz="1600" kern="1200">
        <a:solidFill>
          <a:schemeClr val="tx1"/>
        </a:solidFill>
        <a:latin typeface="Arial"/>
        <a:ea typeface="+mn-ea"/>
        <a:cs typeface="+mn-cs"/>
      </a:defRPr>
    </a:lvl4pPr>
    <a:lvl5pPr marL="2437060" algn="l" defTabSz="609265" rtl="0" eaLnBrk="1" latinLnBrk="0" hangingPunct="1">
      <a:defRPr sz="1600" kern="1200">
        <a:solidFill>
          <a:schemeClr val="tx1"/>
        </a:solidFill>
        <a:latin typeface="Arial"/>
        <a:ea typeface="+mn-ea"/>
        <a:cs typeface="+mn-cs"/>
      </a:defRPr>
    </a:lvl5pPr>
    <a:lvl6pPr marL="3046323" algn="l" defTabSz="609265" rtl="0" eaLnBrk="1" latinLnBrk="0" hangingPunct="1">
      <a:defRPr sz="1600" kern="1200">
        <a:solidFill>
          <a:schemeClr val="tx1"/>
        </a:solidFill>
        <a:latin typeface="+mn-lt"/>
        <a:ea typeface="+mn-ea"/>
        <a:cs typeface="+mn-cs"/>
      </a:defRPr>
    </a:lvl6pPr>
    <a:lvl7pPr marL="3655590" algn="l" defTabSz="609265" rtl="0" eaLnBrk="1" latinLnBrk="0" hangingPunct="1">
      <a:defRPr sz="1600" kern="1200">
        <a:solidFill>
          <a:schemeClr val="tx1"/>
        </a:solidFill>
        <a:latin typeface="+mn-lt"/>
        <a:ea typeface="+mn-ea"/>
        <a:cs typeface="+mn-cs"/>
      </a:defRPr>
    </a:lvl7pPr>
    <a:lvl8pPr marL="4264853" algn="l" defTabSz="609265" rtl="0" eaLnBrk="1" latinLnBrk="0" hangingPunct="1">
      <a:defRPr sz="1600" kern="1200">
        <a:solidFill>
          <a:schemeClr val="tx1"/>
        </a:solidFill>
        <a:latin typeface="+mn-lt"/>
        <a:ea typeface="+mn-ea"/>
        <a:cs typeface="+mn-cs"/>
      </a:defRPr>
    </a:lvl8pPr>
    <a:lvl9pPr marL="4874119" algn="l" defTabSz="6092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a:t>
            </a:fld>
            <a:endParaRPr lang="en-US" dirty="0"/>
          </a:p>
        </p:txBody>
      </p:sp>
    </p:spTree>
    <p:extLst>
      <p:ext uri="{BB962C8B-B14F-4D97-AF65-F5344CB8AC3E}">
        <p14:creationId xmlns:p14="http://schemas.microsoft.com/office/powerpoint/2010/main" val="3285979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r>
              <a:rPr lang="en-US" dirty="0"/>
              <a:t>Predictability</a:t>
            </a:r>
          </a:p>
          <a:p>
            <a:r>
              <a:rPr lang="en-US" dirty="0"/>
              <a:t>Quality</a:t>
            </a:r>
          </a:p>
          <a:p>
            <a:r>
              <a:rPr lang="en-US" dirty="0"/>
              <a:t>ROI, time to market</a:t>
            </a:r>
          </a:p>
          <a:p>
            <a:r>
              <a:rPr lang="en-US" dirty="0"/>
              <a:t>Clearly defined roles and responsibilities</a:t>
            </a:r>
          </a:p>
          <a:p>
            <a:endParaRPr lang="en-US" dirty="0"/>
          </a:p>
          <a:p>
            <a:r>
              <a:rPr lang="en-US" dirty="0"/>
              <a:t>What to expect –</a:t>
            </a:r>
          </a:p>
          <a:p>
            <a:pPr marL="162483" indent="-162483">
              <a:buFontTx/>
              <a:buChar char="-"/>
            </a:pPr>
            <a:r>
              <a:rPr lang="en-US" dirty="0"/>
              <a:t>Greater</a:t>
            </a:r>
            <a:r>
              <a:rPr lang="en-US" baseline="0" dirty="0"/>
              <a:t> transparency</a:t>
            </a:r>
          </a:p>
          <a:p>
            <a:pPr marL="162483" indent="-162483">
              <a:buFontTx/>
              <a:buChar char="-"/>
            </a:pPr>
            <a:r>
              <a:rPr lang="en-US" baseline="0" dirty="0"/>
              <a:t>Misalignments and dysfunctions become more visible</a:t>
            </a:r>
          </a:p>
          <a:p>
            <a:pPr marL="162483" indent="-162483">
              <a:buFontTx/>
              <a:buChar char="-"/>
            </a:pPr>
            <a:r>
              <a:rPr lang="en-US" baseline="0" dirty="0"/>
              <a:t>Conflicting metrics (the way things are measured, what is measured, and what they mean)</a:t>
            </a:r>
          </a:p>
          <a:p>
            <a:pPr marL="162483" indent="-162483">
              <a:buFontTx/>
              <a:buChar char="-"/>
            </a:pPr>
            <a:r>
              <a:rPr lang="en-US" baseline="0" dirty="0"/>
              <a:t>It’s important to address these</a:t>
            </a:r>
            <a:endParaRPr lang="en-US" dirty="0"/>
          </a:p>
        </p:txBody>
      </p:sp>
      <p:sp>
        <p:nvSpPr>
          <p:cNvPr id="5" name="Date Placeholder 4"/>
          <p:cNvSpPr>
            <a:spLocks noGrp="1"/>
          </p:cNvSpPr>
          <p:nvPr>
            <p:ph type="dt"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2" name="Slide Number Placeholder 1"/>
          <p:cNvSpPr>
            <a:spLocks noGrp="1"/>
          </p:cNvSpPr>
          <p:nvPr>
            <p:ph type="sldNum" sz="quarter" idx="13"/>
          </p:nvPr>
        </p:nvSpPr>
        <p:spPr/>
        <p:txBody>
          <a:bodyPr/>
          <a:lstStyle/>
          <a:p>
            <a:fld id="{AB707C43-743C-B441-B1E0-5ED519F5D123}" type="slidenum">
              <a:rPr lang="en-US" smtClean="0"/>
              <a:pPr/>
              <a:t>17</a:t>
            </a:fld>
            <a:endParaRPr lang="en-US"/>
          </a:p>
        </p:txBody>
      </p:sp>
    </p:spTree>
    <p:extLst>
      <p:ext uri="{BB962C8B-B14F-4D97-AF65-F5344CB8AC3E}">
        <p14:creationId xmlns:p14="http://schemas.microsoft.com/office/powerpoint/2010/main" val="225908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&lt;idea: draw the sailboat now and have people do that exercise as we talk through</a:t>
            </a:r>
            <a:r>
              <a:rPr lang="en-US" baseline="0" dirty="0"/>
              <a:t> these principles: benefits of following, problems if not followed&gt;</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AB707C43-743C-B441-B1E0-5ED519F5D123}" type="slidenum">
              <a:rPr lang="en-US" smtClean="0"/>
              <a:pPr/>
              <a:t>18</a:t>
            </a:fld>
            <a:endParaRPr lang="en-US"/>
          </a:p>
        </p:txBody>
      </p:sp>
    </p:spTree>
    <p:extLst>
      <p:ext uri="{BB962C8B-B14F-4D97-AF65-F5344CB8AC3E}">
        <p14:creationId xmlns:p14="http://schemas.microsoft.com/office/powerpoint/2010/main" val="158691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 The problem with this</a:t>
            </a:r>
            <a:r>
              <a:rPr lang="en-US" baseline="0" dirty="0"/>
              <a:t> slide as presented in prior versions of the deck is that it doesn’t make clear how to put iterative and incremental together at all, and especially not in time. We iterate first to make an increment that we can ship. Then we iterate to build additional increments.)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AB707C43-743C-B441-B1E0-5ED519F5D123}" type="slidenum">
              <a:rPr lang="en-US" smtClean="0"/>
              <a:pPr/>
              <a:t>21</a:t>
            </a:fld>
            <a:endParaRPr lang="en-US"/>
          </a:p>
        </p:txBody>
      </p:sp>
    </p:spTree>
    <p:extLst>
      <p:ext uri="{BB962C8B-B14F-4D97-AF65-F5344CB8AC3E}">
        <p14:creationId xmlns:p14="http://schemas.microsoft.com/office/powerpoint/2010/main" val="2784390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457200"/>
            <a:ext cx="4572000" cy="2571750"/>
          </a:xfrm>
        </p:spPr>
      </p:sp>
      <p:sp>
        <p:nvSpPr>
          <p:cNvPr id="3" name="Notes Placeholder 2"/>
          <p:cNvSpPr>
            <a:spLocks noGrp="1"/>
          </p:cNvSpPr>
          <p:nvPr>
            <p:ph type="body" idx="1"/>
          </p:nvPr>
        </p:nvSpPr>
        <p:spPr/>
        <p:txBody>
          <a:bodyPr>
            <a:normAutofit/>
          </a:bodyPr>
          <a:lstStyle/>
          <a:p>
            <a:pPr>
              <a:spcAft>
                <a:spcPts val="600"/>
              </a:spcAft>
            </a:pPr>
            <a:r>
              <a:rPr lang="en-US" sz="1100" b="1" kern="1200" dirty="0">
                <a:solidFill>
                  <a:schemeClr val="tx1"/>
                </a:solidFill>
                <a:effectLst/>
                <a:latin typeface="+mn-lt"/>
                <a:ea typeface="+mn-ea"/>
                <a:cs typeface="+mn-cs"/>
              </a:rPr>
              <a:t>Key Message:</a:t>
            </a:r>
          </a:p>
          <a:p>
            <a:pPr marL="171450" indent="-171450">
              <a:spcAft>
                <a:spcPts val="600"/>
              </a:spcAft>
              <a:buFont typeface="Arial" charset="0"/>
              <a:buChar char="•"/>
            </a:pPr>
            <a:r>
              <a:rPr lang="en-US" sz="1100" b="0" kern="1200" dirty="0">
                <a:solidFill>
                  <a:schemeClr val="tx1"/>
                </a:solidFill>
                <a:effectLst/>
                <a:latin typeface="+mn-lt"/>
                <a:ea typeface="+mn-ea"/>
                <a:cs typeface="+mn-cs"/>
              </a:rPr>
              <a:t>The prime directive of Agile development is to deliver value early, to the customer if we can, or for internal feedback if we can’t.</a:t>
            </a:r>
          </a:p>
        </p:txBody>
      </p:sp>
      <p:sp>
        <p:nvSpPr>
          <p:cNvPr id="8" name="Footer Placeholder 7">
            <a:extLst>
              <a:ext uri="{FF2B5EF4-FFF2-40B4-BE49-F238E27FC236}">
                <a16:creationId xmlns:a16="http://schemas.microsoft.com/office/drawing/2014/main" id="{75C44A7B-3308-2249-8315-D2343427D3CA}"/>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F63C9CA6-5D2A-E044-8A03-BAAA5F78061C}"/>
              </a:ext>
            </a:extLst>
          </p:cNvPr>
          <p:cNvSpPr>
            <a:spLocks noGrp="1"/>
          </p:cNvSpPr>
          <p:nvPr>
            <p:ph type="sldNum" sz="quarter" idx="11"/>
          </p:nvPr>
        </p:nvSpPr>
        <p:spPr/>
        <p:txBody>
          <a:bodyPr/>
          <a:lstStyle/>
          <a:p>
            <a:r>
              <a:rPr lang="en-US"/>
              <a:t>3-</a:t>
            </a:r>
            <a:fld id="{F0EB2F42-7EB3-426A-AE0F-BE645EFDC311}" type="slidenum">
              <a:rPr lang="en-US" smtClean="0"/>
              <a:pPr/>
              <a:t>22</a:t>
            </a:fld>
            <a:endParaRPr lang="en-US" dirty="0"/>
          </a:p>
        </p:txBody>
      </p:sp>
    </p:spTree>
    <p:extLst>
      <p:ext uri="{BB962C8B-B14F-4D97-AF65-F5344CB8AC3E}">
        <p14:creationId xmlns:p14="http://schemas.microsoft.com/office/powerpoint/2010/main" val="2298339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do all this work analyzing and planning the scope,</a:t>
            </a:r>
          </a:p>
          <a:p>
            <a:r>
              <a:rPr lang="en-US" baseline="0" dirty="0"/>
              <a:t>Then management comes and says cut cost in half and cut time in half</a:t>
            </a:r>
          </a:p>
          <a:p>
            <a:r>
              <a:rPr lang="en-US" baseline="0" dirty="0"/>
              <a:t>So lots of that analysis is waste.</a:t>
            </a:r>
          </a:p>
          <a:p>
            <a:r>
              <a:rPr lang="en-US" baseline="0" dirty="0"/>
              <a:t>Made worse in that needs of customer often arise faster than we can deliver.</a:t>
            </a:r>
          </a:p>
          <a:p>
            <a:r>
              <a:rPr lang="en-US" baseline="0" dirty="0"/>
              <a:t>That’s the problem with the predictive approach. We are in a knowledge creation activity that can’t be predicted in the way that many try.</a:t>
            </a:r>
          </a:p>
          <a:p>
            <a:endParaRPr lang="en-US" baseline="0" dirty="0"/>
          </a:p>
          <a:p>
            <a:r>
              <a:rPr lang="en-US" baseline="0" dirty="0"/>
              <a:t>So, scope is most often not the primary constraint for sw.</a:t>
            </a:r>
          </a:p>
          <a:p>
            <a:r>
              <a:rPr lang="en-US" baseline="0" dirty="0"/>
              <a:t>There is most often the need to get something to market quickly.</a:t>
            </a:r>
          </a:p>
          <a:p>
            <a:r>
              <a:rPr lang="en-US" baseline="0" dirty="0"/>
              <a:t>Is that true here?</a:t>
            </a:r>
          </a:p>
          <a:p>
            <a:r>
              <a:rPr lang="en-US" baseline="0" dirty="0"/>
              <a:t>If not, are you sure? Is there value in feedback?</a:t>
            </a:r>
          </a:p>
          <a:p>
            <a:r>
              <a:rPr lang="en-US" baseline="0" dirty="0"/>
              <a:t>There is value in getting revenue / payback for your investment sooner.</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AB707C43-743C-B441-B1E0-5ED519F5D123}" type="slidenum">
              <a:rPr lang="en-US" smtClean="0"/>
              <a:pPr/>
              <a:t>23</a:t>
            </a:fld>
            <a:endParaRPr lang="en-US"/>
          </a:p>
        </p:txBody>
      </p:sp>
    </p:spTree>
    <p:extLst>
      <p:ext uri="{BB962C8B-B14F-4D97-AF65-F5344CB8AC3E}">
        <p14:creationId xmlns:p14="http://schemas.microsoft.com/office/powerpoint/2010/main" val="379580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5613"/>
            <a:ext cx="4572000" cy="2573337"/>
          </a:xfrm>
        </p:spPr>
      </p:sp>
      <p:sp>
        <p:nvSpPr>
          <p:cNvPr id="3" name="Notes Placeholder 2"/>
          <p:cNvSpPr>
            <a:spLocks noGrp="1"/>
          </p:cNvSpPr>
          <p:nvPr>
            <p:ph type="body" idx="1"/>
          </p:nvPr>
        </p:nvSpPr>
        <p:spPr/>
        <p:txBody>
          <a:bodyPr/>
          <a:lstStyle/>
          <a:p>
            <a:endParaRPr lang="en-US"/>
          </a:p>
        </p:txBody>
      </p:sp>
      <p:sp>
        <p:nvSpPr>
          <p:cNvPr id="8" name="Footer Placeholder 7">
            <a:extLst>
              <a:ext uri="{FF2B5EF4-FFF2-40B4-BE49-F238E27FC236}">
                <a16:creationId xmlns:a16="http://schemas.microsoft.com/office/drawing/2014/main" id="{6C7090CD-450A-DE45-A5C7-6034ABB681D2}"/>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464A5A32-5D83-DB41-9F9E-DF4469B99656}"/>
              </a:ext>
            </a:extLst>
          </p:cNvPr>
          <p:cNvSpPr>
            <a:spLocks noGrp="1"/>
          </p:cNvSpPr>
          <p:nvPr>
            <p:ph type="sldNum" sz="quarter" idx="11"/>
          </p:nvPr>
        </p:nvSpPr>
        <p:spPr/>
        <p:txBody>
          <a:bodyPr/>
          <a:lstStyle/>
          <a:p>
            <a:r>
              <a:rPr lang="en-US"/>
              <a:t>3-</a:t>
            </a:r>
            <a:fld id="{F0EB2F42-7EB3-426A-AE0F-BE645EFDC311}" type="slidenum">
              <a:rPr lang="en-US" smtClean="0"/>
              <a:pPr/>
              <a:t>31</a:t>
            </a:fld>
            <a:endParaRPr lang="en-US" dirty="0"/>
          </a:p>
        </p:txBody>
      </p:sp>
    </p:spTree>
    <p:extLst>
      <p:ext uri="{BB962C8B-B14F-4D97-AF65-F5344CB8AC3E}">
        <p14:creationId xmlns:p14="http://schemas.microsoft.com/office/powerpoint/2010/main" val="2223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5613"/>
            <a:ext cx="4572000" cy="2573337"/>
          </a:xfrm>
        </p:spPr>
      </p:sp>
      <p:sp>
        <p:nvSpPr>
          <p:cNvPr id="3" name="Notes Placeholder 2"/>
          <p:cNvSpPr>
            <a:spLocks noGrp="1"/>
          </p:cNvSpPr>
          <p:nvPr>
            <p:ph type="body" idx="1"/>
          </p:nvPr>
        </p:nvSpPr>
        <p:spPr>
          <a:xfrm>
            <a:off x="685800" y="3108960"/>
            <a:ext cx="5486400" cy="4978400"/>
          </a:xfrm>
        </p:spPr>
        <p:txBody>
          <a:bodyPr>
            <a:noAutofit/>
          </a:bodyPr>
          <a:lstStyle/>
          <a:p>
            <a:pPr defTabSz="914303">
              <a:spcBef>
                <a:spcPts val="0"/>
              </a:spcBef>
              <a:spcAft>
                <a:spcPts val="600"/>
              </a:spcAft>
              <a:defRPr/>
            </a:pPr>
            <a:r>
              <a:rPr lang="en-US" b="1" dirty="0"/>
              <a:t>Trainer Guidance: </a:t>
            </a:r>
          </a:p>
          <a:p>
            <a:pPr marL="171450" indent="-171450" defTabSz="914303">
              <a:spcAft>
                <a:spcPts val="600"/>
              </a:spcAft>
              <a:buFont typeface="Arial" charset="0"/>
              <a:buChar char="•"/>
              <a:defRPr/>
            </a:pPr>
            <a:r>
              <a:rPr lang="en-US" b="0" dirty="0"/>
              <a:t>Lean is not black and white.</a:t>
            </a:r>
            <a:r>
              <a:rPr lang="en-US" b="0" baseline="0" dirty="0"/>
              <a:t> </a:t>
            </a:r>
            <a:r>
              <a:rPr lang="en-US" b="0" dirty="0"/>
              <a:t>There is a connection between the transaction and holding costs.</a:t>
            </a:r>
            <a:r>
              <a:rPr lang="en-US" b="0" baseline="0" dirty="0"/>
              <a:t> You can see how the transaction cost changes by the size of the batch. </a:t>
            </a:r>
          </a:p>
          <a:p>
            <a:pPr marL="171450" indent="-171450" defTabSz="914303">
              <a:spcAft>
                <a:spcPts val="600"/>
              </a:spcAft>
              <a:buFont typeface="Arial" charset="0"/>
              <a:buChar char="•"/>
              <a:defRPr/>
            </a:pPr>
            <a:r>
              <a:rPr lang="en-US" b="0" baseline="0" dirty="0"/>
              <a:t>The more items I transfer at once, the lower the overall transaction cost is. On the other hand, the more items I have in a batch, the larger my inventories are, which increases the holding cost. </a:t>
            </a:r>
          </a:p>
          <a:p>
            <a:pPr marL="171450" indent="-171450" defTabSz="914303">
              <a:spcAft>
                <a:spcPts val="600"/>
              </a:spcAft>
              <a:buFont typeface="Arial" charset="0"/>
              <a:buChar char="•"/>
              <a:defRPr/>
            </a:pPr>
            <a:r>
              <a:rPr lang="en-US" b="0" baseline="0" dirty="0"/>
              <a:t>The optimal batch size is at the minimum of the aggregation of the transaction and holding costs. The aggregated values form a U-Curve, and it’s not an exact science, rather, a sweet spot. </a:t>
            </a:r>
          </a:p>
          <a:p>
            <a:pPr marL="0" indent="0" defTabSz="914303">
              <a:spcAft>
                <a:spcPts val="600"/>
              </a:spcAft>
              <a:buFont typeface="Arial" charset="0"/>
              <a:buNone/>
              <a:defRPr/>
            </a:pPr>
            <a:r>
              <a:rPr lang="en-US" b="1" dirty="0"/>
              <a:t>Tips: </a:t>
            </a:r>
          </a:p>
          <a:p>
            <a:pPr marL="171450" indent="-171450" defTabSz="914303">
              <a:spcAft>
                <a:spcPts val="600"/>
              </a:spcAft>
              <a:buFont typeface="Arial"/>
              <a:buChar char="•"/>
              <a:defRPr/>
            </a:pPr>
            <a:r>
              <a:rPr lang="en-US" b="0" dirty="0"/>
              <a:t>U-Curve</a:t>
            </a:r>
            <a:r>
              <a:rPr lang="en-US" b="0" baseline="0" dirty="0"/>
              <a:t> illustrates the number of batch sizes.</a:t>
            </a:r>
          </a:p>
          <a:p>
            <a:pPr marL="171450" indent="-171450" defTabSz="914303">
              <a:spcAft>
                <a:spcPts val="600"/>
              </a:spcAft>
              <a:buFont typeface="Arial"/>
              <a:buChar char="•"/>
              <a:defRPr/>
            </a:pPr>
            <a:r>
              <a:rPr lang="en-US" b="0" dirty="0"/>
              <a:t>U-Curve</a:t>
            </a:r>
            <a:r>
              <a:rPr lang="en-US" b="0" baseline="0" dirty="0"/>
              <a:t> </a:t>
            </a:r>
            <a:r>
              <a:rPr lang="en-US" b="0" dirty="0"/>
              <a:t>Optimization</a:t>
            </a:r>
            <a:r>
              <a:rPr lang="en-US" b="0" baseline="0" dirty="0"/>
              <a:t> is a common effect in Lean, it highlights trade-offs which vary by context. Must understand transaction and holding costs.</a:t>
            </a:r>
          </a:p>
          <a:p>
            <a:pPr marL="171450" indent="-171450" defTabSz="914303">
              <a:spcAft>
                <a:spcPts val="600"/>
              </a:spcAft>
              <a:buFont typeface="Arial"/>
              <a:buChar char="•"/>
              <a:defRPr/>
            </a:pPr>
            <a:r>
              <a:rPr lang="en-US" b="0" baseline="0" dirty="0"/>
              <a:t>Applies to collocation since there are greater holding costs due to batching and lower transaction costs. Want the intersection.</a:t>
            </a:r>
          </a:p>
          <a:p>
            <a:pPr marL="171450" indent="-171450" defTabSz="914303">
              <a:spcAft>
                <a:spcPts val="600"/>
              </a:spcAft>
              <a:buFont typeface="Arial"/>
              <a:buChar char="•"/>
              <a:defRPr/>
            </a:pPr>
            <a:r>
              <a:rPr lang="en-US" b="0" baseline="0" dirty="0"/>
              <a:t>Applies to Iteration length, number of stories in a Iteration, number of Features in a PI, amount of code developed before check.</a:t>
            </a:r>
            <a:endParaRPr lang="en-US" sz="1100" kern="1200" dirty="0">
              <a:solidFill>
                <a:schemeClr val="tx1"/>
              </a:solidFill>
              <a:effectLst/>
              <a:latin typeface="+mn-lt"/>
              <a:ea typeface="+mn-ea"/>
              <a:cs typeface="+mn-cs"/>
            </a:endParaRPr>
          </a:p>
        </p:txBody>
      </p:sp>
      <p:sp>
        <p:nvSpPr>
          <p:cNvPr id="8" name="Footer Placeholder 7">
            <a:extLst>
              <a:ext uri="{FF2B5EF4-FFF2-40B4-BE49-F238E27FC236}">
                <a16:creationId xmlns:a16="http://schemas.microsoft.com/office/drawing/2014/main" id="{B9B11487-A1DB-4445-9DAA-6DA8432AB379}"/>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FBA196B6-E963-4643-814B-98C15A5AB817}"/>
              </a:ext>
            </a:extLst>
          </p:cNvPr>
          <p:cNvSpPr>
            <a:spLocks noGrp="1"/>
          </p:cNvSpPr>
          <p:nvPr>
            <p:ph type="sldNum" sz="quarter" idx="11"/>
          </p:nvPr>
        </p:nvSpPr>
        <p:spPr/>
        <p:txBody>
          <a:bodyPr/>
          <a:lstStyle/>
          <a:p>
            <a:r>
              <a:rPr lang="en-US"/>
              <a:t>3-</a:t>
            </a:r>
            <a:fld id="{F0EB2F42-7EB3-426A-AE0F-BE645EFDC311}" type="slidenum">
              <a:rPr lang="en-US" smtClean="0"/>
              <a:pPr/>
              <a:t>32</a:t>
            </a:fld>
            <a:endParaRPr lang="en-US" dirty="0"/>
          </a:p>
        </p:txBody>
      </p:sp>
    </p:spTree>
    <p:extLst>
      <p:ext uri="{BB962C8B-B14F-4D97-AF65-F5344CB8AC3E}">
        <p14:creationId xmlns:p14="http://schemas.microsoft.com/office/powerpoint/2010/main" val="260358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572000" cy="2571750"/>
          </a:xfrm>
        </p:spPr>
      </p:sp>
      <p:sp>
        <p:nvSpPr>
          <p:cNvPr id="3" name="Notes Placeholder 2"/>
          <p:cNvSpPr>
            <a:spLocks noGrp="1"/>
          </p:cNvSpPr>
          <p:nvPr>
            <p:ph type="body" idx="1"/>
          </p:nvPr>
        </p:nvSpPr>
        <p:spPr>
          <a:xfrm>
            <a:off x="685800" y="3108960"/>
            <a:ext cx="5486400" cy="4307840"/>
          </a:xfrm>
        </p:spPr>
        <p:txBody>
          <a:bodyPr>
            <a:normAutofit fontScale="85000" lnSpcReduction="20000"/>
          </a:bodyPr>
          <a:lstStyle/>
          <a:p>
            <a:pPr defTabSz="914303">
              <a:spcBef>
                <a:spcPts val="0"/>
              </a:spcBef>
              <a:spcAft>
                <a:spcPts val="600"/>
              </a:spcAft>
              <a:defRPr/>
            </a:pPr>
            <a:r>
              <a:rPr lang="en-US" b="1" dirty="0"/>
              <a:t>Trainer Guidance: </a:t>
            </a:r>
          </a:p>
          <a:p>
            <a:pPr marL="171450" marR="0" indent="-171450" algn="l" defTabSz="914400" rtl="0" eaLnBrk="1" fontAlgn="auto" latinLnBrk="0" hangingPunct="1">
              <a:lnSpc>
                <a:spcPct val="100000"/>
              </a:lnSpc>
              <a:spcBef>
                <a:spcPts val="0"/>
              </a:spcBef>
              <a:spcAft>
                <a:spcPts val="600"/>
              </a:spcAft>
              <a:buClrTx/>
              <a:buSzTx/>
              <a:buFont typeface="Arial"/>
              <a:buChar char="•"/>
              <a:tabLst/>
              <a:defRPr/>
            </a:pPr>
            <a:r>
              <a:rPr lang="en-US" dirty="0"/>
              <a:t>ASK: “What’s an example of an unpredictable event that’s now predictable in SAFe?”</a:t>
            </a:r>
            <a:br>
              <a:rPr lang="en-US" dirty="0"/>
            </a:br>
            <a:r>
              <a:rPr lang="en-US" dirty="0"/>
              <a:t>A: Collect</a:t>
            </a:r>
            <a:r>
              <a:rPr lang="en-US" baseline="0" dirty="0"/>
              <a:t> answers from the team.</a:t>
            </a:r>
            <a:endParaRPr lang="en-US" dirty="0"/>
          </a:p>
          <a:p>
            <a:pPr marL="171450" marR="0" indent="-171450" algn="l" defTabSz="914400" rtl="0" eaLnBrk="1" fontAlgn="auto" latinLnBrk="0" hangingPunct="1">
              <a:lnSpc>
                <a:spcPct val="100000"/>
              </a:lnSpc>
              <a:spcBef>
                <a:spcPts val="0"/>
              </a:spcBef>
              <a:spcAft>
                <a:spcPts val="600"/>
              </a:spcAft>
              <a:buClrTx/>
              <a:buSzTx/>
              <a:buFont typeface="Arial"/>
              <a:buChar char="•"/>
              <a:tabLst/>
              <a:defRPr/>
            </a:pPr>
            <a:r>
              <a:rPr lang="en-US" dirty="0"/>
              <a:t>If you asked CEO’s, “You can take one pill for productivity or one for predictability.  Which would you take?"  They will always answer</a:t>
            </a:r>
            <a:r>
              <a:rPr lang="en-US" baseline="0" dirty="0"/>
              <a:t> “Predictability”.  </a:t>
            </a:r>
            <a:endParaRPr lang="en-US" dirty="0"/>
          </a:p>
          <a:p>
            <a:pPr marL="171450" marR="0" indent="-171450" algn="l" defTabSz="914400" rtl="0" eaLnBrk="1" fontAlgn="auto" latinLnBrk="0" hangingPunct="1">
              <a:lnSpc>
                <a:spcPct val="100000"/>
              </a:lnSpc>
              <a:spcBef>
                <a:spcPts val="0"/>
              </a:spcBef>
              <a:spcAft>
                <a:spcPts val="600"/>
              </a:spcAft>
              <a:buClrTx/>
              <a:buSzTx/>
              <a:buFontTx/>
              <a:buChar char="•"/>
              <a:tabLst/>
              <a:defRPr/>
            </a:pPr>
            <a:r>
              <a:rPr lang="en-US" dirty="0"/>
              <a:t>Delivering on cadence requires reserve capacity.</a:t>
            </a:r>
          </a:p>
          <a:p>
            <a:pPr marL="171450" marR="0" indent="-171450" algn="l" defTabSz="914400" rtl="0" eaLnBrk="1" fontAlgn="auto" latinLnBrk="0" hangingPunct="1">
              <a:lnSpc>
                <a:spcPct val="100000"/>
              </a:lnSpc>
              <a:spcBef>
                <a:spcPts val="0"/>
              </a:spcBef>
              <a:spcAft>
                <a:spcPts val="600"/>
              </a:spcAft>
              <a:buClrTx/>
              <a:buSzTx/>
              <a:buFontTx/>
              <a:buChar char="•"/>
              <a:tabLst/>
              <a:defRPr/>
            </a:pPr>
            <a:r>
              <a:rPr lang="en-US" dirty="0"/>
              <a:t>Synchronization causes multiple events to happen at the same time.</a:t>
            </a:r>
          </a:p>
          <a:p>
            <a:pPr marL="171450" marR="0" indent="-171450" algn="l" defTabSz="914400" rtl="0" eaLnBrk="1" fontAlgn="auto" latinLnBrk="0" hangingPunct="1">
              <a:lnSpc>
                <a:spcPct val="100000"/>
              </a:lnSpc>
              <a:spcBef>
                <a:spcPts val="0"/>
              </a:spcBef>
              <a:spcAft>
                <a:spcPts val="600"/>
              </a:spcAft>
              <a:buClrTx/>
              <a:buSzTx/>
              <a:buFont typeface="Arial"/>
              <a:buChar char="•"/>
              <a:tabLst/>
              <a:defRPr/>
            </a:pPr>
            <a:r>
              <a:rPr lang="en-US" dirty="0"/>
              <a:t>ASK:</a:t>
            </a:r>
            <a:r>
              <a:rPr lang="en-US" baseline="0" dirty="0"/>
              <a:t> “Did you e</a:t>
            </a:r>
            <a:r>
              <a:rPr lang="en-US" dirty="0"/>
              <a:t>ver have a plan where you didn't have to adjust the plan to actual?”  </a:t>
            </a:r>
          </a:p>
          <a:p>
            <a:pPr marL="171450" indent="-171450">
              <a:spcAft>
                <a:spcPts val="600"/>
              </a:spcAft>
              <a:buFont typeface="Arial" charset="0"/>
              <a:buChar char="•"/>
            </a:pPr>
            <a:r>
              <a:rPr lang="en-US" sz="1100" kern="1200" dirty="0">
                <a:solidFill>
                  <a:schemeClr val="tx1"/>
                </a:solidFill>
                <a:effectLst/>
                <a:latin typeface="+mn-lt"/>
                <a:ea typeface="+mn-ea"/>
                <a:cs typeface="+mn-cs"/>
              </a:rPr>
              <a:t>Cadence provides a rhythmic pattern, the dependable heartbeat of the process. It makes routine that which can be routine, so the intellectual capacity of knowledge workers can be devoted to managing the variables. By transforming unpredictable events into expected events, cadence offers many additional benefits.</a:t>
            </a:r>
          </a:p>
          <a:p>
            <a:pPr marL="171450" indent="-171450">
              <a:spcAft>
                <a:spcPts val="600"/>
              </a:spcAft>
              <a:buFont typeface="Arial" charset="0"/>
              <a:buChar char="•"/>
            </a:pPr>
            <a:r>
              <a:rPr lang="en-US" sz="1100" kern="1200" dirty="0">
                <a:solidFill>
                  <a:schemeClr val="tx1"/>
                </a:solidFill>
                <a:effectLst/>
                <a:latin typeface="+mn-lt"/>
                <a:ea typeface="+mn-ea"/>
                <a:cs typeface="+mn-cs"/>
              </a:rPr>
              <a:t>Synchronization allows multiple perspectives to be understood, resolved, and integrated at the same time. As a result, it: </a:t>
            </a:r>
          </a:p>
          <a:p>
            <a:pPr marL="628650" lvl="1" indent="-171450">
              <a:spcAft>
                <a:spcPts val="600"/>
              </a:spcAft>
              <a:buFont typeface="Arial" charset="0"/>
              <a:buChar char="•"/>
            </a:pPr>
            <a:r>
              <a:rPr lang="en-US" sz="1100" kern="1200" dirty="0">
                <a:solidFill>
                  <a:schemeClr val="tx1"/>
                </a:solidFill>
                <a:effectLst/>
                <a:latin typeface="+mn-lt"/>
                <a:ea typeface="+mn-ea"/>
                <a:cs typeface="+mn-cs"/>
              </a:rPr>
              <a:t>Pulls the different assets of a system together to assess solution viability. </a:t>
            </a:r>
          </a:p>
          <a:p>
            <a:pPr marL="628650" lvl="1" indent="-171450">
              <a:spcAft>
                <a:spcPts val="600"/>
              </a:spcAft>
              <a:buFont typeface="Arial" charset="0"/>
              <a:buChar char="•"/>
            </a:pPr>
            <a:r>
              <a:rPr lang="en-US" sz="1100" kern="1200" dirty="0">
                <a:solidFill>
                  <a:schemeClr val="tx1"/>
                </a:solidFill>
                <a:effectLst/>
                <a:latin typeface="+mn-lt"/>
                <a:ea typeface="+mn-ea"/>
                <a:cs typeface="+mn-cs"/>
              </a:rPr>
              <a:t>Aligns the development teams and business to a common mission.</a:t>
            </a:r>
          </a:p>
          <a:p>
            <a:pPr marL="628650" lvl="1" indent="-171450">
              <a:spcAft>
                <a:spcPts val="600"/>
              </a:spcAft>
              <a:buFont typeface="Arial" charset="0"/>
              <a:buChar char="•"/>
            </a:pPr>
            <a:r>
              <a:rPr lang="en-US" sz="1100" kern="1200" dirty="0">
                <a:solidFill>
                  <a:schemeClr val="tx1"/>
                </a:solidFill>
                <a:effectLst/>
                <a:latin typeface="+mn-lt"/>
                <a:ea typeface="+mn-ea"/>
                <a:cs typeface="+mn-cs"/>
              </a:rPr>
              <a:t>Integrates the customers into the development process.</a:t>
            </a:r>
          </a:p>
          <a:p>
            <a:pPr marL="0" indent="0">
              <a:spcAft>
                <a:spcPts val="600"/>
              </a:spcAft>
              <a:buFont typeface="Arial" charset="0"/>
              <a:buNone/>
            </a:pPr>
            <a:r>
              <a:rPr lang="en-US" sz="1100" b="1" kern="1200" dirty="0">
                <a:solidFill>
                  <a:schemeClr val="tx1"/>
                </a:solidFill>
                <a:effectLst/>
                <a:latin typeface="+mn-lt"/>
                <a:ea typeface="+mn-ea"/>
                <a:cs typeface="+mn-cs"/>
              </a:rPr>
              <a:t>References:</a:t>
            </a:r>
          </a:p>
          <a:p>
            <a:pPr marL="171450" indent="-171450">
              <a:spcAft>
                <a:spcPts val="600"/>
              </a:spcAft>
              <a:buFont typeface="Arial" charset="0"/>
              <a:buChar char="•"/>
            </a:pPr>
            <a:r>
              <a:rPr lang="en-US" sz="1100" kern="1200" dirty="0">
                <a:solidFill>
                  <a:schemeClr val="tx1"/>
                </a:solidFill>
                <a:effectLst/>
                <a:latin typeface="+mn-lt"/>
                <a:ea typeface="+mn-ea"/>
                <a:cs typeface="+mn-cs"/>
              </a:rPr>
              <a:t>Read more at: http://www.scaledagileframework.com/apply-cadence-synchronize-with-cross-domain-planning/</a:t>
            </a:r>
            <a:endParaRPr lang="en-US" dirty="0"/>
          </a:p>
        </p:txBody>
      </p:sp>
      <p:sp>
        <p:nvSpPr>
          <p:cNvPr id="8" name="Footer Placeholder 7">
            <a:extLst>
              <a:ext uri="{FF2B5EF4-FFF2-40B4-BE49-F238E27FC236}">
                <a16:creationId xmlns:a16="http://schemas.microsoft.com/office/drawing/2014/main" id="{F59CE56A-AA86-AE47-BA47-5579A403051B}"/>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B5E29078-28EB-8147-A1B7-591F06EC7611}"/>
              </a:ext>
            </a:extLst>
          </p:cNvPr>
          <p:cNvSpPr>
            <a:spLocks noGrp="1"/>
          </p:cNvSpPr>
          <p:nvPr>
            <p:ph type="sldNum" sz="quarter" idx="11"/>
          </p:nvPr>
        </p:nvSpPr>
        <p:spPr/>
        <p:txBody>
          <a:bodyPr/>
          <a:lstStyle/>
          <a:p>
            <a:r>
              <a:rPr lang="en-US"/>
              <a:t>3-</a:t>
            </a:r>
            <a:fld id="{F0EB2F42-7EB3-426A-AE0F-BE645EFDC311}" type="slidenum">
              <a:rPr lang="en-US" smtClean="0"/>
              <a:pPr/>
              <a:t>34</a:t>
            </a:fld>
            <a:endParaRPr lang="en-US" dirty="0"/>
          </a:p>
        </p:txBody>
      </p:sp>
    </p:spTree>
    <p:extLst>
      <p:ext uri="{BB962C8B-B14F-4D97-AF65-F5344CB8AC3E}">
        <p14:creationId xmlns:p14="http://schemas.microsoft.com/office/powerpoint/2010/main" val="1299375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7200"/>
            <a:ext cx="4572000" cy="2571750"/>
          </a:xfrm>
        </p:spPr>
      </p:sp>
      <p:sp>
        <p:nvSpPr>
          <p:cNvPr id="3" name="Notes Placeholder 2"/>
          <p:cNvSpPr>
            <a:spLocks noGrp="1"/>
          </p:cNvSpPr>
          <p:nvPr>
            <p:ph type="body" idx="1"/>
          </p:nvPr>
        </p:nvSpPr>
        <p:spPr/>
        <p:txBody>
          <a:bodyPr>
            <a:normAutofit/>
          </a:bodyPr>
          <a:lstStyle/>
          <a:p>
            <a:pPr defTabSz="914303">
              <a:spcBef>
                <a:spcPts val="0"/>
              </a:spcBef>
              <a:spcAft>
                <a:spcPts val="600"/>
              </a:spcAft>
              <a:defRPr/>
            </a:pPr>
            <a:r>
              <a:rPr lang="en-US" b="1" dirty="0"/>
              <a:t>Trainer Guidance: </a:t>
            </a:r>
          </a:p>
          <a:p>
            <a:pPr marL="171450" indent="-171450">
              <a:spcAft>
                <a:spcPts val="600"/>
              </a:spcAft>
              <a:buFont typeface="Arial" charset="0"/>
              <a:buChar char="•"/>
            </a:pPr>
            <a:r>
              <a:rPr lang="en-US" baseline="0" dirty="0"/>
              <a:t>ASK: “Why cadence matters?”  </a:t>
            </a:r>
          </a:p>
          <a:p>
            <a:pPr marL="457200" lvl="1" indent="0">
              <a:spcAft>
                <a:spcPts val="600"/>
              </a:spcAft>
              <a:buFont typeface="Arial" charset="0"/>
              <a:buNone/>
            </a:pPr>
            <a:r>
              <a:rPr lang="en-US" baseline="0" dirty="0"/>
              <a:t>A: Predictability!  </a:t>
            </a:r>
            <a:r>
              <a:rPr lang="en-US" b="1" baseline="0" dirty="0"/>
              <a:t>Predictability is critical!</a:t>
            </a:r>
            <a:endParaRPr lang="en-US" dirty="0"/>
          </a:p>
          <a:p>
            <a:pPr marL="171450" indent="-171450">
              <a:spcAft>
                <a:spcPts val="600"/>
              </a:spcAft>
              <a:buFont typeface="Arial"/>
              <a:buChar char="•"/>
            </a:pPr>
            <a:r>
              <a:rPr lang="en-US" dirty="0"/>
              <a:t>In bottom up implementations, we’ve learned</a:t>
            </a:r>
            <a:r>
              <a:rPr lang="en-US" baseline="0" dirty="0"/>
              <a:t> people start iterating. </a:t>
            </a:r>
          </a:p>
          <a:p>
            <a:pPr marL="171450" indent="-171450">
              <a:spcAft>
                <a:spcPts val="600"/>
              </a:spcAft>
              <a:buFont typeface="Arial"/>
              <a:buChar char="•"/>
            </a:pPr>
            <a:r>
              <a:rPr lang="en-US" baseline="0" dirty="0"/>
              <a:t>Tie back to manifesto and point out ‘Adopt systems thinking.’</a:t>
            </a:r>
          </a:p>
          <a:p>
            <a:pPr marL="171450" indent="-171450">
              <a:spcAft>
                <a:spcPts val="600"/>
              </a:spcAft>
              <a:buFont typeface="Arial"/>
              <a:buChar char="•"/>
            </a:pPr>
            <a:r>
              <a:rPr lang="en-US" baseline="0" dirty="0"/>
              <a:t>THE PROBLEM: We need to </a:t>
            </a:r>
            <a:r>
              <a:rPr lang="en-US" i="0" baseline="0" dirty="0"/>
              <a:t>improve </a:t>
            </a:r>
            <a:r>
              <a:rPr lang="en-US" b="1" i="0" baseline="0" dirty="0"/>
              <a:t>as a whole</a:t>
            </a:r>
            <a:r>
              <a:rPr lang="en-US" baseline="0" dirty="0"/>
              <a:t>, not as a team. Thus we can’t improve without seeing the the bigger picture.  </a:t>
            </a:r>
          </a:p>
          <a:p>
            <a:pPr marL="171450" indent="-171450">
              <a:spcAft>
                <a:spcPts val="600"/>
              </a:spcAft>
              <a:buFont typeface="Arial"/>
              <a:buChar char="•"/>
            </a:pPr>
            <a:r>
              <a:rPr lang="en-US" baseline="0" dirty="0"/>
              <a:t>NOTE: PI time boxes can vary in size. The exact duration is less important than picking a duration and sticking with it. Keep the time boxes aligned and consistent.</a:t>
            </a:r>
            <a:endParaRPr lang="en-US" dirty="0"/>
          </a:p>
        </p:txBody>
      </p:sp>
      <p:sp>
        <p:nvSpPr>
          <p:cNvPr id="8" name="Footer Placeholder 7">
            <a:extLst>
              <a:ext uri="{FF2B5EF4-FFF2-40B4-BE49-F238E27FC236}">
                <a16:creationId xmlns:a16="http://schemas.microsoft.com/office/drawing/2014/main" id="{D852E6C5-1558-614D-8BBB-3B16EDC9FAFD}"/>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D1848D94-9AAF-1548-AD29-15492552D47D}"/>
              </a:ext>
            </a:extLst>
          </p:cNvPr>
          <p:cNvSpPr>
            <a:spLocks noGrp="1"/>
          </p:cNvSpPr>
          <p:nvPr>
            <p:ph type="sldNum" sz="quarter" idx="11"/>
          </p:nvPr>
        </p:nvSpPr>
        <p:spPr/>
        <p:txBody>
          <a:bodyPr/>
          <a:lstStyle/>
          <a:p>
            <a:r>
              <a:rPr lang="en-US"/>
              <a:t>3-</a:t>
            </a:r>
            <a:fld id="{F0EB2F42-7EB3-426A-AE0F-BE645EFDC311}" type="slidenum">
              <a:rPr lang="en-US" smtClean="0"/>
              <a:pPr/>
              <a:t>35</a:t>
            </a:fld>
            <a:endParaRPr lang="en-US" dirty="0"/>
          </a:p>
        </p:txBody>
      </p:sp>
    </p:spTree>
    <p:extLst>
      <p:ext uri="{BB962C8B-B14F-4D97-AF65-F5344CB8AC3E}">
        <p14:creationId xmlns:p14="http://schemas.microsoft.com/office/powerpoint/2010/main" val="494095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5613"/>
            <a:ext cx="4572000" cy="2573337"/>
          </a:xfrm>
        </p:spPr>
      </p:sp>
      <p:sp>
        <p:nvSpPr>
          <p:cNvPr id="3" name="Notes Placeholder 2"/>
          <p:cNvSpPr>
            <a:spLocks noGrp="1"/>
          </p:cNvSpPr>
          <p:nvPr>
            <p:ph type="body" idx="1"/>
          </p:nvPr>
        </p:nvSpPr>
        <p:spPr/>
        <p:txBody>
          <a:bodyPr>
            <a:noAutofit/>
          </a:bodyPr>
          <a:lstStyle/>
          <a:p>
            <a:pPr defTabSz="914303">
              <a:spcBef>
                <a:spcPts val="0"/>
              </a:spcBef>
              <a:spcAft>
                <a:spcPts val="600"/>
              </a:spcAft>
              <a:defRPr/>
            </a:pPr>
            <a:r>
              <a:rPr lang="en-US" b="1" dirty="0"/>
              <a:t>Trainer Guidance: </a:t>
            </a:r>
          </a:p>
          <a:p>
            <a:pPr marL="171450" marR="0" indent="-171450" algn="l" defTabSz="914400" rtl="0" eaLnBrk="1" fontAlgn="auto" latinLnBrk="0" hangingPunct="1">
              <a:lnSpc>
                <a:spcPct val="100000"/>
              </a:lnSpc>
              <a:spcBef>
                <a:spcPts val="0"/>
              </a:spcBef>
              <a:spcAft>
                <a:spcPts val="600"/>
              </a:spcAft>
              <a:buClrTx/>
              <a:buSzTx/>
              <a:buFont typeface="Arial"/>
              <a:buChar char="•"/>
              <a:tabLst/>
              <a:defRPr/>
            </a:pPr>
            <a:r>
              <a:rPr lang="en-US" baseline="0" dirty="0"/>
              <a:t>The </a:t>
            </a:r>
            <a:r>
              <a:rPr lang="en-US" b="1" baseline="0" dirty="0"/>
              <a:t>system </a:t>
            </a:r>
            <a:r>
              <a:rPr lang="en-US" baseline="0" dirty="0"/>
              <a:t>needs to iterate, not just teams.</a:t>
            </a:r>
            <a:endParaRPr lang="en-US" dirty="0"/>
          </a:p>
          <a:p>
            <a:pPr marL="171450" indent="-171450">
              <a:spcAft>
                <a:spcPts val="600"/>
              </a:spcAft>
              <a:buFont typeface="Arial"/>
              <a:buChar char="•"/>
            </a:pPr>
            <a:r>
              <a:rPr lang="en-US" dirty="0"/>
              <a:t>Emphasize</a:t>
            </a:r>
            <a:r>
              <a:rPr lang="en-US" baseline="0" dirty="0"/>
              <a:t> that in this picture</a:t>
            </a:r>
            <a:r>
              <a:rPr lang="en-US" i="1" baseline="0" dirty="0"/>
              <a:t>, </a:t>
            </a:r>
            <a:r>
              <a:rPr lang="en-US" b="1" i="0" baseline="0" dirty="0"/>
              <a:t>the system </a:t>
            </a:r>
            <a:r>
              <a:rPr lang="en-US" baseline="0" dirty="0"/>
              <a:t>is sprinting, not just the teams!</a:t>
            </a:r>
          </a:p>
          <a:p>
            <a:pPr marL="171450" indent="-171450">
              <a:spcAft>
                <a:spcPts val="600"/>
              </a:spcAft>
              <a:buFont typeface="Arial"/>
              <a:buChar char="•"/>
            </a:pPr>
            <a:r>
              <a:rPr lang="en-US" baseline="0" dirty="0"/>
              <a:t>This is not assumption driven development. You have to integrate with everyone else to know you are there.</a:t>
            </a:r>
          </a:p>
          <a:p>
            <a:pPr marL="171450" indent="-171450">
              <a:spcAft>
                <a:spcPts val="600"/>
              </a:spcAft>
              <a:buFont typeface="Arial"/>
              <a:buChar char="•"/>
            </a:pPr>
            <a:r>
              <a:rPr lang="en-US" baseline="0" dirty="0"/>
              <a:t>Components are (typically) not something you are selling. Your customer has no idea the components exists. But if a component enables value, then it needs to sprint at on the same cadence as the system. </a:t>
            </a:r>
            <a:endParaRPr lang="en-US" dirty="0"/>
          </a:p>
        </p:txBody>
      </p:sp>
      <p:sp>
        <p:nvSpPr>
          <p:cNvPr id="8" name="Footer Placeholder 7">
            <a:extLst>
              <a:ext uri="{FF2B5EF4-FFF2-40B4-BE49-F238E27FC236}">
                <a16:creationId xmlns:a16="http://schemas.microsoft.com/office/drawing/2014/main" id="{3BEF3E59-99B3-2F4E-A852-9E455BDEE7E1}"/>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C68143E1-857B-624B-ABFD-10110767B641}"/>
              </a:ext>
            </a:extLst>
          </p:cNvPr>
          <p:cNvSpPr>
            <a:spLocks noGrp="1"/>
          </p:cNvSpPr>
          <p:nvPr>
            <p:ph type="sldNum" sz="quarter" idx="11"/>
          </p:nvPr>
        </p:nvSpPr>
        <p:spPr/>
        <p:txBody>
          <a:bodyPr/>
          <a:lstStyle/>
          <a:p>
            <a:r>
              <a:rPr lang="en-US"/>
              <a:t>3-</a:t>
            </a:r>
            <a:fld id="{F0EB2F42-7EB3-426A-AE0F-BE645EFDC311}" type="slidenum">
              <a:rPr lang="en-US" smtClean="0"/>
              <a:pPr/>
              <a:t>36</a:t>
            </a:fld>
            <a:endParaRPr lang="en-US" dirty="0"/>
          </a:p>
        </p:txBody>
      </p:sp>
    </p:spTree>
    <p:extLst>
      <p:ext uri="{BB962C8B-B14F-4D97-AF65-F5344CB8AC3E}">
        <p14:creationId xmlns:p14="http://schemas.microsoft.com/office/powerpoint/2010/main" val="239234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aseline="0" dirty="0"/>
              <a:t>Questions:</a:t>
            </a:r>
          </a:p>
          <a:p>
            <a:pPr marL="228600" indent="-228600" eaLnBrk="1" hangingPunct="1">
              <a:buAutoNum type="arabicPeriod"/>
            </a:pPr>
            <a:r>
              <a:rPr lang="en-US" baseline="0" dirty="0"/>
              <a:t>Experience? Most /Least / Median</a:t>
            </a:r>
          </a:p>
          <a:p>
            <a:pPr marL="228600" indent="-228600" eaLnBrk="1" hangingPunct="1">
              <a:buAutoNum type="arabicPeriod"/>
            </a:pPr>
            <a:r>
              <a:rPr lang="en-US" baseline="0" dirty="0"/>
              <a:t>Team Type? Portfolio / Program / Delivery</a:t>
            </a:r>
          </a:p>
          <a:p>
            <a:endParaRPr lang="en-US" dirty="0"/>
          </a:p>
          <a:p>
            <a:r>
              <a:rPr lang="en-US" dirty="0"/>
              <a:t>(Optional) Write any Agile questions to cover on sheet of paper</a:t>
            </a:r>
          </a:p>
        </p:txBody>
      </p:sp>
      <p:sp>
        <p:nvSpPr>
          <p:cNvPr id="4" name="Slide Number Placeholder 3"/>
          <p:cNvSpPr>
            <a:spLocks noGrp="1"/>
          </p:cNvSpPr>
          <p:nvPr>
            <p:ph type="sldNum" sz="quarter" idx="10"/>
          </p:nvPr>
        </p:nvSpPr>
        <p:spPr/>
        <p:txBody>
          <a:bodyPr/>
          <a:lstStyle/>
          <a:p>
            <a:fld id="{AB707C43-743C-B441-B1E0-5ED519F5D123}" type="slidenum">
              <a:rPr lang="en-US" smtClean="0">
                <a:solidFill>
                  <a:prstClr val="black"/>
                </a:solidFill>
              </a:rPr>
              <a:pPr/>
              <a:t>5</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Tree>
    <p:extLst>
      <p:ext uri="{BB962C8B-B14F-4D97-AF65-F5344CB8AC3E}">
        <p14:creationId xmlns:p14="http://schemas.microsoft.com/office/powerpoint/2010/main" val="256900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455613"/>
            <a:ext cx="4572000" cy="2573337"/>
          </a:xfrm>
        </p:spPr>
      </p:sp>
      <p:sp>
        <p:nvSpPr>
          <p:cNvPr id="3" name="Notes Placeholder 2"/>
          <p:cNvSpPr>
            <a:spLocks noGrp="1"/>
          </p:cNvSpPr>
          <p:nvPr>
            <p:ph type="body" idx="1"/>
          </p:nvPr>
        </p:nvSpPr>
        <p:spPr/>
        <p:txBody>
          <a:bodyPr>
            <a:normAutofit/>
          </a:bodyPr>
          <a:lstStyle/>
          <a:p>
            <a:pPr defTabSz="914303">
              <a:spcBef>
                <a:spcPts val="0"/>
              </a:spcBef>
              <a:spcAft>
                <a:spcPts val="600"/>
              </a:spcAft>
              <a:defRPr/>
            </a:pPr>
            <a:endParaRPr lang="en-US" baseline="0" dirty="0"/>
          </a:p>
        </p:txBody>
      </p:sp>
      <p:sp>
        <p:nvSpPr>
          <p:cNvPr id="8" name="Footer Placeholder 7">
            <a:extLst>
              <a:ext uri="{FF2B5EF4-FFF2-40B4-BE49-F238E27FC236}">
                <a16:creationId xmlns:a16="http://schemas.microsoft.com/office/drawing/2014/main" id="{2465B05A-46B7-8E4E-8BF7-8379C7717C4D}"/>
              </a:ext>
            </a:extLst>
          </p:cNvPr>
          <p:cNvSpPr>
            <a:spLocks noGrp="1"/>
          </p:cNvSpPr>
          <p:nvPr>
            <p:ph type="ftr" sz="quarter" idx="10"/>
          </p:nvPr>
        </p:nvSpPr>
        <p:spPr/>
        <p:txBody>
          <a:bodyPr/>
          <a:lstStyle/>
          <a:p>
            <a:r>
              <a:rPr lang="en-US"/>
              <a:t>© Scaled Agile, Inc.</a:t>
            </a:r>
            <a:endParaRPr lang="en-US" dirty="0"/>
          </a:p>
        </p:txBody>
      </p:sp>
      <p:sp>
        <p:nvSpPr>
          <p:cNvPr id="9" name="Slide Number Placeholder 8">
            <a:extLst>
              <a:ext uri="{FF2B5EF4-FFF2-40B4-BE49-F238E27FC236}">
                <a16:creationId xmlns:a16="http://schemas.microsoft.com/office/drawing/2014/main" id="{68776F6D-C9A1-0A40-9774-106DF912656C}"/>
              </a:ext>
            </a:extLst>
          </p:cNvPr>
          <p:cNvSpPr>
            <a:spLocks noGrp="1"/>
          </p:cNvSpPr>
          <p:nvPr>
            <p:ph type="sldNum" sz="quarter" idx="11"/>
          </p:nvPr>
        </p:nvSpPr>
        <p:spPr/>
        <p:txBody>
          <a:bodyPr/>
          <a:lstStyle/>
          <a:p>
            <a:r>
              <a:rPr lang="en-US"/>
              <a:t>3-</a:t>
            </a:r>
            <a:fld id="{F0EB2F42-7EB3-426A-AE0F-BE645EFDC311}" type="slidenum">
              <a:rPr lang="en-US" smtClean="0"/>
              <a:pPr/>
              <a:t>38</a:t>
            </a:fld>
            <a:endParaRPr lang="en-US" dirty="0"/>
          </a:p>
        </p:txBody>
      </p:sp>
    </p:spTree>
    <p:extLst>
      <p:ext uri="{BB962C8B-B14F-4D97-AF65-F5344CB8AC3E}">
        <p14:creationId xmlns:p14="http://schemas.microsoft.com/office/powerpoint/2010/main" val="126344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half life of requirements and why that led to shorter iterations and less up front design phases</a:t>
            </a:r>
          </a:p>
        </p:txBody>
      </p:sp>
      <p:sp>
        <p:nvSpPr>
          <p:cNvPr id="4" name="Slide Number Placeholder 3"/>
          <p:cNvSpPr>
            <a:spLocks noGrp="1"/>
          </p:cNvSpPr>
          <p:nvPr>
            <p:ph type="sldNum" sz="quarter" idx="10"/>
          </p:nvPr>
        </p:nvSpPr>
        <p:spPr/>
        <p:txBody>
          <a:bodyPr/>
          <a:lstStyle/>
          <a:p>
            <a:fld id="{C822B1E7-694C-A54B-B0DB-38D0AA2579B0}" type="slidenum">
              <a:rPr lang="en-US" smtClean="0"/>
              <a:pPr/>
              <a:t>6</a:t>
            </a:fld>
            <a:endParaRPr lang="en-US" dirty="0"/>
          </a:p>
        </p:txBody>
      </p:sp>
    </p:spTree>
    <p:extLst>
      <p:ext uri="{BB962C8B-B14F-4D97-AF65-F5344CB8AC3E}">
        <p14:creationId xmlns:p14="http://schemas.microsoft.com/office/powerpoint/2010/main" val="4193792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So after</a:t>
            </a:r>
            <a:r>
              <a:rPr lang="en-US" baseline="0" dirty="0"/>
              <a:t> talking to the participants about all these concepts this slides starts to show how agile can help with the challenges we are mentioned so far.</a:t>
            </a:r>
          </a:p>
          <a:p>
            <a:endParaRPr lang="en-US" baseline="0" dirty="0"/>
          </a:p>
          <a:p>
            <a:r>
              <a:rPr lang="en-US" baseline="0" dirty="0"/>
              <a:t>The first thing to bring to the participants attention is that Agile will not solve all your problems but will expose them. Part of reducing uncertainty is to see the problems early on and then take action to solve those challenges. The way Agile works is that it will give the team as well as management a whole new level of visibility. Traditionally the visibility is at the beginning of the project and at the end. In Agile the visibility is throughout the project because we are in a constant state of delivering and collaborating together. </a:t>
            </a:r>
          </a:p>
          <a:p>
            <a:endParaRPr lang="en-US" baseline="0" dirty="0"/>
          </a:p>
          <a:p>
            <a:r>
              <a:rPr lang="en-US" baseline="0" dirty="0"/>
              <a:t>The second advantage of agile is the delivery of business value earlier. Because we will deliver software earlier the business will realize value much earlier. In an traditional approach the business usually realizes the value at the end when everything is delivered at once.</a:t>
            </a:r>
          </a:p>
          <a:p>
            <a:endParaRPr lang="en-US" baseline="0" dirty="0"/>
          </a:p>
          <a:p>
            <a:r>
              <a:rPr lang="en-US" baseline="0" dirty="0"/>
              <a:t>Agile also helps with reducing risk early on. Agile teams tend to work on the items with the highest risk first and therefore reducing risk early on. Also related to the notion of IKIWISI, if customers get to see the work early on the can give more feedback and that again reduces the risk. </a:t>
            </a:r>
          </a:p>
          <a:p>
            <a:endParaRPr lang="en-US" baseline="0" dirty="0"/>
          </a:p>
          <a:p>
            <a:r>
              <a:rPr lang="en-US" baseline="0" dirty="0"/>
              <a:t>Agile will offer customers a new level of adaptability that is not common in the traditional world. In the traditional world the goal is to lock everything down and the beginning and then start working. In Agile the mindset is to keep our options open longer and commit to things at the last responsible moment . </a:t>
            </a:r>
          </a:p>
          <a:p>
            <a:endParaRPr lang="en-US" baseline="0" dirty="0"/>
          </a:p>
        </p:txBody>
      </p:sp>
      <p:sp>
        <p:nvSpPr>
          <p:cNvPr id="4" name="Slide Number Placeholder 3"/>
          <p:cNvSpPr>
            <a:spLocks noGrp="1"/>
          </p:cNvSpPr>
          <p:nvPr>
            <p:ph type="sldNum" sz="quarter" idx="10"/>
          </p:nvPr>
        </p:nvSpPr>
        <p:spPr/>
        <p:txBody>
          <a:bodyPr/>
          <a:lstStyle/>
          <a:p>
            <a:fld id="{FAD3BBC7-8AD8-8549-82FC-045D71078898}" type="slidenum">
              <a:rPr lang="en-US" smtClean="0"/>
              <a:pPr/>
              <a:t>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81510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 Feature Cycle Time @ ATC before</a:t>
            </a:r>
            <a:r>
              <a:rPr lang="en-US" baseline="0" dirty="0"/>
              <a:t> Agile (2013): 38 weeks</a:t>
            </a:r>
          </a:p>
          <a:p>
            <a:r>
              <a:rPr lang="en-US" baseline="0" dirty="0"/>
              <a:t>Ave Feature Cycle Time @ ATC (end 2015): 15 weeks</a:t>
            </a:r>
          </a:p>
          <a:p>
            <a:endParaRPr lang="en-US" dirty="0"/>
          </a:p>
        </p:txBody>
      </p:sp>
      <p:sp>
        <p:nvSpPr>
          <p:cNvPr id="4" name="Slide Number Placeholder 3"/>
          <p:cNvSpPr>
            <a:spLocks noGrp="1"/>
          </p:cNvSpPr>
          <p:nvPr>
            <p:ph type="sldNum" sz="quarter" idx="10"/>
          </p:nvPr>
        </p:nvSpPr>
        <p:spPr/>
        <p:txBody>
          <a:bodyPr/>
          <a:lstStyle/>
          <a:p>
            <a:fld id="{588F8798-73ED-6345-93BB-7DB5EA11ECC1}" type="slidenum">
              <a:rPr lang="en-US" smtClean="0"/>
              <a:t>9</a:t>
            </a:fld>
            <a:endParaRPr lang="en-US"/>
          </a:p>
        </p:txBody>
      </p:sp>
    </p:spTree>
    <p:extLst>
      <p:ext uri="{BB962C8B-B14F-4D97-AF65-F5344CB8AC3E}">
        <p14:creationId xmlns:p14="http://schemas.microsoft.com/office/powerpoint/2010/main" val="427491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11</a:t>
            </a:fld>
            <a:endParaRPr lang="en-US" dirty="0"/>
          </a:p>
        </p:txBody>
      </p:sp>
    </p:spTree>
    <p:extLst>
      <p:ext uri="{BB962C8B-B14F-4D97-AF65-F5344CB8AC3E}">
        <p14:creationId xmlns:p14="http://schemas.microsoft.com/office/powerpoint/2010/main" val="157928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12</a:t>
            </a:fld>
            <a:endParaRPr lang="en-US" dirty="0"/>
          </a:p>
        </p:txBody>
      </p:sp>
    </p:spTree>
    <p:extLst>
      <p:ext uri="{BB962C8B-B14F-4D97-AF65-F5344CB8AC3E}">
        <p14:creationId xmlns:p14="http://schemas.microsoft.com/office/powerpoint/2010/main" val="3418993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r>
              <a:rPr lang="en-US" dirty="0"/>
              <a:t>Matrixed</a:t>
            </a:r>
            <a:r>
              <a:rPr lang="en-US" baseline="0" dirty="0"/>
              <a:t> management</a:t>
            </a:r>
          </a:p>
          <a:p>
            <a:pPr eaLnBrk="1" hangingPunct="1"/>
            <a:r>
              <a:rPr lang="en-US" baseline="0" dirty="0"/>
              <a:t>Non-instantly available resources</a:t>
            </a:r>
          </a:p>
          <a:p>
            <a:pPr eaLnBrk="1" hangingPunct="1"/>
            <a:r>
              <a:rPr lang="en-US" baseline="0" dirty="0"/>
              <a:t>Project funding models</a:t>
            </a:r>
          </a:p>
          <a:p>
            <a:pPr eaLnBrk="1" hangingPunct="1"/>
            <a:r>
              <a:rPr lang="en-US" baseline="0" dirty="0"/>
              <a:t>Limited access to subject matter expertise</a:t>
            </a:r>
          </a:p>
          <a:p>
            <a:pPr eaLnBrk="1" hangingPunct="1"/>
            <a:endParaRPr lang="en-US" dirty="0"/>
          </a:p>
          <a:p>
            <a:pPr eaLnBrk="1" hangingPunct="1"/>
            <a:r>
              <a:rPr lang="en-US" dirty="0"/>
              <a:t>Shared requirements</a:t>
            </a:r>
            <a:r>
              <a:rPr lang="en-US" baseline="0" dirty="0"/>
              <a:t> between teams</a:t>
            </a:r>
          </a:p>
          <a:p>
            <a:pPr eaLnBrk="1" hangingPunct="1"/>
            <a:r>
              <a:rPr lang="en-US" baseline="0" dirty="0"/>
              <a:t>Technical debt</a:t>
            </a:r>
          </a:p>
          <a:p>
            <a:pPr eaLnBrk="1" hangingPunct="1"/>
            <a:r>
              <a:rPr lang="en-US" baseline="0" dirty="0"/>
              <a:t>Defects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Tightly coupled architectures</a:t>
            </a:r>
          </a:p>
          <a:p>
            <a:pPr eaLnBrk="1" hangingPunct="1"/>
            <a:endParaRPr lang="en-US" baseline="0" dirty="0"/>
          </a:p>
        </p:txBody>
      </p:sp>
      <p:sp>
        <p:nvSpPr>
          <p:cNvPr id="117764" name="Slide Number Placeholder 3"/>
          <p:cNvSpPr>
            <a:spLocks noGrp="1"/>
          </p:cNvSpPr>
          <p:nvPr>
            <p:ph type="sldNum" sz="quarter" idx="5"/>
          </p:nvPr>
        </p:nvSpPr>
        <p:spPr>
          <a:noFill/>
        </p:spPr>
        <p:txBody>
          <a:bodyPr/>
          <a:lstStyle/>
          <a:p>
            <a:fld id="{B7B39A12-E100-F24F-9C16-20A2AA29ECD1}"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5041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9525" y="365125"/>
            <a:ext cx="4194175" cy="2359025"/>
          </a:xfrm>
        </p:spPr>
      </p:sp>
      <p:sp>
        <p:nvSpPr>
          <p:cNvPr id="3" name="Notes Placeholder 2"/>
          <p:cNvSpPr>
            <a:spLocks noGrp="1"/>
          </p:cNvSpPr>
          <p:nvPr>
            <p:ph type="body" idx="1"/>
          </p:nvPr>
        </p:nvSpPr>
        <p:spPr>
          <a:xfrm>
            <a:off x="633412" y="2941126"/>
            <a:ext cx="5486400" cy="5486400"/>
          </a:xfrm>
        </p:spPr>
        <p:txBody>
          <a:bodyPr>
            <a:normAutofit fontScale="85000" lnSpcReduction="20000"/>
          </a:bodyPr>
          <a:lstStyle/>
          <a:p>
            <a:pPr>
              <a:spcAft>
                <a:spcPts val="600"/>
              </a:spcAft>
            </a:pPr>
            <a:r>
              <a:rPr lang="en-US" sz="1100" b="1" kern="1200" dirty="0">
                <a:solidFill>
                  <a:schemeClr val="tx1"/>
                </a:solidFill>
                <a:effectLst/>
                <a:latin typeface="+mn-lt"/>
                <a:ea typeface="+mn-ea"/>
                <a:cs typeface="+mn-cs"/>
              </a:rPr>
              <a:t>Trainer Guidance: </a:t>
            </a:r>
          </a:p>
          <a:p>
            <a:pPr marL="171450" indent="-171450">
              <a:spcAft>
                <a:spcPts val="600"/>
              </a:spcAft>
              <a:buFont typeface="Arial" charset="0"/>
              <a:buChar char="•"/>
            </a:pPr>
            <a:r>
              <a:rPr lang="en-US" dirty="0"/>
              <a:t>ASK: “Why</a:t>
            </a:r>
            <a:r>
              <a:rPr lang="en-US" baseline="0" dirty="0"/>
              <a:t> do we</a:t>
            </a:r>
            <a:r>
              <a:rPr lang="en-US" dirty="0"/>
              <a:t> have this</a:t>
            </a:r>
            <a:r>
              <a:rPr lang="en-US" baseline="0" dirty="0"/>
              <a:t> slide?”</a:t>
            </a:r>
            <a:br>
              <a:rPr lang="en-US" baseline="0" dirty="0"/>
            </a:br>
            <a:r>
              <a:rPr lang="en-US" baseline="0" dirty="0"/>
              <a:t>A: We showed up at one company and they had a Scrum Team composed of 32 Requirements Analysts!   That Scrum Team was talking to a Scrum Team of 32 developers.  Obviously, there’s no such principle supporting that type of organizational structure. </a:t>
            </a:r>
            <a:endParaRPr lang="en-US" dirty="0"/>
          </a:p>
          <a:p>
            <a:pPr marL="171450" indent="-171450">
              <a:spcAft>
                <a:spcPts val="600"/>
              </a:spcAft>
              <a:buFont typeface="Arial" charset="0"/>
              <a:buChar char="•"/>
            </a:pPr>
            <a:r>
              <a:rPr lang="en-US" dirty="0"/>
              <a:t>ASK:</a:t>
            </a:r>
            <a:r>
              <a:rPr lang="en-US" baseline="0" dirty="0"/>
              <a:t> “So why principles?”</a:t>
            </a:r>
            <a:br>
              <a:rPr lang="en-US" baseline="0" dirty="0"/>
            </a:br>
            <a:r>
              <a:rPr lang="en-US" dirty="0"/>
              <a:t>A: Because</a:t>
            </a:r>
            <a:r>
              <a:rPr lang="en-US" baseline="0" dirty="0"/>
              <a:t> e</a:t>
            </a:r>
            <a:r>
              <a:rPr lang="en-US" dirty="0"/>
              <a:t>very implementation is different.</a:t>
            </a:r>
            <a:r>
              <a:rPr lang="en-US" baseline="0" dirty="0"/>
              <a:t> </a:t>
            </a:r>
            <a:r>
              <a:rPr lang="en-US" b="1" baseline="0" dirty="0"/>
              <a:t>P</a:t>
            </a:r>
            <a:r>
              <a:rPr lang="en-US" b="1" dirty="0"/>
              <a:t>rinciples</a:t>
            </a:r>
            <a:r>
              <a:rPr lang="en-US" b="1" baseline="0" dirty="0"/>
              <a:t> make sure we’re moving in the right direction as we account for the differences</a:t>
            </a:r>
            <a:r>
              <a:rPr lang="en-US" baseline="0" dirty="0"/>
              <a:t>. The principles give us something to check against.</a:t>
            </a:r>
          </a:p>
          <a:p>
            <a:pPr marL="171450" indent="-171450">
              <a:spcAft>
                <a:spcPts val="600"/>
              </a:spcAft>
              <a:buFont typeface="Arial" charset="0"/>
              <a:buChar char="•"/>
            </a:pPr>
            <a:r>
              <a:rPr lang="en-US" baseline="0" dirty="0"/>
              <a:t>ASK:” Would you support a 1-week Iteration?”</a:t>
            </a:r>
            <a:br>
              <a:rPr lang="en-US" baseline="0" dirty="0"/>
            </a:br>
            <a:r>
              <a:rPr lang="en-US" baseline="0" dirty="0"/>
              <a:t>A:  Yes.  Why?  Because some of these principles support it (point out which ones).</a:t>
            </a:r>
          </a:p>
          <a:p>
            <a:pPr marL="171450" indent="-171450">
              <a:spcAft>
                <a:spcPts val="600"/>
              </a:spcAft>
              <a:buFont typeface="Arial" charset="0"/>
              <a:buChar char="•"/>
            </a:pPr>
            <a:r>
              <a:rPr lang="en-US" baseline="0" dirty="0"/>
              <a:t>ASK: “Now, would you support a 1-</a:t>
            </a:r>
            <a:r>
              <a:rPr lang="en-US" i="1" baseline="0" dirty="0"/>
              <a:t>month</a:t>
            </a:r>
            <a:r>
              <a:rPr lang="en-US" baseline="0" dirty="0"/>
              <a:t> Iteration?” </a:t>
            </a:r>
            <a:br>
              <a:rPr lang="en-US" baseline="0" dirty="0"/>
            </a:br>
            <a:r>
              <a:rPr lang="en-US" baseline="0" dirty="0"/>
              <a:t>A: No, because there’s nothing in the principles that supports it.</a:t>
            </a:r>
            <a:endParaRPr lang="en-US" sz="1100" kern="1200" dirty="0">
              <a:solidFill>
                <a:schemeClr val="tx1"/>
              </a:solidFill>
              <a:effectLst/>
              <a:latin typeface="+mn-lt"/>
              <a:ea typeface="+mn-ea"/>
              <a:cs typeface="+mn-cs"/>
            </a:endParaRPr>
          </a:p>
          <a:p>
            <a:pPr>
              <a:spcAft>
                <a:spcPts val="600"/>
              </a:spcAft>
            </a:pPr>
            <a:r>
              <a:rPr lang="en-US" sz="1100" b="1" kern="1200" dirty="0">
                <a:solidFill>
                  <a:schemeClr val="tx1"/>
                </a:solidFill>
                <a:effectLst/>
                <a:latin typeface="+mn-lt"/>
                <a:ea typeface="+mn-ea"/>
                <a:cs typeface="+mn-cs"/>
              </a:rPr>
              <a:t>Tips: </a:t>
            </a:r>
          </a:p>
          <a:p>
            <a:pPr marL="171450" indent="-171450">
              <a:spcAft>
                <a:spcPts val="600"/>
              </a:spcAft>
              <a:buFont typeface="Arial" charset="0"/>
              <a:buChar char="•"/>
            </a:pPr>
            <a:r>
              <a:rPr lang="en-US" sz="1100" kern="1200" dirty="0">
                <a:solidFill>
                  <a:schemeClr val="tx1"/>
                </a:solidFill>
                <a:effectLst/>
                <a:latin typeface="+mn-lt"/>
                <a:ea typeface="+mn-ea"/>
                <a:cs typeface="+mn-cs"/>
              </a:rPr>
              <a:t>Building enterprise-class software and cyber-physical systems are some of the most complex challenges our industry faces today. For example: </a:t>
            </a:r>
          </a:p>
          <a:p>
            <a:pPr marL="628650" lvl="1" indent="-171450">
              <a:spcAft>
                <a:spcPts val="600"/>
              </a:spcAft>
              <a:buFont typeface="Arial" charset="0"/>
              <a:buChar char="•"/>
            </a:pPr>
            <a:r>
              <a:rPr lang="en-US" sz="1100" kern="1200" dirty="0">
                <a:solidFill>
                  <a:schemeClr val="tx1"/>
                </a:solidFill>
                <a:effectLst/>
                <a:latin typeface="+mn-lt"/>
                <a:ea typeface="+mn-ea"/>
                <a:cs typeface="+mn-cs"/>
              </a:rPr>
              <a:t>It requires millions of lines of software.</a:t>
            </a:r>
          </a:p>
          <a:p>
            <a:pPr marL="628650" lvl="1" indent="-171450">
              <a:spcAft>
                <a:spcPts val="600"/>
              </a:spcAft>
              <a:buFont typeface="Arial" charset="0"/>
              <a:buChar char="•"/>
            </a:pPr>
            <a:r>
              <a:rPr lang="en-US" sz="1100" kern="1200" dirty="0">
                <a:solidFill>
                  <a:schemeClr val="tx1"/>
                </a:solidFill>
                <a:effectLst/>
                <a:latin typeface="+mn-lt"/>
                <a:ea typeface="+mn-ea"/>
                <a:cs typeface="+mn-cs"/>
              </a:rPr>
              <a:t>It combines complex hardware and software interactions. </a:t>
            </a:r>
          </a:p>
          <a:p>
            <a:pPr marL="628650" lvl="1" indent="-171450">
              <a:spcAft>
                <a:spcPts val="600"/>
              </a:spcAft>
              <a:buFont typeface="Arial" charset="0"/>
              <a:buChar char="•"/>
            </a:pPr>
            <a:r>
              <a:rPr lang="en-US" sz="1100" kern="1200" dirty="0">
                <a:solidFill>
                  <a:schemeClr val="tx1"/>
                </a:solidFill>
                <a:effectLst/>
                <a:latin typeface="+mn-lt"/>
                <a:ea typeface="+mn-ea"/>
                <a:cs typeface="+mn-cs"/>
              </a:rPr>
              <a:t>It crosses multiple concurrent platforms</a:t>
            </a:r>
            <a:r>
              <a:rPr lang="en-US" dirty="0"/>
              <a:t>.</a:t>
            </a:r>
            <a:endParaRPr lang="en-US" sz="1100" kern="1200" dirty="0">
              <a:solidFill>
                <a:schemeClr val="tx1"/>
              </a:solidFill>
              <a:effectLst/>
              <a:latin typeface="+mn-lt"/>
              <a:ea typeface="+mn-ea"/>
              <a:cs typeface="+mn-cs"/>
            </a:endParaRPr>
          </a:p>
          <a:p>
            <a:pPr marL="628650" lvl="1" indent="-171450">
              <a:spcAft>
                <a:spcPts val="600"/>
              </a:spcAft>
              <a:buFont typeface="Arial" charset="0"/>
              <a:buChar char="•"/>
            </a:pPr>
            <a:r>
              <a:rPr lang="en-US" sz="1100" kern="1200" dirty="0">
                <a:solidFill>
                  <a:schemeClr val="tx1"/>
                </a:solidFill>
                <a:effectLst/>
                <a:latin typeface="+mn-lt"/>
                <a:ea typeface="+mn-ea"/>
                <a:cs typeface="+mn-cs"/>
              </a:rPr>
              <a:t>It must satisfy demanding and unforgiving Nonfunctional Requirements (NFRs). </a:t>
            </a:r>
          </a:p>
          <a:p>
            <a:pPr marL="171450" indent="-171450">
              <a:spcAft>
                <a:spcPts val="600"/>
              </a:spcAft>
              <a:buFont typeface="Arial" charset="0"/>
              <a:buChar char="•"/>
            </a:pPr>
            <a:r>
              <a:rPr lang="en-US" sz="1100" kern="1200" dirty="0">
                <a:solidFill>
                  <a:schemeClr val="tx1"/>
                </a:solidFill>
                <a:effectLst/>
                <a:latin typeface="+mn-lt"/>
                <a:ea typeface="+mn-ea"/>
                <a:cs typeface="+mn-cs"/>
              </a:rPr>
              <a:t>And, of course, the enterprises that build these systems are also increasingly sophisticated. They are bigger and more distributed than ever. Mergers and acquisitions, distributed multinational (and multilingual) development, offshoring, and rapid growth are all part of the solution. But they’re also part of the problem.</a:t>
            </a:r>
          </a:p>
          <a:p>
            <a:pPr marL="0" indent="0">
              <a:spcAft>
                <a:spcPts val="600"/>
              </a:spcAft>
              <a:buFont typeface="Arial" charset="0"/>
              <a:buNone/>
            </a:pPr>
            <a:r>
              <a:rPr lang="en-US" sz="1100" b="1" kern="1200" dirty="0">
                <a:solidFill>
                  <a:schemeClr val="tx1"/>
                </a:solidFill>
                <a:effectLst/>
                <a:latin typeface="+mn-lt"/>
                <a:ea typeface="+mn-ea"/>
                <a:cs typeface="+mn-cs"/>
              </a:rPr>
              <a:t>References:</a:t>
            </a:r>
          </a:p>
          <a:p>
            <a:pPr marL="171450" indent="-171450">
              <a:spcAft>
                <a:spcPts val="600"/>
              </a:spcAft>
              <a:buFont typeface="Arial" charset="0"/>
              <a:buChar char="•"/>
            </a:pPr>
            <a:r>
              <a:rPr lang="en-US" sz="1100" kern="1200" dirty="0">
                <a:solidFill>
                  <a:schemeClr val="tx1"/>
                </a:solidFill>
                <a:effectLst/>
                <a:latin typeface="+mn-lt"/>
                <a:ea typeface="+mn-ea"/>
                <a:cs typeface="+mn-cs"/>
              </a:rPr>
              <a:t>Read more at: http://www.scaledagileframework.com/safe-lean-agile-principles/</a:t>
            </a:r>
          </a:p>
        </p:txBody>
      </p:sp>
      <p:sp>
        <p:nvSpPr>
          <p:cNvPr id="8" name="Footer Placeholder 7">
            <a:extLst>
              <a:ext uri="{FF2B5EF4-FFF2-40B4-BE49-F238E27FC236}">
                <a16:creationId xmlns:a16="http://schemas.microsoft.com/office/drawing/2014/main" id="{E4796981-C53B-2A49-9E7D-4CCCB96D8FA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a:ea typeface="+mn-ea"/>
                <a:cs typeface="+mn-cs"/>
              </a:rPr>
              <a:t>© Scaled Agile, Inc.</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664DEA43-4E52-C140-8DD7-05943A7AC34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a:ea typeface="+mn-ea"/>
                <a:cs typeface="+mn-cs"/>
              </a:rPr>
              <a:t>3-</a:t>
            </a:r>
            <a:fld id="{F0EB2F42-7EB3-426A-AE0F-BE645EFDC311}" type="slidenum">
              <a:rPr kumimoji="0" lang="en-US" sz="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015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FF0463-91EE-7344-BBB1-D5673899B1AD}"/>
              </a:ext>
            </a:extLst>
          </p:cNvPr>
          <p:cNvSpPr txBox="1">
            <a:spLocks/>
          </p:cNvSpPr>
          <p:nvPr userDrawn="1"/>
        </p:nvSpPr>
        <p:spPr>
          <a:xfrm>
            <a:off x="1962462" y="2384373"/>
            <a:ext cx="8229600" cy="857250"/>
          </a:xfrm>
          <a:prstGeom prst="rect">
            <a:avLst/>
          </a:prstGeom>
        </p:spPr>
        <p:txBody>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r>
              <a:rPr lang="en-US" sz="4000" dirty="0">
                <a:solidFill>
                  <a:schemeClr val="tx1"/>
                </a:solidFill>
                <a:latin typeface="+mj-lt"/>
              </a:rPr>
              <a:t>Agile Principles</a:t>
            </a:r>
          </a:p>
        </p:txBody>
      </p:sp>
      <p:grpSp>
        <p:nvGrpSpPr>
          <p:cNvPr id="4" name="Group 3">
            <a:extLst>
              <a:ext uri="{FF2B5EF4-FFF2-40B4-BE49-F238E27FC236}">
                <a16:creationId xmlns:a16="http://schemas.microsoft.com/office/drawing/2014/main" id="{F9CEE3D0-7967-AA46-A9CF-B30D8D68A0D9}"/>
              </a:ext>
            </a:extLst>
          </p:cNvPr>
          <p:cNvGrpSpPr/>
          <p:nvPr userDrawn="1"/>
        </p:nvGrpSpPr>
        <p:grpSpPr>
          <a:xfrm>
            <a:off x="1" y="5771213"/>
            <a:ext cx="12188824" cy="554636"/>
            <a:chOff x="1" y="5036695"/>
            <a:chExt cx="12188824" cy="554636"/>
          </a:xfrm>
        </p:grpSpPr>
        <p:sp>
          <p:nvSpPr>
            <p:cNvPr id="2" name="Rectangle 1">
              <a:extLst>
                <a:ext uri="{FF2B5EF4-FFF2-40B4-BE49-F238E27FC236}">
                  <a16:creationId xmlns:a16="http://schemas.microsoft.com/office/drawing/2014/main" id="{CE86198A-9D7C-FB43-9604-59497F6A5C44}"/>
                </a:ext>
              </a:extLst>
            </p:cNvPr>
            <p:cNvSpPr/>
            <p:nvPr userDrawn="1"/>
          </p:nvSpPr>
          <p:spPr>
            <a:xfrm>
              <a:off x="1" y="5036695"/>
              <a:ext cx="12188824" cy="554636"/>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3E3C2E-E26D-7241-8C24-50184E390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70" b="41094"/>
            <a:stretch/>
          </p:blipFill>
          <p:spPr>
            <a:xfrm>
              <a:off x="8214610" y="5068537"/>
              <a:ext cx="2495550" cy="490006"/>
            </a:xfrm>
            <a:prstGeom prst="rect">
              <a:avLst/>
            </a:prstGeom>
          </p:spPr>
        </p:pic>
      </p:grpSp>
    </p:spTree>
    <p:extLst>
      <p:ext uri="{BB962C8B-B14F-4D97-AF65-F5344CB8AC3E}">
        <p14:creationId xmlns:p14="http://schemas.microsoft.com/office/powerpoint/2010/main" val="259924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503" y="573374"/>
            <a:ext cx="11101989" cy="880672"/>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4800" b="1" dirty="0">
                <a:solidFill>
                  <a:schemeClr val="tx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grpSp>
        <p:nvGrpSpPr>
          <p:cNvPr id="3" name="Group 2">
            <a:extLst>
              <a:ext uri="{FF2B5EF4-FFF2-40B4-BE49-F238E27FC236}">
                <a16:creationId xmlns:a16="http://schemas.microsoft.com/office/drawing/2014/main" id="{D28C5A19-5838-B44A-81EB-81936152F5D0}"/>
              </a:ext>
            </a:extLst>
          </p:cNvPr>
          <p:cNvGrpSpPr/>
          <p:nvPr userDrawn="1"/>
        </p:nvGrpSpPr>
        <p:grpSpPr>
          <a:xfrm>
            <a:off x="1" y="5771213"/>
            <a:ext cx="12188824" cy="554636"/>
            <a:chOff x="1" y="5036695"/>
            <a:chExt cx="12188824" cy="554636"/>
          </a:xfrm>
        </p:grpSpPr>
        <p:sp>
          <p:nvSpPr>
            <p:cNvPr id="4" name="Rectangle 3">
              <a:extLst>
                <a:ext uri="{FF2B5EF4-FFF2-40B4-BE49-F238E27FC236}">
                  <a16:creationId xmlns:a16="http://schemas.microsoft.com/office/drawing/2014/main" id="{E1DB4329-E37F-F144-856D-534A4B637F3B}"/>
                </a:ext>
              </a:extLst>
            </p:cNvPr>
            <p:cNvSpPr/>
            <p:nvPr userDrawn="1"/>
          </p:nvSpPr>
          <p:spPr>
            <a:xfrm>
              <a:off x="1" y="5036695"/>
              <a:ext cx="12188824" cy="554636"/>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E7F61F-80CE-0443-A105-30D1FC12A6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70" b="41094"/>
            <a:stretch/>
          </p:blipFill>
          <p:spPr>
            <a:xfrm>
              <a:off x="8214610" y="5068537"/>
              <a:ext cx="2495550" cy="490006"/>
            </a:xfrm>
            <a:prstGeom prst="rect">
              <a:avLst/>
            </a:prstGeom>
          </p:spPr>
        </p:pic>
      </p:grpSp>
      <p:sp>
        <p:nvSpPr>
          <p:cNvPr id="6" name="TextBox 5">
            <a:extLst>
              <a:ext uri="{FF2B5EF4-FFF2-40B4-BE49-F238E27FC236}">
                <a16:creationId xmlns:a16="http://schemas.microsoft.com/office/drawing/2014/main" id="{0C4138B6-87B4-4246-8204-092EB09BAC53}"/>
              </a:ext>
            </a:extLst>
          </p:cNvPr>
          <p:cNvSpPr txBox="1"/>
          <p:nvPr userDrawn="1"/>
        </p:nvSpPr>
        <p:spPr>
          <a:xfrm>
            <a:off x="1588957" y="1768839"/>
            <a:ext cx="7420132" cy="707886"/>
          </a:xfrm>
          <a:prstGeom prst="rect">
            <a:avLst/>
          </a:prstGeom>
          <a:noFill/>
        </p:spPr>
        <p:txBody>
          <a:bodyPr wrap="square" rtlCol="0">
            <a:spAutoFit/>
          </a:bodyPr>
          <a:lstStyle/>
          <a:p>
            <a:pPr marL="571500" indent="-571500">
              <a:buFont typeface="Arial" panose="020B0604020202020204" pitchFamily="34" charset="0"/>
              <a:buChar char="•"/>
            </a:pPr>
            <a:r>
              <a:rPr lang="en-US" sz="4000" dirty="0"/>
              <a:t>test</a:t>
            </a:r>
          </a:p>
        </p:txBody>
      </p:sp>
    </p:spTree>
    <p:extLst>
      <p:ext uri="{BB962C8B-B14F-4D97-AF65-F5344CB8AC3E}">
        <p14:creationId xmlns:p14="http://schemas.microsoft.com/office/powerpoint/2010/main" val="270316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503" y="168643"/>
            <a:ext cx="11101989" cy="880672"/>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4800" b="1"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6" name="TextBox 5">
            <a:extLst>
              <a:ext uri="{FF2B5EF4-FFF2-40B4-BE49-F238E27FC236}">
                <a16:creationId xmlns:a16="http://schemas.microsoft.com/office/drawing/2014/main" id="{0C4138B6-87B4-4246-8204-092EB09BAC53}"/>
              </a:ext>
            </a:extLst>
          </p:cNvPr>
          <p:cNvSpPr txBox="1"/>
          <p:nvPr userDrawn="1"/>
        </p:nvSpPr>
        <p:spPr>
          <a:xfrm>
            <a:off x="1199213" y="1199213"/>
            <a:ext cx="7420132" cy="707886"/>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solidFill>
              </a:rPr>
              <a:t>test</a:t>
            </a:r>
          </a:p>
        </p:txBody>
      </p:sp>
      <p:sp>
        <p:nvSpPr>
          <p:cNvPr id="7" name="Rectangle 6">
            <a:extLst>
              <a:ext uri="{FF2B5EF4-FFF2-40B4-BE49-F238E27FC236}">
                <a16:creationId xmlns:a16="http://schemas.microsoft.com/office/drawing/2014/main" id="{80798F0B-1580-5145-AAA6-FE04CC0EB483}"/>
              </a:ext>
            </a:extLst>
          </p:cNvPr>
          <p:cNvSpPr/>
          <p:nvPr userDrawn="1"/>
        </p:nvSpPr>
        <p:spPr>
          <a:xfrm>
            <a:off x="-1" y="5777219"/>
            <a:ext cx="1218882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8A8AEE-2A1C-CC4B-8201-2A58A23478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70" b="41094"/>
          <a:stretch/>
        </p:blipFill>
        <p:spPr>
          <a:xfrm>
            <a:off x="8259580" y="5777219"/>
            <a:ext cx="2495550" cy="490006"/>
          </a:xfrm>
          <a:prstGeom prst="rect">
            <a:avLst/>
          </a:prstGeom>
        </p:spPr>
      </p:pic>
    </p:spTree>
    <p:extLst>
      <p:ext uri="{BB962C8B-B14F-4D97-AF65-F5344CB8AC3E}">
        <p14:creationId xmlns:p14="http://schemas.microsoft.com/office/powerpoint/2010/main" val="2927602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587095"/>
      </p:ext>
    </p:extLst>
  </p:cSld>
  <p:clrMap bg1="lt1" tx1="dk1" bg2="lt2" tx2="dk2" accent1="accent1" accent2="accent2" accent3="accent3" accent4="accent4" accent5="accent5" accent6="accent6" hlink="hlink" folHlink="folHlink"/>
  <p:sldLayoutIdLst>
    <p:sldLayoutId id="2147484665" r:id="rId1"/>
    <p:sldLayoutId id="2147484769" r:id="rId2"/>
    <p:sldLayoutId id="2147484771" r:id="rId3"/>
  </p:sldLayoutIdLst>
  <p:txStyles>
    <p:titleStyle>
      <a:lvl1pPr algn="ctr" defTabSz="1218428" rtl="0" eaLnBrk="1" latinLnBrk="0" hangingPunct="1">
        <a:spcBef>
          <a:spcPct val="0"/>
        </a:spcBef>
        <a:buNone/>
        <a:defRPr sz="5900" b="1" i="0" kern="1200">
          <a:solidFill>
            <a:schemeClr val="bg2"/>
          </a:solidFill>
          <a:latin typeface="Arial"/>
          <a:ea typeface="+mj-ea"/>
          <a:cs typeface="Arial"/>
        </a:defRPr>
      </a:lvl1pPr>
    </p:titleStyle>
    <p:bodyStyle>
      <a:lvl1pPr marL="288792" indent="-288792" algn="l" defTabSz="1218428" rtl="0" eaLnBrk="1" latinLnBrk="0" hangingPunct="1">
        <a:spcBef>
          <a:spcPts val="600"/>
        </a:spcBef>
        <a:buClr>
          <a:schemeClr val="tx2">
            <a:lumMod val="50000"/>
          </a:schemeClr>
        </a:buClr>
        <a:buFont typeface="Arial" pitchFamily="34" charset="0"/>
        <a:buChar char="•"/>
        <a:defRPr sz="3200" kern="1200">
          <a:solidFill>
            <a:srgbClr val="404040"/>
          </a:solidFill>
          <a:latin typeface="+mn-lt"/>
          <a:ea typeface="+mn-ea"/>
          <a:cs typeface="+mn-cs"/>
        </a:defRPr>
      </a:lvl1pPr>
      <a:lvl2pPr marL="745779" indent="-342743" algn="l" defTabSz="1218428" rtl="0" eaLnBrk="1" latinLnBrk="0" hangingPunct="1">
        <a:spcBef>
          <a:spcPts val="600"/>
        </a:spcBef>
        <a:buClr>
          <a:schemeClr val="tx2">
            <a:lumMod val="50000"/>
          </a:schemeClr>
        </a:buClr>
        <a:buFont typeface="Arial" pitchFamily="34" charset="0"/>
        <a:buChar char="–"/>
        <a:tabLst/>
        <a:defRPr sz="2800" kern="1200">
          <a:solidFill>
            <a:srgbClr val="404040"/>
          </a:solidFill>
          <a:latin typeface="+mn-lt"/>
          <a:ea typeface="+mn-ea"/>
          <a:cs typeface="+mn-cs"/>
        </a:defRPr>
      </a:lvl2pPr>
      <a:lvl3pPr marL="1028231" indent="-282445" algn="l" defTabSz="1218428" rtl="0" eaLnBrk="1" latinLnBrk="0" hangingPunct="1">
        <a:spcBef>
          <a:spcPts val="600"/>
        </a:spcBef>
        <a:buClr>
          <a:schemeClr val="tx2">
            <a:lumMod val="50000"/>
          </a:schemeClr>
        </a:buClr>
        <a:buFont typeface="Arial" pitchFamily="34" charset="0"/>
        <a:buChar char="•"/>
        <a:tabLst/>
        <a:defRPr sz="2000" kern="1200">
          <a:solidFill>
            <a:srgbClr val="404040"/>
          </a:solidFill>
          <a:latin typeface="+mn-lt"/>
          <a:ea typeface="+mn-ea"/>
          <a:cs typeface="+mn-cs"/>
        </a:defRPr>
      </a:lvl3pPr>
      <a:lvl4pPr marL="1370970"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4pPr>
      <a:lvl5pPr marL="1712128"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5pPr>
      <a:lvl6pPr marL="3350675"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890"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105"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319"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28" rtl="0" eaLnBrk="1" latinLnBrk="0" hangingPunct="1">
        <a:defRPr sz="2400" kern="1200">
          <a:solidFill>
            <a:schemeClr val="tx1"/>
          </a:solidFill>
          <a:latin typeface="+mn-lt"/>
          <a:ea typeface="+mn-ea"/>
          <a:cs typeface="+mn-cs"/>
        </a:defRPr>
      </a:lvl1pPr>
      <a:lvl2pPr marL="609215" algn="l" defTabSz="1218428" rtl="0" eaLnBrk="1" latinLnBrk="0" hangingPunct="1">
        <a:defRPr sz="2400" kern="1200">
          <a:solidFill>
            <a:schemeClr val="tx1"/>
          </a:solidFill>
          <a:latin typeface="+mn-lt"/>
          <a:ea typeface="+mn-ea"/>
          <a:cs typeface="+mn-cs"/>
        </a:defRPr>
      </a:lvl2pPr>
      <a:lvl3pPr marL="1218428" algn="l" defTabSz="1218428" rtl="0" eaLnBrk="1" latinLnBrk="0" hangingPunct="1">
        <a:defRPr sz="2400" kern="1200">
          <a:solidFill>
            <a:schemeClr val="tx1"/>
          </a:solidFill>
          <a:latin typeface="+mn-lt"/>
          <a:ea typeface="+mn-ea"/>
          <a:cs typeface="+mn-cs"/>
        </a:defRPr>
      </a:lvl3pPr>
      <a:lvl4pPr marL="1827643" algn="l" defTabSz="1218428" rtl="0" eaLnBrk="1" latinLnBrk="0" hangingPunct="1">
        <a:defRPr sz="2400" kern="1200">
          <a:solidFill>
            <a:schemeClr val="tx1"/>
          </a:solidFill>
          <a:latin typeface="+mn-lt"/>
          <a:ea typeface="+mn-ea"/>
          <a:cs typeface="+mn-cs"/>
        </a:defRPr>
      </a:lvl4pPr>
      <a:lvl5pPr marL="2436858" algn="l" defTabSz="1218428" rtl="0" eaLnBrk="1" latinLnBrk="0" hangingPunct="1">
        <a:defRPr sz="2400" kern="1200">
          <a:solidFill>
            <a:schemeClr val="tx1"/>
          </a:solidFill>
          <a:latin typeface="+mn-lt"/>
          <a:ea typeface="+mn-ea"/>
          <a:cs typeface="+mn-cs"/>
        </a:defRPr>
      </a:lvl5pPr>
      <a:lvl6pPr marL="3046068" algn="l" defTabSz="1218428" rtl="0" eaLnBrk="1" latinLnBrk="0" hangingPunct="1">
        <a:defRPr sz="2400" kern="1200">
          <a:solidFill>
            <a:schemeClr val="tx1"/>
          </a:solidFill>
          <a:latin typeface="+mn-lt"/>
          <a:ea typeface="+mn-ea"/>
          <a:cs typeface="+mn-cs"/>
        </a:defRPr>
      </a:lvl6pPr>
      <a:lvl7pPr marL="3655286" algn="l" defTabSz="1218428" rtl="0" eaLnBrk="1" latinLnBrk="0" hangingPunct="1">
        <a:defRPr sz="2400" kern="1200">
          <a:solidFill>
            <a:schemeClr val="tx1"/>
          </a:solidFill>
          <a:latin typeface="+mn-lt"/>
          <a:ea typeface="+mn-ea"/>
          <a:cs typeface="+mn-cs"/>
        </a:defRPr>
      </a:lvl7pPr>
      <a:lvl8pPr marL="4264498" algn="l" defTabSz="1218428" rtl="0" eaLnBrk="1" latinLnBrk="0" hangingPunct="1">
        <a:defRPr sz="2400" kern="1200">
          <a:solidFill>
            <a:schemeClr val="tx1"/>
          </a:solidFill>
          <a:latin typeface="+mn-lt"/>
          <a:ea typeface="+mn-ea"/>
          <a:cs typeface="+mn-cs"/>
        </a:defRPr>
      </a:lvl8pPr>
      <a:lvl9pPr marL="4873710" algn="l" defTabSz="121842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notesSlide" Target="../notesSlides/notesSlide1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s>
</file>

<file path=ppt/slides/_rels/slide3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 Type="http://schemas.openxmlformats.org/officeDocument/2006/relationships/tags" Target="../tags/tag13.xml"/><Relationship Id="rId21" Type="http://schemas.openxmlformats.org/officeDocument/2006/relationships/tags" Target="../tags/tag31.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notesSlide" Target="../notesSlides/notesSlide18.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slideLayout" Target="../slideLayouts/slideLayout2.xml"/><Relationship Id="rId10" Type="http://schemas.openxmlformats.org/officeDocument/2006/relationships/tags" Target="../tags/tag20.xml"/><Relationship Id="rId19" Type="http://schemas.openxmlformats.org/officeDocument/2006/relationships/tags" Target="../tags/tag29.xml"/><Relationship Id="rId31" Type="http://schemas.microsoft.com/office/2007/relationships/hdphoto" Target="../media/hdphoto1.wdp"/><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OqmdLcyES_Q"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3467" y="2147888"/>
            <a:ext cx="11102975" cy="881062"/>
          </a:xfrm>
        </p:spPr>
        <p:txBody>
          <a:bodyPr>
            <a:normAutofit fontScale="90000"/>
          </a:bodyPr>
          <a:lstStyle/>
          <a:p>
            <a:r>
              <a:rPr lang="en-US" sz="5400" dirty="0">
                <a:solidFill>
                  <a:schemeClr val="bg1"/>
                </a:solidFill>
                <a:latin typeface="+mj-lt"/>
              </a:rPr>
              <a:t>Agile Principles</a:t>
            </a:r>
          </a:p>
        </p:txBody>
      </p:sp>
    </p:spTree>
    <p:extLst>
      <p:ext uri="{BB962C8B-B14F-4D97-AF65-F5344CB8AC3E}">
        <p14:creationId xmlns:p14="http://schemas.microsoft.com/office/powerpoint/2010/main" val="3675748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3614" y="896626"/>
            <a:ext cx="8149336" cy="4668180"/>
          </a:xfrm>
          <a:prstGeom prst="rect">
            <a:avLst/>
          </a:prstGeom>
        </p:spPr>
      </p:pic>
      <p:sp>
        <p:nvSpPr>
          <p:cNvPr id="2" name="Title 1"/>
          <p:cNvSpPr>
            <a:spLocks noGrp="1"/>
          </p:cNvSpPr>
          <p:nvPr>
            <p:ph type="title"/>
          </p:nvPr>
        </p:nvSpPr>
        <p:spPr>
          <a:xfrm>
            <a:off x="604168" y="133110"/>
            <a:ext cx="11101989" cy="880672"/>
          </a:xfrm>
        </p:spPr>
        <p:txBody>
          <a:bodyPr/>
          <a:lstStyle/>
          <a:p>
            <a:r>
              <a:rPr lang="en-US" dirty="0">
                <a:solidFill>
                  <a:schemeClr val="bg1"/>
                </a:solidFill>
              </a:rPr>
              <a:t>Why Agile Fails?</a:t>
            </a:r>
          </a:p>
        </p:txBody>
      </p:sp>
      <p:sp>
        <p:nvSpPr>
          <p:cNvPr id="6" name="TextBox 5"/>
          <p:cNvSpPr txBox="1"/>
          <p:nvPr/>
        </p:nvSpPr>
        <p:spPr>
          <a:xfrm>
            <a:off x="2594369" y="5564806"/>
            <a:ext cx="1809983" cy="276999"/>
          </a:xfrm>
          <a:prstGeom prst="rect">
            <a:avLst/>
          </a:prstGeom>
          <a:noFill/>
        </p:spPr>
        <p:txBody>
          <a:bodyPr wrap="none" rtlCol="0">
            <a:spAutoFit/>
          </a:bodyPr>
          <a:lstStyle/>
          <a:p>
            <a:r>
              <a:rPr lang="en-US" sz="1200" i="1" dirty="0">
                <a:solidFill>
                  <a:schemeClr val="bg1"/>
                </a:solidFill>
              </a:rPr>
              <a:t>2015 State of Agile Survey</a:t>
            </a:r>
          </a:p>
        </p:txBody>
      </p:sp>
      <p:pic>
        <p:nvPicPr>
          <p:cNvPr id="7" name="Picture 2" descr="http://www.clker.com/cliparts/b/a/9/1/11971232541784551369dtjohnnymonkey_Stopwatch_(no_shading).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744" y="6129604"/>
            <a:ext cx="608661" cy="5693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26515" y="6172663"/>
            <a:ext cx="1159292" cy="461665"/>
          </a:xfrm>
          <a:prstGeom prst="rect">
            <a:avLst/>
          </a:prstGeom>
          <a:noFill/>
        </p:spPr>
        <p:txBody>
          <a:bodyPr wrap="none" rtlCol="0">
            <a:spAutoFit/>
          </a:bodyPr>
          <a:lstStyle/>
          <a:p>
            <a:r>
              <a:rPr lang="en-US" b="1" dirty="0"/>
              <a:t>10 min</a:t>
            </a:r>
          </a:p>
        </p:txBody>
      </p:sp>
      <p:sp>
        <p:nvSpPr>
          <p:cNvPr id="10" name="TextBox 9"/>
          <p:cNvSpPr txBox="1"/>
          <p:nvPr/>
        </p:nvSpPr>
        <p:spPr>
          <a:xfrm>
            <a:off x="8704406" y="2107331"/>
            <a:ext cx="3438145" cy="1815882"/>
          </a:xfrm>
          <a:prstGeom prst="rect">
            <a:avLst/>
          </a:prstGeom>
          <a:noFill/>
        </p:spPr>
        <p:txBody>
          <a:bodyPr wrap="square" rtlCol="0">
            <a:spAutoFit/>
          </a:bodyPr>
          <a:lstStyle/>
          <a:p>
            <a:pPr algn="ctr"/>
            <a:r>
              <a:rPr lang="en-US" sz="2800" b="1" i="1" dirty="0">
                <a:solidFill>
                  <a:schemeClr val="bg1"/>
                </a:solidFill>
              </a:rPr>
              <a:t>Pick at least one &amp; discuss as a team.</a:t>
            </a:r>
          </a:p>
          <a:p>
            <a:pPr algn="ctr"/>
            <a:endParaRPr lang="en-US" sz="2800" b="1" i="1" dirty="0">
              <a:solidFill>
                <a:schemeClr val="bg1"/>
              </a:solidFill>
            </a:endParaRPr>
          </a:p>
          <a:p>
            <a:pPr algn="ctr"/>
            <a:r>
              <a:rPr lang="en-US" sz="2800" b="1" i="1" dirty="0">
                <a:solidFill>
                  <a:schemeClr val="bg1"/>
                </a:solidFill>
              </a:rPr>
              <a:t>Share team feedback.</a:t>
            </a:r>
          </a:p>
        </p:txBody>
      </p:sp>
    </p:spTree>
    <p:extLst>
      <p:ext uri="{BB962C8B-B14F-4D97-AF65-F5344CB8AC3E}">
        <p14:creationId xmlns:p14="http://schemas.microsoft.com/office/powerpoint/2010/main" val="1067785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8036" y="2571507"/>
            <a:ext cx="11101989" cy="880672"/>
          </a:xfrm>
        </p:spPr>
        <p:txBody>
          <a:bodyPr/>
          <a:lstStyle/>
          <a:p>
            <a:r>
              <a:rPr lang="en-US" dirty="0">
                <a:solidFill>
                  <a:schemeClr val="bg1"/>
                </a:solidFill>
              </a:rPr>
              <a:t>Agile Values &amp; Principles</a:t>
            </a:r>
          </a:p>
        </p:txBody>
      </p:sp>
    </p:spTree>
    <p:extLst>
      <p:ext uri="{BB962C8B-B14F-4D97-AF65-F5344CB8AC3E}">
        <p14:creationId xmlns:p14="http://schemas.microsoft.com/office/powerpoint/2010/main" val="129232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3417" y="437907"/>
            <a:ext cx="11101989" cy="880672"/>
          </a:xfrm>
        </p:spPr>
        <p:txBody>
          <a:bodyPr/>
          <a:lstStyle/>
          <a:p>
            <a:r>
              <a:rPr lang="en-US" dirty="0">
                <a:solidFill>
                  <a:schemeClr val="bg1"/>
                </a:solidFill>
              </a:rPr>
              <a:t>Agile is a Generic Term</a:t>
            </a:r>
          </a:p>
        </p:txBody>
      </p:sp>
      <p:sp>
        <p:nvSpPr>
          <p:cNvPr id="3" name="Title 3">
            <a:extLst>
              <a:ext uri="{FF2B5EF4-FFF2-40B4-BE49-F238E27FC236}">
                <a16:creationId xmlns:a16="http://schemas.microsoft.com/office/drawing/2014/main" id="{C50E275C-F820-614C-8FDA-12A0982D2102}"/>
              </a:ext>
            </a:extLst>
          </p:cNvPr>
          <p:cNvSpPr txBox="1">
            <a:spLocks/>
          </p:cNvSpPr>
          <p:nvPr/>
        </p:nvSpPr>
        <p:spPr>
          <a:xfrm>
            <a:off x="2152897" y="2387842"/>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rgbClr val="FFC000"/>
                </a:solidFill>
              </a:rPr>
              <a:t>Kanban</a:t>
            </a:r>
          </a:p>
        </p:txBody>
      </p:sp>
      <p:sp>
        <p:nvSpPr>
          <p:cNvPr id="5" name="Title 3">
            <a:extLst>
              <a:ext uri="{FF2B5EF4-FFF2-40B4-BE49-F238E27FC236}">
                <a16:creationId xmlns:a16="http://schemas.microsoft.com/office/drawing/2014/main" id="{DE90CA7D-3D65-364E-A7C5-39AECD3672D4}"/>
              </a:ext>
            </a:extLst>
          </p:cNvPr>
          <p:cNvSpPr txBox="1">
            <a:spLocks/>
          </p:cNvSpPr>
          <p:nvPr/>
        </p:nvSpPr>
        <p:spPr>
          <a:xfrm>
            <a:off x="240241" y="3113305"/>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rgbClr val="FFC000"/>
                </a:solidFill>
              </a:rPr>
              <a:t>XP</a:t>
            </a:r>
          </a:p>
        </p:txBody>
      </p:sp>
      <p:sp>
        <p:nvSpPr>
          <p:cNvPr id="6" name="Title 3">
            <a:extLst>
              <a:ext uri="{FF2B5EF4-FFF2-40B4-BE49-F238E27FC236}">
                <a16:creationId xmlns:a16="http://schemas.microsoft.com/office/drawing/2014/main" id="{A202268B-7483-6746-B905-65C7901885EF}"/>
              </a:ext>
            </a:extLst>
          </p:cNvPr>
          <p:cNvSpPr txBox="1">
            <a:spLocks/>
          </p:cNvSpPr>
          <p:nvPr/>
        </p:nvSpPr>
        <p:spPr>
          <a:xfrm>
            <a:off x="240241" y="1642706"/>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rgbClr val="FFC000"/>
                </a:solidFill>
              </a:rPr>
              <a:t>Scrum</a:t>
            </a:r>
          </a:p>
        </p:txBody>
      </p:sp>
      <p:sp>
        <p:nvSpPr>
          <p:cNvPr id="7" name="Title 3">
            <a:extLst>
              <a:ext uri="{FF2B5EF4-FFF2-40B4-BE49-F238E27FC236}">
                <a16:creationId xmlns:a16="http://schemas.microsoft.com/office/drawing/2014/main" id="{C664C583-0586-8447-888D-9D925C17AAB4}"/>
              </a:ext>
            </a:extLst>
          </p:cNvPr>
          <p:cNvSpPr txBox="1">
            <a:spLocks/>
          </p:cNvSpPr>
          <p:nvPr/>
        </p:nvSpPr>
        <p:spPr>
          <a:xfrm>
            <a:off x="2023533" y="4059109"/>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chemeClr val="bg1"/>
                </a:solidFill>
              </a:rPr>
              <a:t>Crystal</a:t>
            </a:r>
          </a:p>
        </p:txBody>
      </p:sp>
      <p:sp>
        <p:nvSpPr>
          <p:cNvPr id="8" name="Title 3">
            <a:extLst>
              <a:ext uri="{FF2B5EF4-FFF2-40B4-BE49-F238E27FC236}">
                <a16:creationId xmlns:a16="http://schemas.microsoft.com/office/drawing/2014/main" id="{03CBF7D8-7F19-0445-AD9A-9C2BDD17C310}"/>
              </a:ext>
            </a:extLst>
          </p:cNvPr>
          <p:cNvSpPr txBox="1">
            <a:spLocks/>
          </p:cNvSpPr>
          <p:nvPr/>
        </p:nvSpPr>
        <p:spPr>
          <a:xfrm>
            <a:off x="4977376" y="1899592"/>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err="1">
                <a:solidFill>
                  <a:schemeClr val="bg1"/>
                </a:solidFill>
              </a:rPr>
              <a:t>SAFe</a:t>
            </a:r>
            <a:endParaRPr lang="en-US" dirty="0">
              <a:solidFill>
                <a:schemeClr val="bg1"/>
              </a:solidFill>
            </a:endParaRPr>
          </a:p>
        </p:txBody>
      </p:sp>
      <p:sp>
        <p:nvSpPr>
          <p:cNvPr id="9" name="Title 3">
            <a:extLst>
              <a:ext uri="{FF2B5EF4-FFF2-40B4-BE49-F238E27FC236}">
                <a16:creationId xmlns:a16="http://schemas.microsoft.com/office/drawing/2014/main" id="{16C22B50-C2AF-F24B-966A-09996F212BFA}"/>
              </a:ext>
            </a:extLst>
          </p:cNvPr>
          <p:cNvSpPr txBox="1">
            <a:spLocks/>
          </p:cNvSpPr>
          <p:nvPr/>
        </p:nvSpPr>
        <p:spPr>
          <a:xfrm>
            <a:off x="9290051" y="3553641"/>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chemeClr val="bg1">
                    <a:lumMod val="75000"/>
                  </a:schemeClr>
                </a:solidFill>
              </a:rPr>
              <a:t>Spotify</a:t>
            </a:r>
          </a:p>
        </p:txBody>
      </p:sp>
      <p:sp>
        <p:nvSpPr>
          <p:cNvPr id="10" name="Title 3">
            <a:extLst>
              <a:ext uri="{FF2B5EF4-FFF2-40B4-BE49-F238E27FC236}">
                <a16:creationId xmlns:a16="http://schemas.microsoft.com/office/drawing/2014/main" id="{7F39BA1D-D009-DD42-8887-9BD4C57F9A39}"/>
              </a:ext>
            </a:extLst>
          </p:cNvPr>
          <p:cNvSpPr txBox="1">
            <a:spLocks/>
          </p:cNvSpPr>
          <p:nvPr/>
        </p:nvSpPr>
        <p:spPr>
          <a:xfrm>
            <a:off x="8868340" y="2154350"/>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err="1">
                <a:solidFill>
                  <a:schemeClr val="bg1">
                    <a:lumMod val="75000"/>
                  </a:schemeClr>
                </a:solidFill>
              </a:rPr>
              <a:t>xScale</a:t>
            </a:r>
            <a:endParaRPr lang="en-US" dirty="0">
              <a:solidFill>
                <a:schemeClr val="bg1">
                  <a:lumMod val="75000"/>
                </a:schemeClr>
              </a:solidFill>
            </a:endParaRPr>
          </a:p>
        </p:txBody>
      </p:sp>
      <p:sp>
        <p:nvSpPr>
          <p:cNvPr id="11" name="Title 3">
            <a:extLst>
              <a:ext uri="{FF2B5EF4-FFF2-40B4-BE49-F238E27FC236}">
                <a16:creationId xmlns:a16="http://schemas.microsoft.com/office/drawing/2014/main" id="{B8AC89FC-358B-7940-9711-3282FB9A8A4C}"/>
              </a:ext>
            </a:extLst>
          </p:cNvPr>
          <p:cNvSpPr txBox="1">
            <a:spLocks/>
          </p:cNvSpPr>
          <p:nvPr/>
        </p:nvSpPr>
        <p:spPr>
          <a:xfrm>
            <a:off x="6259018" y="3016272"/>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err="1">
                <a:solidFill>
                  <a:schemeClr val="bg1"/>
                </a:solidFill>
              </a:rPr>
              <a:t>LeSS</a:t>
            </a:r>
            <a:endParaRPr lang="en-US" dirty="0">
              <a:solidFill>
                <a:schemeClr val="bg1"/>
              </a:solidFill>
            </a:endParaRPr>
          </a:p>
        </p:txBody>
      </p:sp>
      <p:sp>
        <p:nvSpPr>
          <p:cNvPr id="12" name="Title 3">
            <a:extLst>
              <a:ext uri="{FF2B5EF4-FFF2-40B4-BE49-F238E27FC236}">
                <a16:creationId xmlns:a16="http://schemas.microsoft.com/office/drawing/2014/main" id="{41538C38-8B96-FA47-ADC7-2CC851650E3D}"/>
              </a:ext>
            </a:extLst>
          </p:cNvPr>
          <p:cNvSpPr txBox="1">
            <a:spLocks/>
          </p:cNvSpPr>
          <p:nvPr/>
        </p:nvSpPr>
        <p:spPr>
          <a:xfrm>
            <a:off x="5318442" y="3879181"/>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err="1">
                <a:solidFill>
                  <a:schemeClr val="bg1"/>
                </a:solidFill>
              </a:rPr>
              <a:t>LeSS</a:t>
            </a:r>
            <a:r>
              <a:rPr lang="en-US" dirty="0">
                <a:solidFill>
                  <a:schemeClr val="bg1"/>
                </a:solidFill>
              </a:rPr>
              <a:t> Huge</a:t>
            </a:r>
          </a:p>
        </p:txBody>
      </p:sp>
      <p:sp>
        <p:nvSpPr>
          <p:cNvPr id="13" name="Title 3">
            <a:extLst>
              <a:ext uri="{FF2B5EF4-FFF2-40B4-BE49-F238E27FC236}">
                <a16:creationId xmlns:a16="http://schemas.microsoft.com/office/drawing/2014/main" id="{A6272B39-F373-7342-8F54-508795DD1A87}"/>
              </a:ext>
            </a:extLst>
          </p:cNvPr>
          <p:cNvSpPr txBox="1">
            <a:spLocks/>
          </p:cNvSpPr>
          <p:nvPr/>
        </p:nvSpPr>
        <p:spPr>
          <a:xfrm>
            <a:off x="6634692" y="4523097"/>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chemeClr val="bg1"/>
                </a:solidFill>
              </a:rPr>
              <a:t>DAD</a:t>
            </a:r>
          </a:p>
        </p:txBody>
      </p:sp>
      <p:sp>
        <p:nvSpPr>
          <p:cNvPr id="14" name="Title 3">
            <a:extLst>
              <a:ext uri="{FF2B5EF4-FFF2-40B4-BE49-F238E27FC236}">
                <a16:creationId xmlns:a16="http://schemas.microsoft.com/office/drawing/2014/main" id="{E776190C-A26F-8841-B5DD-B137A1CFA598}"/>
              </a:ext>
            </a:extLst>
          </p:cNvPr>
          <p:cNvSpPr txBox="1">
            <a:spLocks/>
          </p:cNvSpPr>
          <p:nvPr/>
        </p:nvSpPr>
        <p:spPr>
          <a:xfrm>
            <a:off x="3555187" y="4804245"/>
            <a:ext cx="2658533"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chemeClr val="bg1"/>
                </a:solidFill>
              </a:rPr>
              <a:t>Nexus</a:t>
            </a:r>
          </a:p>
        </p:txBody>
      </p:sp>
    </p:spTree>
    <p:extLst>
      <p:ext uri="{BB962C8B-B14F-4D97-AF65-F5344CB8AC3E}">
        <p14:creationId xmlns:p14="http://schemas.microsoft.com/office/powerpoint/2010/main" val="651366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C2AF-E92B-BC4C-A6C7-D9FD35CDB50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F26FC69-E16E-9941-9493-C2BAC77BD252}"/>
              </a:ext>
            </a:extLst>
          </p:cNvPr>
          <p:cNvPicPr>
            <a:picLocks noChangeAspect="1"/>
          </p:cNvPicPr>
          <p:nvPr/>
        </p:nvPicPr>
        <p:blipFill>
          <a:blip r:embed="rId2"/>
          <a:stretch>
            <a:fillRect/>
          </a:stretch>
        </p:blipFill>
        <p:spPr>
          <a:xfrm>
            <a:off x="1483188" y="268713"/>
            <a:ext cx="9459513" cy="5403954"/>
          </a:xfrm>
          <a:prstGeom prst="rect">
            <a:avLst/>
          </a:prstGeom>
        </p:spPr>
      </p:pic>
    </p:spTree>
    <p:extLst>
      <p:ext uri="{BB962C8B-B14F-4D97-AF65-F5344CB8AC3E}">
        <p14:creationId xmlns:p14="http://schemas.microsoft.com/office/powerpoint/2010/main" val="2178741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18B8-C1FD-444D-83D1-100EF23029E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E233276-43A6-FA43-8233-A239F9A79AF9}"/>
              </a:ext>
            </a:extLst>
          </p:cNvPr>
          <p:cNvPicPr>
            <a:picLocks noChangeAspect="1"/>
          </p:cNvPicPr>
          <p:nvPr/>
        </p:nvPicPr>
        <p:blipFill>
          <a:blip r:embed="rId2"/>
          <a:stretch>
            <a:fillRect/>
          </a:stretch>
        </p:blipFill>
        <p:spPr>
          <a:xfrm>
            <a:off x="2190647" y="262466"/>
            <a:ext cx="7759700" cy="5181600"/>
          </a:xfrm>
          <a:prstGeom prst="rect">
            <a:avLst/>
          </a:prstGeom>
        </p:spPr>
      </p:pic>
      <p:sp>
        <p:nvSpPr>
          <p:cNvPr id="4" name="Rectangle 3">
            <a:extLst>
              <a:ext uri="{FF2B5EF4-FFF2-40B4-BE49-F238E27FC236}">
                <a16:creationId xmlns:a16="http://schemas.microsoft.com/office/drawing/2014/main" id="{B7D11035-D7B9-CB44-A6A2-47D1049CAC17}"/>
              </a:ext>
            </a:extLst>
          </p:cNvPr>
          <p:cNvSpPr/>
          <p:nvPr/>
        </p:nvSpPr>
        <p:spPr>
          <a:xfrm>
            <a:off x="2201333" y="3894667"/>
            <a:ext cx="24384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985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Oval 22"/>
          <p:cNvSpPr/>
          <p:nvPr/>
        </p:nvSpPr>
        <p:spPr>
          <a:xfrm>
            <a:off x="5421685" y="2698129"/>
            <a:ext cx="1688463" cy="958325"/>
          </a:xfrm>
          <a:prstGeom prst="ellipse">
            <a:avLst/>
          </a:prstGeom>
          <a:solidFill>
            <a:srgbClr val="EBB229"/>
          </a:solidFill>
          <a:ln>
            <a:solidFill>
              <a:srgbClr val="00528A"/>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dirty="0">
                <a:solidFill>
                  <a:schemeClr val="bg1"/>
                </a:solidFill>
              </a:rPr>
              <a:t>Team</a:t>
            </a:r>
          </a:p>
        </p:txBody>
      </p:sp>
      <p:sp>
        <p:nvSpPr>
          <p:cNvPr id="2" name="Rounded Rectangle 1"/>
          <p:cNvSpPr/>
          <p:nvPr/>
        </p:nvSpPr>
        <p:spPr>
          <a:xfrm>
            <a:off x="1219214" y="1021729"/>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Matrixed Organizations </a:t>
            </a:r>
          </a:p>
        </p:txBody>
      </p:sp>
      <p:sp>
        <p:nvSpPr>
          <p:cNvPr id="46" name="Rounded Rectangle 45"/>
          <p:cNvSpPr/>
          <p:nvPr/>
        </p:nvSpPr>
        <p:spPr>
          <a:xfrm>
            <a:off x="1270000" y="2819386"/>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Limited Access to Subject Matter Expertise</a:t>
            </a:r>
          </a:p>
        </p:txBody>
      </p:sp>
      <p:sp>
        <p:nvSpPr>
          <p:cNvPr id="47" name="Rounded Rectangle 46"/>
          <p:cNvSpPr/>
          <p:nvPr/>
        </p:nvSpPr>
        <p:spPr>
          <a:xfrm>
            <a:off x="4977435" y="999054"/>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Non-instantly Available Resources</a:t>
            </a:r>
          </a:p>
        </p:txBody>
      </p:sp>
      <p:sp>
        <p:nvSpPr>
          <p:cNvPr id="48" name="Rounded Rectangle 47"/>
          <p:cNvSpPr/>
          <p:nvPr/>
        </p:nvSpPr>
        <p:spPr>
          <a:xfrm>
            <a:off x="8684869" y="999054"/>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Too Much Work In Process</a:t>
            </a:r>
          </a:p>
        </p:txBody>
      </p:sp>
      <p:sp>
        <p:nvSpPr>
          <p:cNvPr id="49" name="Rounded Rectangle 48"/>
          <p:cNvSpPr/>
          <p:nvPr/>
        </p:nvSpPr>
        <p:spPr>
          <a:xfrm>
            <a:off x="8634082" y="4738596"/>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Low Cohesion &amp; </a:t>
            </a:r>
          </a:p>
          <a:p>
            <a:pPr algn="ctr"/>
            <a:r>
              <a:rPr lang="en-US" sz="2000" b="1" dirty="0">
                <a:solidFill>
                  <a:schemeClr val="tx1"/>
                </a:solidFill>
              </a:rPr>
              <a:t>Tight Coupling</a:t>
            </a:r>
          </a:p>
        </p:txBody>
      </p:sp>
      <p:sp>
        <p:nvSpPr>
          <p:cNvPr id="50" name="Rounded Rectangle 49"/>
          <p:cNvSpPr/>
          <p:nvPr/>
        </p:nvSpPr>
        <p:spPr>
          <a:xfrm>
            <a:off x="1270000" y="4738596"/>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Shared Requirements Between Teams</a:t>
            </a:r>
          </a:p>
        </p:txBody>
      </p:sp>
      <p:sp>
        <p:nvSpPr>
          <p:cNvPr id="51" name="Rounded Rectangle 50"/>
          <p:cNvSpPr/>
          <p:nvPr/>
        </p:nvSpPr>
        <p:spPr>
          <a:xfrm>
            <a:off x="4977435" y="4738596"/>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Technical Debt &amp; Defects</a:t>
            </a:r>
          </a:p>
        </p:txBody>
      </p:sp>
      <p:sp>
        <p:nvSpPr>
          <p:cNvPr id="52" name="Rounded Rectangle 51"/>
          <p:cNvSpPr/>
          <p:nvPr/>
        </p:nvSpPr>
        <p:spPr>
          <a:xfrm>
            <a:off x="8684869" y="2816663"/>
            <a:ext cx="2843728" cy="798604"/>
          </a:xfrm>
          <a:prstGeom prst="roundRect">
            <a:avLst/>
          </a:prstGeom>
          <a:solidFill>
            <a:schemeClr val="bg1"/>
          </a:solidFill>
          <a:ln>
            <a:solidFill>
              <a:srgbClr val="005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Large Products with Diverse Technology</a:t>
            </a:r>
          </a:p>
        </p:txBody>
      </p:sp>
      <p:cxnSp>
        <p:nvCxnSpPr>
          <p:cNvPr id="4" name="Straight Arrow Connector 3"/>
          <p:cNvCxnSpPr>
            <a:stCxn id="23" idx="0"/>
            <a:endCxn id="47" idx="2"/>
          </p:cNvCxnSpPr>
          <p:nvPr/>
        </p:nvCxnSpPr>
        <p:spPr>
          <a:xfrm flipV="1">
            <a:off x="6265917" y="1797658"/>
            <a:ext cx="133382" cy="900471"/>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23" idx="7"/>
            <a:endCxn id="48" idx="2"/>
          </p:cNvCxnSpPr>
          <p:nvPr/>
        </p:nvCxnSpPr>
        <p:spPr>
          <a:xfrm flipV="1">
            <a:off x="6862878" y="1797658"/>
            <a:ext cx="3243855" cy="1040814"/>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23" idx="6"/>
            <a:endCxn id="52" idx="1"/>
          </p:cNvCxnSpPr>
          <p:nvPr/>
        </p:nvCxnSpPr>
        <p:spPr>
          <a:xfrm>
            <a:off x="7110148" y="3177292"/>
            <a:ext cx="1574721" cy="38673"/>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3" idx="1"/>
            <a:endCxn id="2" idx="2"/>
          </p:cNvCxnSpPr>
          <p:nvPr/>
        </p:nvCxnSpPr>
        <p:spPr>
          <a:xfrm flipH="1" flipV="1">
            <a:off x="2641078" y="1820333"/>
            <a:ext cx="3027877" cy="1018139"/>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23" idx="2"/>
            <a:endCxn id="46" idx="3"/>
          </p:cNvCxnSpPr>
          <p:nvPr/>
        </p:nvCxnSpPr>
        <p:spPr>
          <a:xfrm flipH="1">
            <a:off x="4113728" y="3177292"/>
            <a:ext cx="1307957" cy="41396"/>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3" idx="3"/>
            <a:endCxn id="50" idx="0"/>
          </p:cNvCxnSpPr>
          <p:nvPr/>
        </p:nvCxnSpPr>
        <p:spPr>
          <a:xfrm flipH="1">
            <a:off x="2691864" y="3516111"/>
            <a:ext cx="2977091" cy="1222485"/>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3" idx="4"/>
            <a:endCxn id="51" idx="0"/>
          </p:cNvCxnSpPr>
          <p:nvPr/>
        </p:nvCxnSpPr>
        <p:spPr>
          <a:xfrm>
            <a:off x="6265917" y="3656454"/>
            <a:ext cx="133382" cy="1082142"/>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23" idx="5"/>
            <a:endCxn id="49" idx="0"/>
          </p:cNvCxnSpPr>
          <p:nvPr/>
        </p:nvCxnSpPr>
        <p:spPr>
          <a:xfrm>
            <a:off x="6862878" y="3516111"/>
            <a:ext cx="3193068" cy="1222485"/>
          </a:xfrm>
          <a:prstGeom prst="straightConnector1">
            <a:avLst/>
          </a:prstGeom>
          <a:ln>
            <a:solidFill>
              <a:srgbClr val="00528A"/>
            </a:solidFill>
            <a:tailEnd type="arrow"/>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1908382" y="200839"/>
            <a:ext cx="9713110" cy="615318"/>
          </a:xfrm>
        </p:spPr>
        <p:txBody>
          <a:bodyPr/>
          <a:lstStyle/>
          <a:p>
            <a:r>
              <a:rPr lang="en-US" dirty="0">
                <a:solidFill>
                  <a:schemeClr val="bg1"/>
                </a:solidFill>
              </a:rPr>
              <a:t>What gets in the way?</a:t>
            </a:r>
          </a:p>
        </p:txBody>
      </p:sp>
    </p:spTree>
    <p:extLst>
      <p:ext uri="{BB962C8B-B14F-4D97-AF65-F5344CB8AC3E}">
        <p14:creationId xmlns:p14="http://schemas.microsoft.com/office/powerpoint/2010/main" val="366115954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the focus on principles?</a:t>
            </a:r>
          </a:p>
        </p:txBody>
      </p:sp>
      <p:sp>
        <p:nvSpPr>
          <p:cNvPr id="5" name="Content Placeholder 4"/>
          <p:cNvSpPr>
            <a:spLocks noGrp="1"/>
          </p:cNvSpPr>
          <p:nvPr>
            <p:ph sz="quarter" idx="4294967295"/>
          </p:nvPr>
        </p:nvSpPr>
        <p:spPr>
          <a:xfrm>
            <a:off x="694266" y="793576"/>
            <a:ext cx="11047413" cy="4381500"/>
          </a:xfrm>
          <a:prstGeom prst="rect">
            <a:avLst/>
          </a:prstGeom>
        </p:spPr>
        <p:txBody>
          <a:bodyPr/>
          <a:lstStyle/>
          <a:p>
            <a:r>
              <a:rPr lang="en-US" sz="3600" i="1" dirty="0">
                <a:solidFill>
                  <a:schemeClr val="bg1"/>
                </a:solidFill>
              </a:rPr>
              <a:t>A common disease that afflicts management the world over is the impression that, “Our problems are different." They are different to be sure, but the principles that will help to improve quality of product and service are universal in nature.        </a:t>
            </a:r>
          </a:p>
          <a:p>
            <a:r>
              <a:rPr lang="en-US" sz="3600" i="1" dirty="0">
                <a:solidFill>
                  <a:schemeClr val="bg1"/>
                </a:solidFill>
              </a:rPr>
              <a:t>				—W. Edwards Deming</a:t>
            </a:r>
          </a:p>
        </p:txBody>
      </p:sp>
    </p:spTree>
    <p:extLst>
      <p:ext uri="{BB962C8B-B14F-4D97-AF65-F5344CB8AC3E}">
        <p14:creationId xmlns:p14="http://schemas.microsoft.com/office/powerpoint/2010/main" val="4236035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512475" y="6583262"/>
            <a:ext cx="3045064" cy="261610"/>
          </a:xfrm>
          <a:prstGeom prst="rect">
            <a:avLst/>
          </a:prstGeom>
          <a:noFill/>
        </p:spPr>
        <p:txBody>
          <a:bodyPr wrap="square" rtlCol="0">
            <a:spAutoFit/>
          </a:bodyPr>
          <a:lstStyle/>
          <a:p>
            <a:r>
              <a:rPr lang="en-US" sz="1100" i="1" dirty="0"/>
              <a:t>Source: www.agilemanifesto.org</a:t>
            </a:r>
            <a:endParaRPr lang="en-US" i="1" dirty="0"/>
          </a:p>
        </p:txBody>
      </p:sp>
      <p:sp>
        <p:nvSpPr>
          <p:cNvPr id="24578" name="Rectangle 2"/>
          <p:cNvSpPr>
            <a:spLocks noGrp="1" noChangeArrowheads="1"/>
          </p:cNvSpPr>
          <p:nvPr>
            <p:ph type="title"/>
          </p:nvPr>
        </p:nvSpPr>
        <p:spPr>
          <a:xfrm>
            <a:off x="519503" y="234714"/>
            <a:ext cx="11101989" cy="880672"/>
          </a:xfrm>
        </p:spPr>
        <p:txBody>
          <a:bodyPr>
            <a:normAutofit/>
          </a:bodyPr>
          <a:lstStyle/>
          <a:p>
            <a:pPr>
              <a:defRPr/>
            </a:pPr>
            <a:r>
              <a:rPr lang="en-US" dirty="0">
                <a:solidFill>
                  <a:schemeClr val="bg1"/>
                </a:solidFill>
              </a:rPr>
              <a:t>Agile Manifesto: Value Statements</a:t>
            </a:r>
            <a:endParaRPr lang="en-US" sz="3200" dirty="0">
              <a:solidFill>
                <a:schemeClr val="bg1"/>
              </a:solidFill>
            </a:endParaRPr>
          </a:p>
        </p:txBody>
      </p:sp>
      <p:grpSp>
        <p:nvGrpSpPr>
          <p:cNvPr id="2" name="Group 21"/>
          <p:cNvGrpSpPr/>
          <p:nvPr/>
        </p:nvGrpSpPr>
        <p:grpSpPr>
          <a:xfrm>
            <a:off x="1326535" y="1972782"/>
            <a:ext cx="9643377" cy="2971800"/>
            <a:chOff x="685800" y="1981200"/>
            <a:chExt cx="7772400" cy="2971800"/>
          </a:xfrm>
        </p:grpSpPr>
        <p:sp>
          <p:nvSpPr>
            <p:cNvPr id="24579" name="Rectangle 3"/>
            <p:cNvSpPr>
              <a:spLocks noChangeArrowheads="1"/>
            </p:cNvSpPr>
            <p:nvPr/>
          </p:nvSpPr>
          <p:spPr bwMode="auto">
            <a:xfrm>
              <a:off x="685800" y="2057400"/>
              <a:ext cx="3048000" cy="609600"/>
            </a:xfrm>
            <a:prstGeom prst="rect">
              <a:avLst/>
            </a:prstGeom>
            <a:solidFill>
              <a:srgbClr val="FFC000"/>
            </a:solidFill>
            <a:ln>
              <a:solidFill>
                <a:schemeClr val="tx1"/>
              </a:solid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Individuals &amp; interactions</a:t>
              </a:r>
            </a:p>
          </p:txBody>
        </p:sp>
        <p:sp>
          <p:nvSpPr>
            <p:cNvPr id="24580" name="Rectangle 4"/>
            <p:cNvSpPr>
              <a:spLocks noChangeArrowheads="1"/>
            </p:cNvSpPr>
            <p:nvPr/>
          </p:nvSpPr>
          <p:spPr bwMode="auto">
            <a:xfrm>
              <a:off x="5410200" y="2057400"/>
              <a:ext cx="3048000" cy="609600"/>
            </a:xfrm>
            <a:prstGeom prst="rect">
              <a:avLst/>
            </a:prstGeom>
            <a:solidFill>
              <a:schemeClr val="bg1">
                <a:lumMod val="65000"/>
              </a:schemeClr>
            </a:solidFill>
            <a:ln w="3175">
              <a:solidFill>
                <a:schemeClr val="tx1"/>
              </a:solidFill>
              <a:headEnd/>
              <a:tailEnd/>
            </a:ln>
          </p:spPr>
          <p:style>
            <a:lnRef idx="1">
              <a:schemeClr val="accent4"/>
            </a:lnRef>
            <a:fillRef idx="2">
              <a:schemeClr val="accent4"/>
            </a:fillRef>
            <a:effectRef idx="1">
              <a:schemeClr val="accent4"/>
            </a:effectRef>
            <a:fontRef idx="minor">
              <a:schemeClr val="dk1"/>
            </a:fontRef>
          </p:style>
          <p:txBody>
            <a:bodyPr anchor="ctr"/>
            <a:lstStyle/>
            <a:p>
              <a:pPr algn="ctr">
                <a:spcBef>
                  <a:spcPct val="20000"/>
                </a:spcBef>
                <a:buClr>
                  <a:schemeClr val="folHlink"/>
                </a:buClr>
                <a:buSzPct val="90000"/>
                <a:buFont typeface="Wingdings" pitchFamily="2" charset="2"/>
                <a:buNone/>
                <a:defRPr/>
              </a:pPr>
              <a:r>
                <a:rPr lang="en-US" sz="2000" dirty="0">
                  <a:solidFill>
                    <a:schemeClr val="bg1"/>
                  </a:solidFill>
                  <a:latin typeface="Arial" panose="020B0604020202020204" pitchFamily="34" charset="0"/>
                  <a:cs typeface="Arial" panose="020B0604020202020204" pitchFamily="34" charset="0"/>
                </a:rPr>
                <a:t>Processes &amp; tools</a:t>
              </a:r>
            </a:p>
          </p:txBody>
        </p:sp>
        <p:sp>
          <p:nvSpPr>
            <p:cNvPr id="24581" name="Rectangle 5"/>
            <p:cNvSpPr>
              <a:spLocks noChangeArrowheads="1"/>
            </p:cNvSpPr>
            <p:nvPr/>
          </p:nvSpPr>
          <p:spPr bwMode="auto">
            <a:xfrm>
              <a:off x="4114800" y="1981200"/>
              <a:ext cx="914400" cy="685800"/>
            </a:xfrm>
            <a:prstGeom prst="rect">
              <a:avLst/>
            </a:prstGeom>
            <a:noFill/>
            <a:ln w="31750" algn="ctr">
              <a:noFill/>
              <a:miter lim="800000"/>
              <a:headEnd/>
              <a:tailEnd/>
            </a:ln>
          </p:spPr>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over</a:t>
              </a:r>
            </a:p>
          </p:txBody>
        </p:sp>
        <p:sp>
          <p:nvSpPr>
            <p:cNvPr id="24599" name="Rectangle 7"/>
            <p:cNvSpPr>
              <a:spLocks noChangeArrowheads="1"/>
            </p:cNvSpPr>
            <p:nvPr/>
          </p:nvSpPr>
          <p:spPr bwMode="auto">
            <a:xfrm>
              <a:off x="685800" y="2819400"/>
              <a:ext cx="3048000" cy="609600"/>
            </a:xfrm>
            <a:prstGeom prst="rect">
              <a:avLst/>
            </a:prstGeom>
            <a:solidFill>
              <a:srgbClr val="FFC000"/>
            </a:solidFill>
            <a:ln>
              <a:solidFill>
                <a:schemeClr val="tx1"/>
              </a:solid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Working software</a:t>
              </a:r>
            </a:p>
          </p:txBody>
        </p:sp>
        <p:sp>
          <p:nvSpPr>
            <p:cNvPr id="24600" name="Rectangle 8"/>
            <p:cNvSpPr>
              <a:spLocks noChangeArrowheads="1"/>
            </p:cNvSpPr>
            <p:nvPr/>
          </p:nvSpPr>
          <p:spPr bwMode="auto">
            <a:xfrm>
              <a:off x="5410200" y="2819400"/>
              <a:ext cx="3048000" cy="609600"/>
            </a:xfrm>
            <a:prstGeom prst="rect">
              <a:avLst/>
            </a:prstGeom>
            <a:solidFill>
              <a:schemeClr val="bg1">
                <a:lumMod val="65000"/>
              </a:schemeClr>
            </a:solidFill>
            <a:ln w="3175">
              <a:solidFill>
                <a:schemeClr val="tx1"/>
              </a:solidFill>
              <a:headEnd/>
              <a:tailEnd/>
            </a:ln>
          </p:spPr>
          <p:style>
            <a:lnRef idx="1">
              <a:schemeClr val="accent4"/>
            </a:lnRef>
            <a:fillRef idx="2">
              <a:schemeClr val="accent4"/>
            </a:fillRef>
            <a:effectRef idx="1">
              <a:schemeClr val="accent4"/>
            </a:effectRef>
            <a:fontRef idx="minor">
              <a:schemeClr val="dk1"/>
            </a:fontRef>
          </p:style>
          <p:txBody>
            <a:bodyPr anchor="ctr"/>
            <a:lstStyle/>
            <a:p>
              <a:pPr algn="ctr">
                <a:spcBef>
                  <a:spcPct val="20000"/>
                </a:spcBef>
                <a:buClr>
                  <a:schemeClr val="folHlink"/>
                </a:buClr>
                <a:buSzPct val="90000"/>
                <a:buFont typeface="Wingdings" pitchFamily="2" charset="2"/>
                <a:buNone/>
                <a:defRPr/>
              </a:pPr>
              <a:r>
                <a:rPr lang="en-US" sz="2000" dirty="0">
                  <a:solidFill>
                    <a:schemeClr val="bg1"/>
                  </a:solidFill>
                  <a:latin typeface="Arial" panose="020B0604020202020204" pitchFamily="34" charset="0"/>
                  <a:cs typeface="Arial" panose="020B0604020202020204" pitchFamily="34" charset="0"/>
                </a:rPr>
                <a:t>Comprehensive documentation</a:t>
              </a:r>
            </a:p>
          </p:txBody>
        </p:sp>
        <p:sp>
          <p:nvSpPr>
            <p:cNvPr id="24601" name="Rectangle 9"/>
            <p:cNvSpPr>
              <a:spLocks noChangeArrowheads="1"/>
            </p:cNvSpPr>
            <p:nvPr/>
          </p:nvSpPr>
          <p:spPr bwMode="auto">
            <a:xfrm>
              <a:off x="4114800" y="2819400"/>
              <a:ext cx="914400" cy="609600"/>
            </a:xfrm>
            <a:prstGeom prst="rect">
              <a:avLst/>
            </a:prstGeom>
            <a:noFill/>
            <a:ln w="31750" algn="ctr">
              <a:noFill/>
              <a:miter lim="800000"/>
              <a:headEnd/>
              <a:tailEnd/>
            </a:ln>
          </p:spPr>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over</a:t>
              </a:r>
            </a:p>
          </p:txBody>
        </p:sp>
        <p:sp>
          <p:nvSpPr>
            <p:cNvPr id="24596" name="Rectangle 11"/>
            <p:cNvSpPr>
              <a:spLocks noChangeArrowheads="1"/>
            </p:cNvSpPr>
            <p:nvPr/>
          </p:nvSpPr>
          <p:spPr bwMode="auto">
            <a:xfrm>
              <a:off x="685800" y="3657600"/>
              <a:ext cx="3048000" cy="549275"/>
            </a:xfrm>
            <a:prstGeom prst="rect">
              <a:avLst/>
            </a:prstGeom>
            <a:solidFill>
              <a:srgbClr val="FFC000"/>
            </a:solidFill>
            <a:ln>
              <a:solidFill>
                <a:schemeClr val="tx1"/>
              </a:solid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Customer collaboration</a:t>
              </a:r>
            </a:p>
          </p:txBody>
        </p:sp>
        <p:sp>
          <p:nvSpPr>
            <p:cNvPr id="24597" name="Rectangle 12"/>
            <p:cNvSpPr>
              <a:spLocks noChangeArrowheads="1"/>
            </p:cNvSpPr>
            <p:nvPr/>
          </p:nvSpPr>
          <p:spPr bwMode="auto">
            <a:xfrm>
              <a:off x="5410200" y="3657600"/>
              <a:ext cx="3048000" cy="549275"/>
            </a:xfrm>
            <a:prstGeom prst="rect">
              <a:avLst/>
            </a:prstGeom>
            <a:solidFill>
              <a:schemeClr val="bg1">
                <a:lumMod val="65000"/>
              </a:schemeClr>
            </a:solidFill>
            <a:ln w="3175">
              <a:solidFill>
                <a:schemeClr val="tx1"/>
              </a:solidFill>
              <a:headEnd/>
              <a:tailEnd/>
            </a:ln>
          </p:spPr>
          <p:style>
            <a:lnRef idx="1">
              <a:schemeClr val="accent4"/>
            </a:lnRef>
            <a:fillRef idx="2">
              <a:schemeClr val="accent4"/>
            </a:fillRef>
            <a:effectRef idx="1">
              <a:schemeClr val="accent4"/>
            </a:effectRef>
            <a:fontRef idx="minor">
              <a:schemeClr val="dk1"/>
            </a:fontRef>
          </p:style>
          <p:txBody>
            <a:bodyPr anchor="ctr"/>
            <a:lstStyle/>
            <a:p>
              <a:pPr algn="ctr">
                <a:spcBef>
                  <a:spcPct val="20000"/>
                </a:spcBef>
                <a:buClr>
                  <a:schemeClr val="folHlink"/>
                </a:buClr>
                <a:buSzPct val="90000"/>
                <a:buFont typeface="Wingdings" pitchFamily="2" charset="2"/>
                <a:buNone/>
                <a:defRPr/>
              </a:pPr>
              <a:r>
                <a:rPr lang="en-US" sz="2000" dirty="0">
                  <a:solidFill>
                    <a:schemeClr val="bg1"/>
                  </a:solidFill>
                  <a:latin typeface="Arial" panose="020B0604020202020204" pitchFamily="34" charset="0"/>
                  <a:cs typeface="Arial" panose="020B0604020202020204" pitchFamily="34" charset="0"/>
                </a:rPr>
                <a:t>Contract negotiation</a:t>
              </a:r>
            </a:p>
          </p:txBody>
        </p:sp>
        <p:sp>
          <p:nvSpPr>
            <p:cNvPr id="24598" name="Rectangle 13"/>
            <p:cNvSpPr>
              <a:spLocks noChangeArrowheads="1"/>
            </p:cNvSpPr>
            <p:nvPr/>
          </p:nvSpPr>
          <p:spPr bwMode="auto">
            <a:xfrm>
              <a:off x="4114800" y="3657600"/>
              <a:ext cx="914400" cy="549275"/>
            </a:xfrm>
            <a:prstGeom prst="rect">
              <a:avLst/>
            </a:prstGeom>
            <a:noFill/>
            <a:ln w="31750" algn="ctr">
              <a:noFill/>
              <a:miter lim="800000"/>
              <a:headEnd/>
              <a:tailEnd/>
            </a:ln>
          </p:spPr>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over</a:t>
              </a:r>
            </a:p>
          </p:txBody>
        </p:sp>
        <p:sp>
          <p:nvSpPr>
            <p:cNvPr id="24593" name="Rectangle 15"/>
            <p:cNvSpPr>
              <a:spLocks noChangeArrowheads="1"/>
            </p:cNvSpPr>
            <p:nvPr/>
          </p:nvSpPr>
          <p:spPr bwMode="auto">
            <a:xfrm>
              <a:off x="685800" y="4403725"/>
              <a:ext cx="3048000" cy="549275"/>
            </a:xfrm>
            <a:prstGeom prst="rect">
              <a:avLst/>
            </a:prstGeom>
            <a:solidFill>
              <a:srgbClr val="FFC000"/>
            </a:solidFill>
            <a:ln>
              <a:solidFill>
                <a:schemeClr val="tx1"/>
              </a:solid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Responding to change</a:t>
              </a:r>
            </a:p>
          </p:txBody>
        </p:sp>
        <p:sp>
          <p:nvSpPr>
            <p:cNvPr id="24594" name="Rectangle 16"/>
            <p:cNvSpPr>
              <a:spLocks noChangeArrowheads="1"/>
            </p:cNvSpPr>
            <p:nvPr/>
          </p:nvSpPr>
          <p:spPr bwMode="auto">
            <a:xfrm>
              <a:off x="5410200" y="4403725"/>
              <a:ext cx="3048000" cy="549275"/>
            </a:xfrm>
            <a:prstGeom prst="rect">
              <a:avLst/>
            </a:prstGeom>
            <a:solidFill>
              <a:schemeClr val="bg1">
                <a:lumMod val="65000"/>
              </a:schemeClr>
            </a:solidFill>
            <a:ln w="3175">
              <a:solidFill>
                <a:schemeClr val="tx1"/>
              </a:solidFill>
              <a:headEnd/>
              <a:tailEnd/>
            </a:ln>
          </p:spPr>
          <p:style>
            <a:lnRef idx="1">
              <a:schemeClr val="accent4"/>
            </a:lnRef>
            <a:fillRef idx="2">
              <a:schemeClr val="accent4"/>
            </a:fillRef>
            <a:effectRef idx="1">
              <a:schemeClr val="accent4"/>
            </a:effectRef>
            <a:fontRef idx="minor">
              <a:schemeClr val="dk1"/>
            </a:fontRef>
          </p:style>
          <p:txBody>
            <a:bodyPr anchor="ctr"/>
            <a:lstStyle/>
            <a:p>
              <a:pPr algn="ctr">
                <a:spcBef>
                  <a:spcPct val="20000"/>
                </a:spcBef>
                <a:buClr>
                  <a:schemeClr val="folHlink"/>
                </a:buClr>
                <a:buSzPct val="90000"/>
                <a:buFont typeface="Wingdings" pitchFamily="2" charset="2"/>
                <a:buNone/>
                <a:defRPr/>
              </a:pPr>
              <a:r>
                <a:rPr lang="en-US" sz="2000" dirty="0">
                  <a:solidFill>
                    <a:schemeClr val="bg1"/>
                  </a:solidFill>
                  <a:latin typeface="Arial" panose="020B0604020202020204" pitchFamily="34" charset="0"/>
                  <a:cs typeface="Arial" panose="020B0604020202020204" pitchFamily="34" charset="0"/>
                </a:rPr>
                <a:t>Following a plan</a:t>
              </a:r>
            </a:p>
          </p:txBody>
        </p:sp>
        <p:sp>
          <p:nvSpPr>
            <p:cNvPr id="24595" name="Rectangle 17"/>
            <p:cNvSpPr>
              <a:spLocks noChangeArrowheads="1"/>
            </p:cNvSpPr>
            <p:nvPr/>
          </p:nvSpPr>
          <p:spPr bwMode="auto">
            <a:xfrm>
              <a:off x="4114800" y="4403725"/>
              <a:ext cx="914400" cy="549275"/>
            </a:xfrm>
            <a:prstGeom prst="rect">
              <a:avLst/>
            </a:prstGeom>
            <a:noFill/>
            <a:ln w="31750" algn="ctr">
              <a:noFill/>
              <a:miter lim="800000"/>
              <a:headEnd/>
              <a:tailEnd/>
            </a:ln>
          </p:spPr>
          <p:txBody>
            <a:bodyPr anchor="ctr"/>
            <a:lstStyle/>
            <a:p>
              <a:pPr algn="ctr">
                <a:spcBef>
                  <a:spcPct val="20000"/>
                </a:spcBef>
                <a:buClr>
                  <a:schemeClr val="folHlink"/>
                </a:buClr>
                <a:buSzPct val="90000"/>
                <a:buFont typeface="Wingdings" pitchFamily="2" charset="2"/>
                <a:buNone/>
                <a:defRPr/>
              </a:pPr>
              <a:r>
                <a:rPr lang="en-US" sz="2000" b="1" dirty="0">
                  <a:solidFill>
                    <a:schemeClr val="bg1"/>
                  </a:solidFill>
                  <a:latin typeface="Arial" panose="020B0604020202020204" pitchFamily="34" charset="0"/>
                  <a:cs typeface="Arial" panose="020B0604020202020204" pitchFamily="34" charset="0"/>
                </a:rPr>
                <a:t>over</a:t>
              </a:r>
            </a:p>
          </p:txBody>
        </p:sp>
      </p:grpSp>
      <p:sp>
        <p:nvSpPr>
          <p:cNvPr id="24592" name="Text Box 44"/>
          <p:cNvSpPr txBox="1">
            <a:spLocks noChangeArrowheads="1"/>
          </p:cNvSpPr>
          <p:nvPr/>
        </p:nvSpPr>
        <p:spPr bwMode="auto">
          <a:xfrm>
            <a:off x="711015" y="863605"/>
            <a:ext cx="10868369" cy="830997"/>
          </a:xfrm>
          <a:prstGeom prst="rect">
            <a:avLst/>
          </a:prstGeom>
          <a:noFill/>
          <a:ln w="9525">
            <a:noFill/>
            <a:miter lim="800000"/>
            <a:headEnd/>
            <a:tailEnd/>
          </a:ln>
        </p:spPr>
        <p:txBody>
          <a:bodyPr wrap="square">
            <a:spAutoFit/>
          </a:bodyPr>
          <a:lstStyle/>
          <a:p>
            <a:pPr algn="ctr">
              <a:spcBef>
                <a:spcPct val="50000"/>
              </a:spcBef>
              <a:defRPr/>
            </a:pPr>
            <a:r>
              <a:rPr lang="en-US" sz="2400" b="1" dirty="0">
                <a:solidFill>
                  <a:schemeClr val="bg1"/>
                </a:solidFill>
                <a:latin typeface="Arial" panose="020B0604020202020204" pitchFamily="34" charset="0"/>
                <a:cs typeface="Arial" panose="020B0604020202020204" pitchFamily="34" charset="0"/>
              </a:rPr>
              <a:t>We are uncovering better ways of developing software by doing it and helping others do it.  </a:t>
            </a:r>
            <a:r>
              <a:rPr lang="en-US" sz="2400" dirty="0">
                <a:solidFill>
                  <a:schemeClr val="bg1"/>
                </a:solidFill>
                <a:latin typeface="Arial" panose="020B0604020202020204" pitchFamily="34" charset="0"/>
                <a:cs typeface="Arial" panose="020B0604020202020204" pitchFamily="34" charset="0"/>
              </a:rPr>
              <a:t>Through this work we have come to value: </a:t>
            </a:r>
          </a:p>
        </p:txBody>
      </p:sp>
      <p:sp>
        <p:nvSpPr>
          <p:cNvPr id="24585" name="Text Box 18"/>
          <p:cNvSpPr txBox="1">
            <a:spLocks noChangeArrowheads="1"/>
          </p:cNvSpPr>
          <p:nvPr/>
        </p:nvSpPr>
        <p:spPr bwMode="auto">
          <a:xfrm>
            <a:off x="3029004" y="5189042"/>
            <a:ext cx="6230884" cy="636072"/>
          </a:xfrm>
          <a:prstGeom prst="rect">
            <a:avLst/>
          </a:prstGeom>
          <a:noFill/>
          <a:ln w="9525">
            <a:noFill/>
            <a:miter lim="800000"/>
            <a:headEnd/>
            <a:tailEnd/>
          </a:ln>
        </p:spPr>
        <p:txBody>
          <a:bodyPr wrap="square">
            <a:spAutoFit/>
          </a:bodyPr>
          <a:lstStyle/>
          <a:p>
            <a:pPr algn="ctr">
              <a:spcBef>
                <a:spcPts val="400"/>
              </a:spcBef>
              <a:defRPr/>
            </a:pPr>
            <a:r>
              <a:rPr lang="en-US" sz="1600" i="1" dirty="0">
                <a:solidFill>
                  <a:schemeClr val="bg1"/>
                </a:solidFill>
                <a:latin typeface="Arial" panose="020B0604020202020204" pitchFamily="34" charset="0"/>
                <a:cs typeface="Arial" panose="020B0604020202020204" pitchFamily="34" charset="0"/>
              </a:rPr>
              <a:t>That is, while there is value in the items on the </a:t>
            </a:r>
            <a:r>
              <a:rPr lang="en-US" sz="1600" b="1" i="1" dirty="0">
                <a:solidFill>
                  <a:schemeClr val="bg1"/>
                </a:solidFill>
                <a:latin typeface="Arial" panose="020B0604020202020204" pitchFamily="34" charset="0"/>
                <a:cs typeface="Arial" panose="020B0604020202020204" pitchFamily="34" charset="0"/>
              </a:rPr>
              <a:t>right</a:t>
            </a:r>
            <a:r>
              <a:rPr lang="en-US" sz="1600" i="1" dirty="0">
                <a:solidFill>
                  <a:schemeClr val="bg1"/>
                </a:solidFill>
                <a:latin typeface="Arial" panose="020B0604020202020204" pitchFamily="34" charset="0"/>
                <a:cs typeface="Arial" panose="020B0604020202020204" pitchFamily="34" charset="0"/>
              </a:rPr>
              <a:t>, </a:t>
            </a:r>
          </a:p>
          <a:p>
            <a:pPr algn="ctr">
              <a:spcBef>
                <a:spcPts val="400"/>
              </a:spcBef>
              <a:defRPr/>
            </a:pPr>
            <a:r>
              <a:rPr lang="en-US" sz="1600" i="1" dirty="0">
                <a:solidFill>
                  <a:schemeClr val="bg1"/>
                </a:solidFill>
                <a:latin typeface="Arial" panose="020B0604020202020204" pitchFamily="34" charset="0"/>
                <a:cs typeface="Arial" panose="020B0604020202020204" pitchFamily="34" charset="0"/>
              </a:rPr>
              <a:t>we value the items on the </a:t>
            </a:r>
            <a:r>
              <a:rPr lang="en-US" sz="1600" b="1" i="1" dirty="0">
                <a:solidFill>
                  <a:schemeClr val="bg1"/>
                </a:solidFill>
                <a:latin typeface="Arial" panose="020B0604020202020204" pitchFamily="34" charset="0"/>
                <a:cs typeface="Arial" panose="020B0604020202020204" pitchFamily="34" charset="0"/>
              </a:rPr>
              <a:t>left</a:t>
            </a:r>
            <a:r>
              <a:rPr lang="en-US" sz="1600" i="1" dirty="0">
                <a:solidFill>
                  <a:schemeClr val="bg1"/>
                </a:solidFill>
                <a:latin typeface="Arial" panose="020B0604020202020204" pitchFamily="34" charset="0"/>
                <a:cs typeface="Arial" panose="020B0604020202020204" pitchFamily="34" charset="0"/>
              </a:rPr>
              <a:t> more. </a:t>
            </a:r>
          </a:p>
        </p:txBody>
      </p:sp>
    </p:spTree>
    <p:extLst>
      <p:ext uri="{BB962C8B-B14F-4D97-AF65-F5344CB8AC3E}">
        <p14:creationId xmlns:p14="http://schemas.microsoft.com/office/powerpoint/2010/main" val="25839846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70" y="404044"/>
            <a:ext cx="11101989" cy="880672"/>
          </a:xfrm>
        </p:spPr>
        <p:txBody>
          <a:bodyPr/>
          <a:lstStyle/>
          <a:p>
            <a:r>
              <a:rPr lang="en-US" dirty="0">
                <a:solidFill>
                  <a:schemeClr val="bg1"/>
                </a:solidFill>
              </a:rPr>
              <a:t>Principles of </a:t>
            </a:r>
            <a:r>
              <a:rPr lang="en-US" dirty="0" err="1">
                <a:solidFill>
                  <a:schemeClr val="bg1"/>
                </a:solidFill>
              </a:rPr>
              <a:t>AgileManifesto.org</a:t>
            </a:r>
            <a:endParaRPr lang="en-US" dirty="0">
              <a:solidFill>
                <a:schemeClr val="bg1"/>
              </a:solidFill>
            </a:endParaRP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2109350788"/>
              </p:ext>
            </p:extLst>
          </p:nvPr>
        </p:nvGraphicFramePr>
        <p:xfrm>
          <a:off x="389466" y="1313395"/>
          <a:ext cx="11047413" cy="438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4833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836" y="353243"/>
            <a:ext cx="11101989" cy="880672"/>
          </a:xfrm>
        </p:spPr>
        <p:txBody>
          <a:bodyPr>
            <a:normAutofit/>
          </a:bodyPr>
          <a:lstStyle/>
          <a:p>
            <a:r>
              <a:rPr lang="en-US" dirty="0">
                <a:solidFill>
                  <a:schemeClr val="bg1"/>
                </a:solidFill>
              </a:rPr>
              <a:t>Principles of AgileManifesto.org (</a:t>
            </a:r>
            <a:r>
              <a:rPr lang="en-US" dirty="0" err="1">
                <a:solidFill>
                  <a:schemeClr val="bg1"/>
                </a:solidFill>
              </a:rPr>
              <a:t>con’t</a:t>
            </a:r>
            <a:r>
              <a:rPr lang="en-US" dirty="0">
                <a:solidFill>
                  <a:schemeClr val="bg1"/>
                </a:solidFill>
              </a:rPr>
              <a:t>)</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098006472"/>
              </p:ext>
            </p:extLst>
          </p:nvPr>
        </p:nvGraphicFramePr>
        <p:xfrm>
          <a:off x="626532" y="1330326"/>
          <a:ext cx="11047413" cy="438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843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0" y="1482725"/>
            <a:ext cx="11047413" cy="4381500"/>
          </a:xfrm>
          <a:prstGeom prst="rect">
            <a:avLst/>
          </a:prstGeom>
        </p:spPr>
        <p:txBody>
          <a:bodyPr/>
          <a:lstStyle/>
          <a:p>
            <a:pPr marL="0" indent="0" algn="ctr">
              <a:buNone/>
            </a:pPr>
            <a:endParaRPr lang="en-US" b="1" dirty="0"/>
          </a:p>
        </p:txBody>
      </p:sp>
      <p:sp>
        <p:nvSpPr>
          <p:cNvPr id="5" name="Content Placeholder 1"/>
          <p:cNvSpPr txBox="1">
            <a:spLocks/>
          </p:cNvSpPr>
          <p:nvPr/>
        </p:nvSpPr>
        <p:spPr>
          <a:xfrm>
            <a:off x="6296340" y="922102"/>
            <a:ext cx="5115229" cy="417072"/>
          </a:xfrm>
          <a:prstGeom prst="rect">
            <a:avLst/>
          </a:prstGeom>
          <a:noFill/>
        </p:spPr>
        <p:txBody>
          <a:bodyPr vert="horz" lIns="91440" tIns="45720" rIns="91440" bIns="45720" rtlCol="0">
            <a:noAutofit/>
          </a:bodyPr>
          <a:lstStyle>
            <a:lvl1pPr marL="346075" indent="-346075" algn="l" defTabSz="914400" rtl="0" eaLnBrk="1" latinLnBrk="0" hangingPunct="1">
              <a:spcBef>
                <a:spcPts val="600"/>
              </a:spcBef>
              <a:spcAft>
                <a:spcPts val="0"/>
              </a:spcAft>
              <a:buClr>
                <a:srgbClr val="00528A"/>
              </a:buClr>
              <a:buFont typeface="Arial" panose="020B0604020202020204" pitchFamily="34" charset="0"/>
              <a:buChar char="•"/>
              <a:defRPr lang="en-US" sz="2400" kern="1200" dirty="0" smtClean="0">
                <a:solidFill>
                  <a:schemeClr val="tx1"/>
                </a:solidFill>
                <a:latin typeface="Franklin Gothic Book"/>
                <a:ea typeface="+mn-ea"/>
                <a:cs typeface="Franklin Gothic Book"/>
              </a:defRPr>
            </a:lvl1pPr>
            <a:lvl2pPr marL="568325" indent="-222250" algn="l" defTabSz="914400" rtl="0" eaLnBrk="1" latinLnBrk="0" hangingPunct="1">
              <a:spcBef>
                <a:spcPts val="300"/>
              </a:spcBef>
              <a:spcAft>
                <a:spcPts val="0"/>
              </a:spcAft>
              <a:buClr>
                <a:srgbClr val="00528A"/>
              </a:buClr>
              <a:buFont typeface="Lucida Grande"/>
              <a:buChar char="»"/>
              <a:tabLst/>
              <a:defRPr lang="en-US" sz="1800" kern="1200" dirty="0" smtClean="0">
                <a:solidFill>
                  <a:schemeClr val="tx1">
                    <a:lumMod val="75000"/>
                    <a:lumOff val="25000"/>
                  </a:schemeClr>
                </a:solidFill>
                <a:latin typeface="Franklin Gothic Book"/>
                <a:ea typeface="+mn-ea"/>
                <a:cs typeface="Franklin Gothic Book"/>
              </a:defRPr>
            </a:lvl2pPr>
            <a:lvl3pPr marL="741363" indent="-173038" algn="l" defTabSz="914400" rtl="0" eaLnBrk="1" latinLnBrk="0" hangingPunct="1">
              <a:spcBef>
                <a:spcPts val="300"/>
              </a:spcBef>
              <a:spcAft>
                <a:spcPts val="0"/>
              </a:spcAft>
              <a:buClr>
                <a:srgbClr val="00528A"/>
              </a:buClr>
              <a:buFont typeface="Wingdings" panose="05000000000000000000" pitchFamily="2" charset="2"/>
              <a:buChar char="§"/>
              <a:tabLst>
                <a:tab pos="804863" algn="l"/>
              </a:tabLst>
              <a:defRPr lang="en-US" sz="1800" kern="1200" dirty="0" smtClean="0">
                <a:solidFill>
                  <a:schemeClr val="tx1">
                    <a:lumMod val="75000"/>
                    <a:lumOff val="25000"/>
                  </a:schemeClr>
                </a:solidFill>
                <a:latin typeface="Franklin Gothic Book"/>
                <a:ea typeface="+mn-ea"/>
                <a:cs typeface="Franklin Gothic Book"/>
              </a:defRPr>
            </a:lvl3pPr>
            <a:lvl4pPr marL="914400" indent="-173038" algn="l" defTabSz="914400" rtl="0" eaLnBrk="1" latinLnBrk="0" hangingPunct="1">
              <a:spcBef>
                <a:spcPts val="300"/>
              </a:spcBef>
              <a:spcAft>
                <a:spcPts val="0"/>
              </a:spcAft>
              <a:buClr>
                <a:srgbClr val="00528A"/>
              </a:buClr>
              <a:buSzPct val="60000"/>
              <a:buFont typeface="Courier New"/>
              <a:buChar char="o"/>
              <a:defRPr lang="en-US" sz="1600" kern="1200" dirty="0" smtClean="0">
                <a:solidFill>
                  <a:schemeClr val="tx1">
                    <a:lumMod val="75000"/>
                    <a:lumOff val="25000"/>
                  </a:schemeClr>
                </a:solidFill>
                <a:latin typeface="Franklin Gothic Book"/>
                <a:ea typeface="+mn-ea"/>
                <a:cs typeface="Franklin Gothic Book"/>
              </a:defRPr>
            </a:lvl4pPr>
            <a:lvl5pPr marL="1030288" indent="-115888" algn="l" defTabSz="914400" rtl="0" eaLnBrk="1" latinLnBrk="0" hangingPunct="1">
              <a:spcBef>
                <a:spcPts val="300"/>
              </a:spcBef>
              <a:spcAft>
                <a:spcPts val="0"/>
              </a:spcAft>
              <a:buClr>
                <a:srgbClr val="00528A"/>
              </a:buClr>
              <a:buFont typeface="Lucida Grande"/>
              <a:buChar char="-"/>
              <a:defRPr lang="en-US" sz="1400" kern="1200" dirty="0">
                <a:solidFill>
                  <a:schemeClr val="tx1">
                    <a:lumMod val="75000"/>
                    <a:lumOff val="25000"/>
                  </a:schemeClr>
                </a:solidFill>
                <a:latin typeface="Franklin Gothic Book"/>
                <a:ea typeface="+mn-ea"/>
                <a:cs typeface="Franklin Gothic Book"/>
              </a:defRPr>
            </a:lvl5pPr>
            <a:lvl6pPr marL="1143000" indent="-228600" algn="l" defTabSz="914400" rtl="0" eaLnBrk="1" latinLnBrk="0" hangingPunct="1">
              <a:spcBef>
                <a:spcPct val="20000"/>
              </a:spcBef>
              <a:buFont typeface="Arial" pitchFamily="34" charset="0"/>
              <a:buChar char="•"/>
              <a:defRPr lang="en-US" sz="1100" kern="1200" dirty="0">
                <a:solidFill>
                  <a:schemeClr val="tx1">
                    <a:lumMod val="75000"/>
                    <a:lumOff val="25000"/>
                  </a:schemeClr>
                </a:solidFill>
                <a:latin typeface="Franklin Gothic Book"/>
                <a:ea typeface="+mn-ea"/>
                <a:cs typeface="Franklin Gothic Book"/>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mn-lt"/>
              </a:rPr>
              <a:t>Day 2</a:t>
            </a:r>
          </a:p>
        </p:txBody>
      </p:sp>
      <p:sp>
        <p:nvSpPr>
          <p:cNvPr id="6" name="Rounded Rectangle 5"/>
          <p:cNvSpPr/>
          <p:nvPr/>
        </p:nvSpPr>
        <p:spPr>
          <a:xfrm>
            <a:off x="748345" y="1466291"/>
            <a:ext cx="4897692" cy="1259073"/>
          </a:xfrm>
          <a:prstGeom prst="roundRect">
            <a:avLst/>
          </a:prstGeom>
          <a:solidFill>
            <a:schemeClr val="bg1"/>
          </a:solidFill>
          <a:ln>
            <a:solidFill>
              <a:schemeClr val="bg2"/>
            </a:solidFill>
          </a:ln>
          <a:effectLst>
            <a:outerShdw blurRad="50800" dist="38100" dir="2700000" algn="tl" rotWithShape="0">
              <a:srgbClr val="000000">
                <a:alpha val="67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Why Agile?</a:t>
            </a:r>
          </a:p>
        </p:txBody>
      </p:sp>
      <p:sp>
        <p:nvSpPr>
          <p:cNvPr id="7" name="Rounded Rectangle 6"/>
          <p:cNvSpPr/>
          <p:nvPr/>
        </p:nvSpPr>
        <p:spPr>
          <a:xfrm>
            <a:off x="748345" y="4123917"/>
            <a:ext cx="4897692" cy="1121379"/>
          </a:xfrm>
          <a:prstGeom prst="roundRect">
            <a:avLst/>
          </a:prstGeom>
          <a:solidFill>
            <a:schemeClr val="bg1"/>
          </a:solidFill>
          <a:ln>
            <a:solidFill>
              <a:schemeClr val="bg2"/>
            </a:solidFill>
          </a:ln>
          <a:effectLst>
            <a:outerShdw blurRad="50800" dist="38100" dir="2700000" algn="tl" rotWithShape="0">
              <a:srgbClr val="000000">
                <a:alpha val="67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The Scrum Framework</a:t>
            </a:r>
          </a:p>
        </p:txBody>
      </p:sp>
      <p:sp>
        <p:nvSpPr>
          <p:cNvPr id="9" name="Rounded Rectangle 8"/>
          <p:cNvSpPr/>
          <p:nvPr/>
        </p:nvSpPr>
        <p:spPr>
          <a:xfrm>
            <a:off x="6405108" y="4215204"/>
            <a:ext cx="4897692" cy="1030092"/>
          </a:xfrm>
          <a:prstGeom prst="roundRect">
            <a:avLst/>
          </a:prstGeom>
          <a:solidFill>
            <a:schemeClr val="bg1"/>
          </a:solidFill>
          <a:ln>
            <a:solidFill>
              <a:schemeClr val="bg2"/>
            </a:solidFill>
          </a:ln>
          <a:effectLst>
            <a:outerShdw blurRad="50800" dist="38100" dir="2700000" algn="tl" rotWithShape="0">
              <a:srgbClr val="000000">
                <a:alpha val="67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Agile Leadership</a:t>
            </a:r>
          </a:p>
        </p:txBody>
      </p:sp>
      <p:sp>
        <p:nvSpPr>
          <p:cNvPr id="10" name="Rounded Rectangle 9"/>
          <p:cNvSpPr/>
          <p:nvPr/>
        </p:nvSpPr>
        <p:spPr>
          <a:xfrm>
            <a:off x="6405107" y="1466291"/>
            <a:ext cx="4897694" cy="2646456"/>
          </a:xfrm>
          <a:prstGeom prst="roundRect">
            <a:avLst/>
          </a:prstGeom>
          <a:solidFill>
            <a:schemeClr val="bg1"/>
          </a:solidFill>
          <a:ln>
            <a:solidFill>
              <a:schemeClr val="bg2"/>
            </a:solidFill>
          </a:ln>
          <a:effectLst>
            <a:outerShdw blurRad="50800" dist="38100" dir="2700000" algn="tl" rotWithShape="0">
              <a:srgbClr val="000000">
                <a:alpha val="67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SM Deep Dive</a:t>
            </a:r>
          </a:p>
        </p:txBody>
      </p:sp>
      <p:sp>
        <p:nvSpPr>
          <p:cNvPr id="11" name="Rounded Rectangle 10"/>
          <p:cNvSpPr/>
          <p:nvPr/>
        </p:nvSpPr>
        <p:spPr>
          <a:xfrm>
            <a:off x="778902" y="2852481"/>
            <a:ext cx="4897692" cy="1134524"/>
          </a:xfrm>
          <a:prstGeom prst="roundRect">
            <a:avLst/>
          </a:prstGeom>
          <a:solidFill>
            <a:schemeClr val="bg1"/>
          </a:solidFill>
          <a:ln>
            <a:solidFill>
              <a:schemeClr val="bg2"/>
            </a:solidFill>
          </a:ln>
          <a:effectLst>
            <a:outerShdw blurRad="50800" dist="38100" dir="2700000" algn="tl" rotWithShape="0">
              <a:srgbClr val="000000">
                <a:alpha val="67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Foundational Principles</a:t>
            </a:r>
          </a:p>
        </p:txBody>
      </p:sp>
    </p:spTree>
    <p:extLst>
      <p:ext uri="{BB962C8B-B14F-4D97-AF65-F5344CB8AC3E}">
        <p14:creationId xmlns:p14="http://schemas.microsoft.com/office/powerpoint/2010/main" val="3387905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F272-FE42-0D4B-A4DD-B6470B70CEB6}"/>
              </a:ext>
            </a:extLst>
          </p:cNvPr>
          <p:cNvSpPr>
            <a:spLocks noGrp="1"/>
          </p:cNvSpPr>
          <p:nvPr>
            <p:ph type="title"/>
          </p:nvPr>
        </p:nvSpPr>
        <p:spPr/>
        <p:txBody>
          <a:bodyPr/>
          <a:lstStyle/>
          <a:p>
            <a:r>
              <a:rPr lang="en-US" dirty="0">
                <a:solidFill>
                  <a:schemeClr val="bg1"/>
                </a:solidFill>
              </a:rPr>
              <a:t>Key Principles to Emphasize in Execution</a:t>
            </a:r>
          </a:p>
        </p:txBody>
      </p:sp>
      <p:sp>
        <p:nvSpPr>
          <p:cNvPr id="4" name="TextBox 3">
            <a:extLst>
              <a:ext uri="{FF2B5EF4-FFF2-40B4-BE49-F238E27FC236}">
                <a16:creationId xmlns:a16="http://schemas.microsoft.com/office/drawing/2014/main" id="{CF24E3D0-F13A-4A4E-A6CF-BAAEAEB23209}"/>
              </a:ext>
            </a:extLst>
          </p:cNvPr>
          <p:cNvSpPr txBox="1"/>
          <p:nvPr/>
        </p:nvSpPr>
        <p:spPr>
          <a:xfrm>
            <a:off x="482600" y="1350152"/>
            <a:ext cx="10746874"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1"/>
                </a:solidFill>
              </a:rPr>
              <a:t>Deliver Incremental value and get fast feedback cycles</a:t>
            </a:r>
          </a:p>
          <a:p>
            <a:pPr marL="342900" indent="-342900">
              <a:buFont typeface="Arial" panose="020B0604020202020204" pitchFamily="34" charset="0"/>
              <a:buChar char="•"/>
            </a:pPr>
            <a:r>
              <a:rPr lang="en-US" sz="3600" dirty="0">
                <a:solidFill>
                  <a:schemeClr val="bg1"/>
                </a:solidFill>
              </a:rPr>
              <a:t>Stop starting, start finishing – Limit Context Switching</a:t>
            </a:r>
          </a:p>
          <a:p>
            <a:pPr marL="342900" indent="-342900">
              <a:buFont typeface="Arial" panose="020B0604020202020204" pitchFamily="34" charset="0"/>
              <a:buChar char="•"/>
            </a:pPr>
            <a:r>
              <a:rPr lang="en-US" sz="3600" dirty="0">
                <a:solidFill>
                  <a:schemeClr val="bg1"/>
                </a:solidFill>
              </a:rPr>
              <a:t>Optimize the whole system, not just your part</a:t>
            </a:r>
          </a:p>
          <a:p>
            <a:pPr marL="342900" indent="-342900">
              <a:buFont typeface="Arial" panose="020B0604020202020204" pitchFamily="34" charset="0"/>
              <a:buChar char="•"/>
            </a:pPr>
            <a:r>
              <a:rPr lang="en-US" sz="3600" dirty="0">
                <a:solidFill>
                  <a:schemeClr val="bg1"/>
                </a:solidFill>
              </a:rPr>
              <a:t>Reduce Batch Sizes</a:t>
            </a:r>
          </a:p>
          <a:p>
            <a:pPr marL="342900" indent="-342900">
              <a:buFont typeface="Arial" panose="020B0604020202020204" pitchFamily="34" charset="0"/>
              <a:buChar char="•"/>
            </a:pPr>
            <a:r>
              <a:rPr lang="en-US" sz="3600" dirty="0">
                <a:solidFill>
                  <a:schemeClr val="bg1"/>
                </a:solidFill>
              </a:rPr>
              <a:t>Apply Cadence and Synchronization</a:t>
            </a:r>
          </a:p>
          <a:p>
            <a:pPr marL="342900" indent="-342900">
              <a:buFont typeface="Arial" panose="020B0604020202020204" pitchFamily="34" charset="0"/>
              <a:buChar char="•"/>
            </a:pPr>
            <a:r>
              <a:rPr lang="en-US" sz="3600" dirty="0">
                <a:solidFill>
                  <a:schemeClr val="bg1"/>
                </a:solidFill>
              </a:rPr>
              <a:t>Decentralize Decision Making</a:t>
            </a:r>
          </a:p>
        </p:txBody>
      </p:sp>
    </p:spTree>
    <p:extLst>
      <p:ext uri="{BB962C8B-B14F-4D97-AF65-F5344CB8AC3E}">
        <p14:creationId xmlns:p14="http://schemas.microsoft.com/office/powerpoint/2010/main" val="366123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ncrementing"/>
          <p:cNvPicPr>
            <a:picLocks noChangeAspect="1" noChangeArrowheads="1"/>
          </p:cNvPicPr>
          <p:nvPr/>
        </p:nvPicPr>
        <p:blipFill>
          <a:blip r:embed="rId3" cstate="print"/>
          <a:srcRect l="36604"/>
          <a:stretch>
            <a:fillRect/>
          </a:stretch>
        </p:blipFill>
        <p:spPr bwMode="auto">
          <a:xfrm>
            <a:off x="4652281" y="3129344"/>
            <a:ext cx="6744351" cy="2362198"/>
          </a:xfrm>
          <a:prstGeom prst="rect">
            <a:avLst/>
          </a:prstGeom>
          <a:noFill/>
          <a:ln w="9525">
            <a:noFill/>
            <a:miter lim="800000"/>
            <a:headEnd/>
            <a:tailEnd/>
          </a:ln>
        </p:spPr>
      </p:pic>
      <p:pic>
        <p:nvPicPr>
          <p:cNvPr id="14340" name="Picture 4" descr="iterating"/>
          <p:cNvPicPr>
            <a:picLocks noChangeAspect="1" noChangeArrowheads="1"/>
          </p:cNvPicPr>
          <p:nvPr/>
        </p:nvPicPr>
        <p:blipFill>
          <a:blip r:embed="rId4" cstate="print"/>
          <a:srcRect l="36212"/>
          <a:stretch>
            <a:fillRect/>
          </a:stretch>
        </p:blipFill>
        <p:spPr bwMode="auto">
          <a:xfrm>
            <a:off x="1214651" y="668868"/>
            <a:ext cx="6875260" cy="2342832"/>
          </a:xfrm>
          <a:prstGeom prst="rect">
            <a:avLst/>
          </a:prstGeom>
          <a:noFill/>
          <a:ln w="9525">
            <a:noFill/>
            <a:miter lim="800000"/>
            <a:headEnd/>
            <a:tailEnd/>
          </a:ln>
        </p:spPr>
      </p:pic>
      <p:sp>
        <p:nvSpPr>
          <p:cNvPr id="112644" name="TextBox 3"/>
          <p:cNvSpPr txBox="1">
            <a:spLocks noChangeArrowheads="1"/>
          </p:cNvSpPr>
          <p:nvPr/>
        </p:nvSpPr>
        <p:spPr bwMode="auto">
          <a:xfrm>
            <a:off x="8089911" y="5742890"/>
            <a:ext cx="1860913" cy="276225"/>
          </a:xfrm>
          <a:prstGeom prst="rect">
            <a:avLst/>
          </a:prstGeom>
          <a:noFill/>
          <a:ln w="9525">
            <a:noFill/>
            <a:miter lim="800000"/>
            <a:headEnd/>
            <a:tailEnd/>
          </a:ln>
        </p:spPr>
        <p:txBody>
          <a:bodyPr wrap="square">
            <a:spAutoFit/>
          </a:bodyPr>
          <a:lstStyle/>
          <a:p>
            <a:r>
              <a:rPr lang="en-US" sz="1200" dirty="0">
                <a:solidFill>
                  <a:schemeClr val="bg1"/>
                </a:solidFill>
              </a:rPr>
              <a:t>Courtesy of Jeff Patton</a:t>
            </a:r>
          </a:p>
        </p:txBody>
      </p:sp>
      <p:sp>
        <p:nvSpPr>
          <p:cNvPr id="8" name="TextBox 7"/>
          <p:cNvSpPr txBox="1">
            <a:spLocks noChangeArrowheads="1"/>
          </p:cNvSpPr>
          <p:nvPr/>
        </p:nvSpPr>
        <p:spPr bwMode="auto">
          <a:xfrm>
            <a:off x="8331703" y="1613897"/>
            <a:ext cx="1583262" cy="461665"/>
          </a:xfrm>
          <a:prstGeom prst="rect">
            <a:avLst/>
          </a:prstGeom>
          <a:noFill/>
          <a:ln w="9525">
            <a:noFill/>
            <a:miter lim="800000"/>
            <a:headEnd/>
            <a:tailEnd/>
          </a:ln>
        </p:spPr>
        <p:txBody>
          <a:bodyPr wrap="square">
            <a:spAutoFit/>
          </a:bodyPr>
          <a:lstStyle/>
          <a:p>
            <a:r>
              <a:rPr lang="en-US" b="1" dirty="0">
                <a:solidFill>
                  <a:schemeClr val="bg1"/>
                </a:solidFill>
              </a:rPr>
              <a:t>Iterative</a:t>
            </a:r>
          </a:p>
        </p:txBody>
      </p:sp>
      <p:sp>
        <p:nvSpPr>
          <p:cNvPr id="5" name="TextBox 4"/>
          <p:cNvSpPr txBox="1">
            <a:spLocks noChangeArrowheads="1"/>
          </p:cNvSpPr>
          <p:nvPr/>
        </p:nvSpPr>
        <p:spPr bwMode="auto">
          <a:xfrm>
            <a:off x="2151211" y="3941498"/>
            <a:ext cx="2080129" cy="461665"/>
          </a:xfrm>
          <a:prstGeom prst="rect">
            <a:avLst/>
          </a:prstGeom>
          <a:noFill/>
          <a:ln w="9525">
            <a:noFill/>
            <a:miter lim="800000"/>
            <a:headEnd/>
            <a:tailEnd/>
          </a:ln>
        </p:spPr>
        <p:txBody>
          <a:bodyPr wrap="square">
            <a:spAutoFit/>
          </a:bodyPr>
          <a:lstStyle/>
          <a:p>
            <a:r>
              <a:rPr lang="en-US" b="1" dirty="0">
                <a:solidFill>
                  <a:schemeClr val="bg1"/>
                </a:solidFill>
              </a:rPr>
              <a:t>Big bang</a:t>
            </a:r>
          </a:p>
        </p:txBody>
      </p:sp>
      <p:sp>
        <p:nvSpPr>
          <p:cNvPr id="3" name="Title 2"/>
          <p:cNvSpPr>
            <a:spLocks noGrp="1"/>
          </p:cNvSpPr>
          <p:nvPr>
            <p:ph type="title"/>
          </p:nvPr>
        </p:nvSpPr>
        <p:spPr>
          <a:xfrm>
            <a:off x="519503" y="99242"/>
            <a:ext cx="11101989" cy="880672"/>
          </a:xfrm>
        </p:spPr>
        <p:txBody>
          <a:bodyPr/>
          <a:lstStyle/>
          <a:p>
            <a:r>
              <a:rPr lang="en-US" sz="3200" dirty="0">
                <a:solidFill>
                  <a:schemeClr val="bg1"/>
                </a:solidFill>
              </a:rPr>
              <a:t>Deliver Iteratively and get Fast Feedback Cycles</a:t>
            </a:r>
          </a:p>
        </p:txBody>
      </p:sp>
    </p:spTree>
    <p:extLst>
      <p:ext uri="{BB962C8B-B14F-4D97-AF65-F5344CB8AC3E}">
        <p14:creationId xmlns:p14="http://schemas.microsoft.com/office/powerpoint/2010/main" val="288246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503" y="370178"/>
            <a:ext cx="11101989" cy="880672"/>
          </a:xfrm>
        </p:spPr>
        <p:txBody>
          <a:bodyPr/>
          <a:lstStyle/>
          <a:p>
            <a:r>
              <a:rPr lang="en-US" dirty="0">
                <a:solidFill>
                  <a:schemeClr val="bg1"/>
                </a:solidFill>
              </a:rPr>
              <a:t>Deliver value incrementally</a:t>
            </a:r>
          </a:p>
        </p:txBody>
      </p:sp>
      <p:grpSp>
        <p:nvGrpSpPr>
          <p:cNvPr id="2" name="Group 4"/>
          <p:cNvGrpSpPr/>
          <p:nvPr>
            <p:custDataLst>
              <p:tags r:id="rId1"/>
            </p:custDataLst>
          </p:nvPr>
        </p:nvGrpSpPr>
        <p:grpSpPr>
          <a:xfrm>
            <a:off x="2402925" y="1548706"/>
            <a:ext cx="7180742" cy="4063733"/>
            <a:chOff x="443484" y="1354932"/>
            <a:chExt cx="6739128" cy="4608576"/>
          </a:xfrm>
        </p:grpSpPr>
        <p:cxnSp>
          <p:nvCxnSpPr>
            <p:cNvPr id="6" name="Straight Connector 5"/>
            <p:cNvCxnSpPr/>
            <p:nvPr/>
          </p:nvCxnSpPr>
          <p:spPr bwMode="auto">
            <a:xfrm rot="5400000">
              <a:off x="-1850416" y="3659220"/>
              <a:ext cx="4608576" cy="0"/>
            </a:xfrm>
            <a:prstGeom prst="line">
              <a:avLst/>
            </a:prstGeom>
            <a:solidFill>
              <a:schemeClr val="accent1"/>
            </a:solidFill>
            <a:ln w="38100" cap="flat" cmpd="sng" algn="ctr">
              <a:solidFill>
                <a:schemeClr val="bg1"/>
              </a:solidFill>
              <a:prstDash val="solid"/>
              <a:round/>
              <a:headEnd type="triangle" w="med" len="med"/>
              <a:tailEnd type="none" w="med" len="med"/>
            </a:ln>
            <a:effectLst/>
          </p:spPr>
        </p:cxnSp>
        <p:cxnSp>
          <p:nvCxnSpPr>
            <p:cNvPr id="7" name="Straight Connector 6"/>
            <p:cNvCxnSpPr/>
            <p:nvPr/>
          </p:nvCxnSpPr>
          <p:spPr bwMode="auto">
            <a:xfrm>
              <a:off x="443484" y="5943600"/>
              <a:ext cx="6739128" cy="0"/>
            </a:xfrm>
            <a:prstGeom prst="line">
              <a:avLst/>
            </a:prstGeom>
            <a:solidFill>
              <a:schemeClr val="accent1"/>
            </a:solidFill>
            <a:ln w="38100" cap="flat" cmpd="sng" algn="ctr">
              <a:solidFill>
                <a:schemeClr val="tx1">
                  <a:lumMod val="65000"/>
                  <a:lumOff val="35000"/>
                </a:schemeClr>
              </a:solidFill>
              <a:prstDash val="solid"/>
              <a:round/>
              <a:headEnd type="none" w="med" len="med"/>
              <a:tailEnd type="triangle" w="med" len="med"/>
            </a:ln>
            <a:effectLst/>
          </p:spPr>
        </p:cxnSp>
      </p:grpSp>
      <p:cxnSp>
        <p:nvCxnSpPr>
          <p:cNvPr id="9" name="Straight Connector 8"/>
          <p:cNvCxnSpPr>
            <a:cxnSpLocks/>
          </p:cNvCxnSpPr>
          <p:nvPr/>
        </p:nvCxnSpPr>
        <p:spPr bwMode="auto">
          <a:xfrm flipV="1">
            <a:off x="8267273" y="1548706"/>
            <a:ext cx="0" cy="4019849"/>
          </a:xfrm>
          <a:prstGeom prst="line">
            <a:avLst/>
          </a:prstGeom>
          <a:solidFill>
            <a:schemeClr val="accent1"/>
          </a:solidFill>
          <a:ln w="22225" cap="flat" cmpd="sng" algn="ctr">
            <a:solidFill>
              <a:schemeClr val="bg1"/>
            </a:solidFill>
            <a:prstDash val="dash"/>
            <a:round/>
            <a:headEnd type="none" w="med" len="med"/>
            <a:tailEnd type="none" w="med" len="med"/>
          </a:ln>
          <a:effectLst/>
        </p:spPr>
      </p:cxnSp>
      <p:sp>
        <p:nvSpPr>
          <p:cNvPr id="17" name="Rectangular Callout 16"/>
          <p:cNvSpPr/>
          <p:nvPr/>
        </p:nvSpPr>
        <p:spPr bwMode="auto">
          <a:xfrm>
            <a:off x="8365739" y="2663368"/>
            <a:ext cx="1458865" cy="481317"/>
          </a:xfrm>
          <a:prstGeom prst="wedgeRectCallout">
            <a:avLst>
              <a:gd name="adj1" fmla="val -21351"/>
              <a:gd name="adj2" fmla="val 88416"/>
            </a:avLst>
          </a:prstGeom>
          <a:solidFill>
            <a:schemeClr val="accent1"/>
          </a:solidFill>
          <a:ln w="6350"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342814" indent="-342814" algn="ctr" defTabSz="914171">
              <a:lnSpc>
                <a:spcPct val="90000"/>
              </a:lnSpc>
              <a:spcBef>
                <a:spcPct val="20000"/>
              </a:spcBef>
              <a:buClr>
                <a:srgbClr val="FFFFFF"/>
              </a:buClr>
              <a:buSzPct val="70000"/>
            </a:pPr>
            <a:r>
              <a:rPr lang="en-US" sz="2000" dirty="0">
                <a:ln>
                  <a:solidFill>
                    <a:srgbClr val="0085AC">
                      <a:alpha val="2000"/>
                    </a:srgbClr>
                  </a:solidFill>
                </a:ln>
                <a:solidFill>
                  <a:schemeClr val="bg1"/>
                </a:solidFill>
                <a:latin typeface="Arial"/>
                <a:cs typeface="Arial"/>
              </a:rPr>
              <a:t>Waterfall</a:t>
            </a:r>
          </a:p>
        </p:txBody>
      </p:sp>
      <p:sp>
        <p:nvSpPr>
          <p:cNvPr id="35" name="TextBox 34"/>
          <p:cNvSpPr txBox="1"/>
          <p:nvPr/>
        </p:nvSpPr>
        <p:spPr>
          <a:xfrm>
            <a:off x="4631294" y="1125435"/>
            <a:ext cx="1723549" cy="369332"/>
          </a:xfrm>
          <a:prstGeom prst="rect">
            <a:avLst/>
          </a:prstGeom>
          <a:noFill/>
        </p:spPr>
        <p:txBody>
          <a:bodyPr wrap="none" rtlCol="0">
            <a:spAutoFit/>
          </a:bodyPr>
          <a:lstStyle/>
          <a:p>
            <a:pPr algn="l"/>
            <a:r>
              <a:rPr lang="en-US" sz="1800" b="1" dirty="0">
                <a:solidFill>
                  <a:schemeClr val="bg1"/>
                </a:solidFill>
                <a:latin typeface="Arial"/>
                <a:cs typeface="Arial"/>
              </a:rPr>
              <a:t>Fast feedback</a:t>
            </a:r>
          </a:p>
        </p:txBody>
      </p:sp>
      <p:cxnSp>
        <p:nvCxnSpPr>
          <p:cNvPr id="36" name="Straight Arrow Connector 35"/>
          <p:cNvCxnSpPr/>
          <p:nvPr/>
        </p:nvCxnSpPr>
        <p:spPr bwMode="auto">
          <a:xfrm>
            <a:off x="2955330" y="1483174"/>
            <a:ext cx="335193" cy="578969"/>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37" name="Straight Arrow Connector 36"/>
          <p:cNvCxnSpPr/>
          <p:nvPr/>
        </p:nvCxnSpPr>
        <p:spPr bwMode="auto">
          <a:xfrm>
            <a:off x="4875069" y="1483174"/>
            <a:ext cx="335193" cy="578969"/>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38" name="Straight Arrow Connector 37"/>
          <p:cNvCxnSpPr/>
          <p:nvPr/>
        </p:nvCxnSpPr>
        <p:spPr bwMode="auto">
          <a:xfrm>
            <a:off x="3920278" y="1483174"/>
            <a:ext cx="335193" cy="578969"/>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39" name="Straight Arrow Connector 38"/>
          <p:cNvCxnSpPr/>
          <p:nvPr/>
        </p:nvCxnSpPr>
        <p:spPr bwMode="auto">
          <a:xfrm>
            <a:off x="6784652" y="1483174"/>
            <a:ext cx="335193" cy="578969"/>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40" name="Straight Arrow Connector 39"/>
          <p:cNvCxnSpPr/>
          <p:nvPr/>
        </p:nvCxnSpPr>
        <p:spPr bwMode="auto">
          <a:xfrm>
            <a:off x="7800387" y="1483174"/>
            <a:ext cx="335193" cy="578969"/>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41" name="Straight Arrow Connector 40"/>
          <p:cNvCxnSpPr/>
          <p:nvPr/>
        </p:nvCxnSpPr>
        <p:spPr bwMode="auto">
          <a:xfrm>
            <a:off x="5860333" y="1483174"/>
            <a:ext cx="335193" cy="578969"/>
          </a:xfrm>
          <a:prstGeom prst="straightConnector1">
            <a:avLst/>
          </a:prstGeom>
          <a:solidFill>
            <a:schemeClr val="accent1"/>
          </a:solidFill>
          <a:ln w="9525" cap="flat" cmpd="sng" algn="ctr">
            <a:solidFill>
              <a:schemeClr val="tx1"/>
            </a:solidFill>
            <a:prstDash val="solid"/>
            <a:round/>
            <a:headEnd type="none"/>
            <a:tailEnd type="arrow"/>
          </a:ln>
          <a:effectLst/>
        </p:spPr>
      </p:cxnSp>
      <p:sp>
        <p:nvSpPr>
          <p:cNvPr id="44" name="Rectangle 43"/>
          <p:cNvSpPr/>
          <p:nvPr/>
        </p:nvSpPr>
        <p:spPr bwMode="auto">
          <a:xfrm>
            <a:off x="3491797" y="5045344"/>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45" name="Rectangle 44"/>
          <p:cNvSpPr/>
          <p:nvPr/>
        </p:nvSpPr>
        <p:spPr bwMode="auto">
          <a:xfrm>
            <a:off x="4445529" y="5045344"/>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46" name="Rectangle 45"/>
          <p:cNvSpPr/>
          <p:nvPr/>
        </p:nvSpPr>
        <p:spPr bwMode="auto">
          <a:xfrm>
            <a:off x="5399262" y="5041585"/>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47" name="Rectangle 46"/>
          <p:cNvSpPr/>
          <p:nvPr/>
        </p:nvSpPr>
        <p:spPr bwMode="auto">
          <a:xfrm>
            <a:off x="4448435" y="4481924"/>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48" name="Rectangle 47"/>
          <p:cNvSpPr/>
          <p:nvPr/>
        </p:nvSpPr>
        <p:spPr bwMode="auto">
          <a:xfrm>
            <a:off x="5402168" y="4481924"/>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49" name="Rectangle 48"/>
          <p:cNvSpPr/>
          <p:nvPr/>
        </p:nvSpPr>
        <p:spPr bwMode="auto">
          <a:xfrm>
            <a:off x="5402168" y="3926024"/>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0" name="Rectangle 49"/>
          <p:cNvSpPr/>
          <p:nvPr/>
        </p:nvSpPr>
        <p:spPr bwMode="auto">
          <a:xfrm>
            <a:off x="6373809" y="5048235"/>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1" name="Rectangle 50"/>
          <p:cNvSpPr/>
          <p:nvPr/>
        </p:nvSpPr>
        <p:spPr bwMode="auto">
          <a:xfrm>
            <a:off x="6376715" y="4488575"/>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2" name="Rectangle 51"/>
          <p:cNvSpPr/>
          <p:nvPr/>
        </p:nvSpPr>
        <p:spPr bwMode="auto">
          <a:xfrm>
            <a:off x="6376715" y="3932674"/>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3" name="Rectangle 52"/>
          <p:cNvSpPr/>
          <p:nvPr/>
        </p:nvSpPr>
        <p:spPr bwMode="auto">
          <a:xfrm>
            <a:off x="6376714" y="3380531"/>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4" name="Rectangle 53"/>
          <p:cNvSpPr/>
          <p:nvPr/>
        </p:nvSpPr>
        <p:spPr bwMode="auto">
          <a:xfrm>
            <a:off x="7358762" y="5044476"/>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5" name="Rectangle 54"/>
          <p:cNvSpPr/>
          <p:nvPr/>
        </p:nvSpPr>
        <p:spPr bwMode="auto">
          <a:xfrm>
            <a:off x="7361668" y="4484816"/>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6" name="Rectangle 55"/>
          <p:cNvSpPr/>
          <p:nvPr/>
        </p:nvSpPr>
        <p:spPr bwMode="auto">
          <a:xfrm>
            <a:off x="7361668" y="3928915"/>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7" name="Rectangle 56"/>
          <p:cNvSpPr/>
          <p:nvPr/>
        </p:nvSpPr>
        <p:spPr bwMode="auto">
          <a:xfrm>
            <a:off x="7361668" y="3376772"/>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58" name="Rectangle 57"/>
          <p:cNvSpPr/>
          <p:nvPr/>
        </p:nvSpPr>
        <p:spPr bwMode="auto">
          <a:xfrm>
            <a:off x="7357917" y="2820872"/>
            <a:ext cx="807140" cy="523043"/>
          </a:xfrm>
          <a:prstGeom prst="rect">
            <a:avLst/>
          </a:prstGeom>
          <a:solidFill>
            <a:schemeClr val="bg1">
              <a:lumMod val="65000"/>
            </a:schemeClr>
          </a:solidFill>
          <a:ln w="19050" cap="flat" cmpd="sng" algn="ctr">
            <a:solidFill>
              <a:schemeClr val="bg1">
                <a:alpha val="0"/>
              </a:schemeClr>
            </a:solidFill>
            <a:prstDash val="solid"/>
            <a:round/>
            <a:headEnd type="none" w="med" len="med"/>
            <a:tailEnd type="none" w="med" len="med"/>
          </a:ln>
          <a:effectLst/>
        </p:spPr>
        <p:txBody>
          <a:bodyPr vert="horz" wrap="square" lIns="91416" tIns="91416" rIns="91416" bIns="91416" numCol="1" rtlCol="0" anchor="t" anchorCtr="0" compatLnSpc="1">
            <a:prstTxWarp prst="textNoShape">
              <a:avLst/>
            </a:prstTxWarp>
            <a:spAutoFit/>
          </a:bodyPr>
          <a:lstStyle/>
          <a:p>
            <a:pPr defTabSz="914171" eaLnBrk="0" hangingPunct="0">
              <a:spcBef>
                <a:spcPct val="20000"/>
              </a:spcBef>
            </a:pPr>
            <a:endParaRPr lang="en-US" sz="2199" i="1" dirty="0">
              <a:solidFill>
                <a:schemeClr val="bg1"/>
              </a:solidFill>
              <a:latin typeface="Arial"/>
              <a:cs typeface="Arial"/>
            </a:endParaRPr>
          </a:p>
        </p:txBody>
      </p:sp>
      <p:sp>
        <p:nvSpPr>
          <p:cNvPr id="33" name="Freeform 32"/>
          <p:cNvSpPr/>
          <p:nvPr/>
        </p:nvSpPr>
        <p:spPr bwMode="auto">
          <a:xfrm>
            <a:off x="8196430" y="3476917"/>
            <a:ext cx="606610" cy="2116711"/>
          </a:xfrm>
          <a:custGeom>
            <a:avLst/>
            <a:gdLst>
              <a:gd name="connsiteX0" fmla="*/ 2048256 w 2048256"/>
              <a:gd name="connsiteY0" fmla="*/ 0 h 1975104"/>
              <a:gd name="connsiteX1" fmla="*/ 1362456 w 2048256"/>
              <a:gd name="connsiteY1" fmla="*/ 1307592 h 1975104"/>
              <a:gd name="connsiteX2" fmla="*/ 0 w 2048256"/>
              <a:gd name="connsiteY2" fmla="*/ 1975104 h 1975104"/>
              <a:gd name="connsiteX3" fmla="*/ 0 w 2048256"/>
              <a:gd name="connsiteY3" fmla="*/ 1975104 h 1975104"/>
              <a:gd name="connsiteX0" fmla="*/ 2048256 w 2048256"/>
              <a:gd name="connsiteY0" fmla="*/ 0 h 1975104"/>
              <a:gd name="connsiteX1" fmla="*/ 1362457 w 2048256"/>
              <a:gd name="connsiteY1" fmla="*/ 1205896 h 1975104"/>
              <a:gd name="connsiteX2" fmla="*/ 0 w 2048256"/>
              <a:gd name="connsiteY2" fmla="*/ 1975104 h 1975104"/>
              <a:gd name="connsiteX3" fmla="*/ 0 w 2048256"/>
              <a:gd name="connsiteY3" fmla="*/ 1975104 h 1975104"/>
            </a:gdLst>
            <a:ahLst/>
            <a:cxnLst>
              <a:cxn ang="0">
                <a:pos x="connsiteX0" y="connsiteY0"/>
              </a:cxn>
              <a:cxn ang="0">
                <a:pos x="connsiteX1" y="connsiteY1"/>
              </a:cxn>
              <a:cxn ang="0">
                <a:pos x="connsiteX2" y="connsiteY2"/>
              </a:cxn>
              <a:cxn ang="0">
                <a:pos x="connsiteX3" y="connsiteY3"/>
              </a:cxn>
            </a:cxnLst>
            <a:rect l="l" t="t" r="r" b="b"/>
            <a:pathLst>
              <a:path w="2048256" h="1975104">
                <a:moveTo>
                  <a:pt x="2048256" y="0"/>
                </a:moveTo>
                <a:cubicBezTo>
                  <a:pt x="1876044" y="489204"/>
                  <a:pt x="1703833" y="876712"/>
                  <a:pt x="1362457" y="1205896"/>
                </a:cubicBezTo>
                <a:cubicBezTo>
                  <a:pt x="1021081" y="1535080"/>
                  <a:pt x="227076" y="1846903"/>
                  <a:pt x="0" y="1975104"/>
                </a:cubicBezTo>
                <a:lnTo>
                  <a:pt x="0" y="1975104"/>
                </a:lnTo>
              </a:path>
            </a:pathLst>
          </a:custGeom>
          <a:noFill/>
          <a:ln w="66675" cmpd="sng">
            <a:solidFill>
              <a:schemeClr val="accent2"/>
            </a:solidFill>
            <a:round/>
            <a:headEnd/>
            <a:tailEnd/>
          </a:ln>
          <a:effectLst/>
        </p:spPr>
        <p:txBody>
          <a:bodyPr/>
          <a:lstStyle/>
          <a:p>
            <a:pPr defTabSz="914171"/>
            <a:endParaRPr lang="en-US" sz="1800" dirty="0">
              <a:ln w="76200" cmpd="sng">
                <a:solidFill>
                  <a:srgbClr val="000000"/>
                </a:solidFill>
              </a:ln>
              <a:solidFill>
                <a:schemeClr val="bg1"/>
              </a:solidFill>
              <a:latin typeface="Arial"/>
              <a:cs typeface="Arial"/>
            </a:endParaRPr>
          </a:p>
        </p:txBody>
      </p:sp>
      <p:sp>
        <p:nvSpPr>
          <p:cNvPr id="42" name="TextBox 41"/>
          <p:cNvSpPr txBox="1"/>
          <p:nvPr>
            <p:custDataLst>
              <p:tags r:id="rId2"/>
            </p:custDataLst>
          </p:nvPr>
        </p:nvSpPr>
        <p:spPr>
          <a:xfrm>
            <a:off x="5477245" y="5708318"/>
            <a:ext cx="723275" cy="369332"/>
          </a:xfrm>
          <a:prstGeom prst="rect">
            <a:avLst/>
          </a:prstGeom>
          <a:noFill/>
        </p:spPr>
        <p:txBody>
          <a:bodyPr wrap="none" rtlCol="0">
            <a:spAutoFit/>
          </a:bodyPr>
          <a:lstStyle/>
          <a:p>
            <a:pPr defTabSz="914171">
              <a:defRPr/>
            </a:pPr>
            <a:r>
              <a:rPr lang="en-US" sz="1800" b="1" kern="0" dirty="0">
                <a:solidFill>
                  <a:schemeClr val="bg1"/>
                </a:solidFill>
                <a:latin typeface="Arial"/>
                <a:cs typeface="Arial"/>
              </a:rPr>
              <a:t>Time</a:t>
            </a:r>
          </a:p>
        </p:txBody>
      </p:sp>
      <p:sp>
        <p:nvSpPr>
          <p:cNvPr id="43" name="TextBox 42"/>
          <p:cNvSpPr txBox="1"/>
          <p:nvPr>
            <p:custDataLst>
              <p:tags r:id="rId3"/>
            </p:custDataLst>
          </p:nvPr>
        </p:nvSpPr>
        <p:spPr>
          <a:xfrm rot="16200000">
            <a:off x="1233076" y="3050594"/>
            <a:ext cx="1736373" cy="369332"/>
          </a:xfrm>
          <a:prstGeom prst="rect">
            <a:avLst/>
          </a:prstGeom>
          <a:noFill/>
        </p:spPr>
        <p:txBody>
          <a:bodyPr wrap="none" rtlCol="0">
            <a:spAutoFit/>
          </a:bodyPr>
          <a:lstStyle/>
          <a:p>
            <a:pPr algn="ctr" defTabSz="914171">
              <a:defRPr/>
            </a:pPr>
            <a:r>
              <a:rPr lang="en-US" sz="1800" b="1" kern="0" dirty="0">
                <a:solidFill>
                  <a:schemeClr val="bg1"/>
                </a:solidFill>
                <a:latin typeface="Arial"/>
                <a:cs typeface="Arial"/>
              </a:rPr>
              <a:t>Value delivery</a:t>
            </a:r>
          </a:p>
        </p:txBody>
      </p:sp>
      <p:cxnSp>
        <p:nvCxnSpPr>
          <p:cNvPr id="59" name="Straight Connector 58">
            <a:extLst>
              <a:ext uri="{FF2B5EF4-FFF2-40B4-BE49-F238E27FC236}">
                <a16:creationId xmlns:a16="http://schemas.microsoft.com/office/drawing/2014/main" id="{D130945D-EBB7-DC4C-9A7A-E495C1BA2806}"/>
              </a:ext>
            </a:extLst>
          </p:cNvPr>
          <p:cNvCxnSpPr>
            <a:cxnSpLocks/>
          </p:cNvCxnSpPr>
          <p:nvPr/>
        </p:nvCxnSpPr>
        <p:spPr bwMode="auto">
          <a:xfrm flipV="1">
            <a:off x="7262824" y="1548706"/>
            <a:ext cx="0" cy="4019849"/>
          </a:xfrm>
          <a:prstGeom prst="line">
            <a:avLst/>
          </a:prstGeom>
          <a:solidFill>
            <a:schemeClr val="accent1"/>
          </a:solidFill>
          <a:ln w="22225" cap="flat" cmpd="sng" algn="ctr">
            <a:solidFill>
              <a:schemeClr val="bg1"/>
            </a:solidFill>
            <a:prstDash val="dash"/>
            <a:round/>
            <a:headEnd type="none" w="med" len="med"/>
            <a:tailEnd type="none" w="med" len="med"/>
          </a:ln>
          <a:effectLst/>
        </p:spPr>
      </p:cxnSp>
      <p:cxnSp>
        <p:nvCxnSpPr>
          <p:cNvPr id="60" name="Straight Connector 59">
            <a:extLst>
              <a:ext uri="{FF2B5EF4-FFF2-40B4-BE49-F238E27FC236}">
                <a16:creationId xmlns:a16="http://schemas.microsoft.com/office/drawing/2014/main" id="{FC4DD47D-1135-5341-B283-2B02ED7B9F1C}"/>
              </a:ext>
            </a:extLst>
          </p:cNvPr>
          <p:cNvCxnSpPr>
            <a:cxnSpLocks/>
          </p:cNvCxnSpPr>
          <p:nvPr/>
        </p:nvCxnSpPr>
        <p:spPr bwMode="auto">
          <a:xfrm flipV="1">
            <a:off x="6280946" y="1548706"/>
            <a:ext cx="0" cy="4019849"/>
          </a:xfrm>
          <a:prstGeom prst="line">
            <a:avLst/>
          </a:prstGeom>
          <a:solidFill>
            <a:schemeClr val="accent1"/>
          </a:solidFill>
          <a:ln w="22225" cap="flat" cmpd="sng" algn="ctr">
            <a:solidFill>
              <a:schemeClr val="bg1"/>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E375A08A-C0D4-9146-95BC-5646F762D52C}"/>
              </a:ext>
            </a:extLst>
          </p:cNvPr>
          <p:cNvCxnSpPr>
            <a:cxnSpLocks/>
          </p:cNvCxnSpPr>
          <p:nvPr/>
        </p:nvCxnSpPr>
        <p:spPr bwMode="auto">
          <a:xfrm flipV="1">
            <a:off x="5321641" y="1548706"/>
            <a:ext cx="0" cy="4019849"/>
          </a:xfrm>
          <a:prstGeom prst="line">
            <a:avLst/>
          </a:prstGeom>
          <a:solidFill>
            <a:schemeClr val="accent1"/>
          </a:solidFill>
          <a:ln w="22225" cap="flat" cmpd="sng" algn="ctr">
            <a:solidFill>
              <a:schemeClr val="bg1"/>
            </a:solidFill>
            <a:prstDash val="dash"/>
            <a:round/>
            <a:headEnd type="none" w="med" len="med"/>
            <a:tailEnd type="none" w="med" len="med"/>
          </a:ln>
          <a:effectLst/>
        </p:spPr>
      </p:cxnSp>
      <p:cxnSp>
        <p:nvCxnSpPr>
          <p:cNvPr id="62" name="Straight Connector 61">
            <a:extLst>
              <a:ext uri="{FF2B5EF4-FFF2-40B4-BE49-F238E27FC236}">
                <a16:creationId xmlns:a16="http://schemas.microsoft.com/office/drawing/2014/main" id="{9683A3F5-4B04-E24C-9F63-ED94A3B04D97}"/>
              </a:ext>
            </a:extLst>
          </p:cNvPr>
          <p:cNvCxnSpPr>
            <a:cxnSpLocks/>
          </p:cNvCxnSpPr>
          <p:nvPr/>
        </p:nvCxnSpPr>
        <p:spPr bwMode="auto">
          <a:xfrm flipV="1">
            <a:off x="4362335" y="1548706"/>
            <a:ext cx="0" cy="4019849"/>
          </a:xfrm>
          <a:prstGeom prst="line">
            <a:avLst/>
          </a:prstGeom>
          <a:solidFill>
            <a:schemeClr val="accent1"/>
          </a:solidFill>
          <a:ln w="22225" cap="flat" cmpd="sng" algn="ctr">
            <a:solidFill>
              <a:schemeClr val="bg1"/>
            </a:solidFill>
            <a:prstDash val="dash"/>
            <a:round/>
            <a:headEnd type="none" w="med" len="med"/>
            <a:tailEnd type="none" w="med" len="med"/>
          </a:ln>
          <a:effectLst/>
        </p:spPr>
      </p:cxnSp>
      <p:cxnSp>
        <p:nvCxnSpPr>
          <p:cNvPr id="63" name="Straight Connector 62">
            <a:extLst>
              <a:ext uri="{FF2B5EF4-FFF2-40B4-BE49-F238E27FC236}">
                <a16:creationId xmlns:a16="http://schemas.microsoft.com/office/drawing/2014/main" id="{591B461F-3004-2442-B884-51967C1B953C}"/>
              </a:ext>
            </a:extLst>
          </p:cNvPr>
          <p:cNvCxnSpPr>
            <a:cxnSpLocks/>
          </p:cNvCxnSpPr>
          <p:nvPr/>
        </p:nvCxnSpPr>
        <p:spPr bwMode="auto">
          <a:xfrm flipV="1">
            <a:off x="3391743" y="1548706"/>
            <a:ext cx="0" cy="4019849"/>
          </a:xfrm>
          <a:prstGeom prst="line">
            <a:avLst/>
          </a:prstGeom>
          <a:solidFill>
            <a:schemeClr val="accent1"/>
          </a:solidFill>
          <a:ln w="22225" cap="flat" cmpd="sng" algn="ctr">
            <a:solidFill>
              <a:schemeClr val="bg1"/>
            </a:solidFill>
            <a:prstDash val="dash"/>
            <a:round/>
            <a:headEnd type="none" w="med" len="med"/>
            <a:tailEnd type="none" w="med" len="med"/>
          </a:ln>
          <a:effectLst/>
        </p:spPr>
      </p:cxnSp>
      <p:sp>
        <p:nvSpPr>
          <p:cNvPr id="16" name="Rectangular Callout 15"/>
          <p:cNvSpPr/>
          <p:nvPr/>
        </p:nvSpPr>
        <p:spPr bwMode="auto">
          <a:xfrm>
            <a:off x="3510576" y="3613053"/>
            <a:ext cx="1658379" cy="481317"/>
          </a:xfrm>
          <a:prstGeom prst="wedgeRectCallout">
            <a:avLst>
              <a:gd name="adj1" fmla="val 20528"/>
              <a:gd name="adj2" fmla="val 100532"/>
            </a:avLst>
          </a:prstGeom>
          <a:solidFill>
            <a:schemeClr val="accent1"/>
          </a:solidFill>
          <a:ln w="6350"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342814" indent="-342814" algn="ctr" defTabSz="914171">
              <a:lnSpc>
                <a:spcPct val="90000"/>
              </a:lnSpc>
              <a:spcBef>
                <a:spcPct val="20000"/>
              </a:spcBef>
              <a:buClr>
                <a:srgbClr val="FFFFFF"/>
              </a:buClr>
              <a:buSzPct val="70000"/>
            </a:pPr>
            <a:r>
              <a:rPr lang="en-US" sz="2000" dirty="0">
                <a:ln>
                  <a:solidFill>
                    <a:srgbClr val="0085AC">
                      <a:alpha val="2000"/>
                    </a:srgbClr>
                  </a:solidFill>
                </a:ln>
                <a:solidFill>
                  <a:schemeClr val="bg1"/>
                </a:solidFill>
                <a:latin typeface="Arial"/>
                <a:cs typeface="Arial"/>
              </a:rPr>
              <a:t>Incremental</a:t>
            </a:r>
          </a:p>
        </p:txBody>
      </p:sp>
    </p:spTree>
    <p:extLst>
      <p:ext uri="{BB962C8B-B14F-4D97-AF65-F5344CB8AC3E}">
        <p14:creationId xmlns:p14="http://schemas.microsoft.com/office/powerpoint/2010/main" val="4024414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3817935" y="1404474"/>
            <a:ext cx="4268232" cy="3048000"/>
          </a:xfrm>
          <a:prstGeom prst="triangl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TextBox 5"/>
          <p:cNvSpPr txBox="1"/>
          <p:nvPr/>
        </p:nvSpPr>
        <p:spPr>
          <a:xfrm>
            <a:off x="3682613" y="2466808"/>
            <a:ext cx="1117309" cy="461665"/>
          </a:xfrm>
          <a:prstGeom prst="rect">
            <a:avLst/>
          </a:prstGeom>
          <a:noFill/>
        </p:spPr>
        <p:txBody>
          <a:bodyPr wrap="square" rtlCol="0">
            <a:spAutoFit/>
          </a:bodyPr>
          <a:lstStyle/>
          <a:p>
            <a:r>
              <a:rPr lang="en-US" dirty="0">
                <a:solidFill>
                  <a:schemeClr val="bg1"/>
                </a:solidFill>
              </a:rPr>
              <a:t>Scope</a:t>
            </a:r>
          </a:p>
        </p:txBody>
      </p:sp>
      <p:sp>
        <p:nvSpPr>
          <p:cNvPr id="7" name="TextBox 6"/>
          <p:cNvSpPr txBox="1"/>
          <p:nvPr/>
        </p:nvSpPr>
        <p:spPr>
          <a:xfrm>
            <a:off x="7261418" y="2697641"/>
            <a:ext cx="1117309" cy="461665"/>
          </a:xfrm>
          <a:prstGeom prst="rect">
            <a:avLst/>
          </a:prstGeom>
          <a:noFill/>
        </p:spPr>
        <p:txBody>
          <a:bodyPr wrap="square" rtlCol="0">
            <a:spAutoFit/>
          </a:bodyPr>
          <a:lstStyle/>
          <a:p>
            <a:r>
              <a:rPr lang="en-US" dirty="0">
                <a:solidFill>
                  <a:schemeClr val="bg1"/>
                </a:solidFill>
              </a:rPr>
              <a:t>Cost</a:t>
            </a:r>
          </a:p>
        </p:txBody>
      </p:sp>
      <p:sp>
        <p:nvSpPr>
          <p:cNvPr id="8" name="TextBox 7"/>
          <p:cNvSpPr txBox="1"/>
          <p:nvPr/>
        </p:nvSpPr>
        <p:spPr>
          <a:xfrm>
            <a:off x="5511842" y="4452474"/>
            <a:ext cx="1117309" cy="461665"/>
          </a:xfrm>
          <a:prstGeom prst="rect">
            <a:avLst/>
          </a:prstGeom>
          <a:noFill/>
        </p:spPr>
        <p:txBody>
          <a:bodyPr wrap="square" rtlCol="0">
            <a:spAutoFit/>
          </a:bodyPr>
          <a:lstStyle/>
          <a:p>
            <a:r>
              <a:rPr lang="en-US" dirty="0">
                <a:solidFill>
                  <a:schemeClr val="bg1"/>
                </a:solidFill>
              </a:rPr>
              <a:t>Time</a:t>
            </a:r>
          </a:p>
        </p:txBody>
      </p:sp>
    </p:spTree>
    <p:extLst>
      <p:ext uri="{BB962C8B-B14F-4D97-AF65-F5344CB8AC3E}">
        <p14:creationId xmlns:p14="http://schemas.microsoft.com/office/powerpoint/2010/main" val="3766726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F272-FE42-0D4B-A4DD-B6470B70CEB6}"/>
              </a:ext>
            </a:extLst>
          </p:cNvPr>
          <p:cNvSpPr>
            <a:spLocks noGrp="1"/>
          </p:cNvSpPr>
          <p:nvPr>
            <p:ph type="title"/>
          </p:nvPr>
        </p:nvSpPr>
        <p:spPr/>
        <p:txBody>
          <a:bodyPr/>
          <a:lstStyle/>
          <a:p>
            <a:r>
              <a:rPr lang="en-US" dirty="0">
                <a:solidFill>
                  <a:schemeClr val="bg1"/>
                </a:solidFill>
              </a:rPr>
              <a:t>Key Principles to Emphasize in Execution</a:t>
            </a:r>
          </a:p>
        </p:txBody>
      </p:sp>
      <p:sp>
        <p:nvSpPr>
          <p:cNvPr id="4" name="TextBox 3">
            <a:extLst>
              <a:ext uri="{FF2B5EF4-FFF2-40B4-BE49-F238E27FC236}">
                <a16:creationId xmlns:a16="http://schemas.microsoft.com/office/drawing/2014/main" id="{CF24E3D0-F13A-4A4E-A6CF-BAAEAEB23209}"/>
              </a:ext>
            </a:extLst>
          </p:cNvPr>
          <p:cNvSpPr txBox="1"/>
          <p:nvPr/>
        </p:nvSpPr>
        <p:spPr>
          <a:xfrm>
            <a:off x="482600" y="1350152"/>
            <a:ext cx="10746874"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1">
                    <a:lumMod val="75000"/>
                  </a:schemeClr>
                </a:solidFill>
              </a:rPr>
              <a:t>Deliver Incremental value and get fast feedback cycles</a:t>
            </a:r>
          </a:p>
          <a:p>
            <a:pPr marL="342900" indent="-342900">
              <a:buFont typeface="Arial" panose="020B0604020202020204" pitchFamily="34" charset="0"/>
              <a:buChar char="•"/>
            </a:pPr>
            <a:r>
              <a:rPr lang="en-US" sz="3600" dirty="0">
                <a:solidFill>
                  <a:schemeClr val="bg1"/>
                </a:solidFill>
              </a:rPr>
              <a:t>Limit Context Switching</a:t>
            </a:r>
          </a:p>
          <a:p>
            <a:pPr marL="342900" indent="-342900">
              <a:buFont typeface="Arial" panose="020B0604020202020204" pitchFamily="34" charset="0"/>
              <a:buChar char="•"/>
            </a:pPr>
            <a:r>
              <a:rPr lang="en-US" sz="3600" dirty="0">
                <a:solidFill>
                  <a:schemeClr val="bg1">
                    <a:lumMod val="75000"/>
                  </a:schemeClr>
                </a:solidFill>
              </a:rPr>
              <a:t>Optimize the whole system, not just your part</a:t>
            </a:r>
          </a:p>
          <a:p>
            <a:pPr marL="342900" indent="-342900">
              <a:buFont typeface="Arial" panose="020B0604020202020204" pitchFamily="34" charset="0"/>
              <a:buChar char="•"/>
            </a:pPr>
            <a:r>
              <a:rPr lang="en-US" sz="3600" dirty="0">
                <a:solidFill>
                  <a:schemeClr val="bg1">
                    <a:lumMod val="75000"/>
                  </a:schemeClr>
                </a:solidFill>
              </a:rPr>
              <a:t>Reduce Batch Sizes</a:t>
            </a:r>
          </a:p>
          <a:p>
            <a:pPr marL="342900" indent="-342900">
              <a:buFont typeface="Arial" panose="020B0604020202020204" pitchFamily="34" charset="0"/>
              <a:buChar char="•"/>
            </a:pPr>
            <a:r>
              <a:rPr lang="en-US" sz="3600" dirty="0">
                <a:solidFill>
                  <a:schemeClr val="bg1">
                    <a:lumMod val="75000"/>
                  </a:schemeClr>
                </a:solidFill>
              </a:rPr>
              <a:t>Apply Cadence and Synchronization</a:t>
            </a:r>
          </a:p>
          <a:p>
            <a:pPr marL="342900" indent="-342900">
              <a:buFont typeface="Arial" panose="020B0604020202020204" pitchFamily="34" charset="0"/>
              <a:buChar char="•"/>
            </a:pPr>
            <a:r>
              <a:rPr lang="en-US" sz="3600" dirty="0">
                <a:solidFill>
                  <a:schemeClr val="bg1">
                    <a:lumMod val="75000"/>
                  </a:schemeClr>
                </a:solidFill>
              </a:rPr>
              <a:t>Decentralize Decision Making</a:t>
            </a:r>
          </a:p>
        </p:txBody>
      </p:sp>
    </p:spTree>
    <p:extLst>
      <p:ext uri="{BB962C8B-B14F-4D97-AF65-F5344CB8AC3E}">
        <p14:creationId xmlns:p14="http://schemas.microsoft.com/office/powerpoint/2010/main" val="395199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CE4B-F2B8-A941-9959-21CD774A3E65}"/>
              </a:ext>
            </a:extLst>
          </p:cNvPr>
          <p:cNvSpPr>
            <a:spLocks noGrp="1"/>
          </p:cNvSpPr>
          <p:nvPr>
            <p:ph type="title"/>
          </p:nvPr>
        </p:nvSpPr>
        <p:spPr/>
        <p:txBody>
          <a:bodyPr/>
          <a:lstStyle/>
          <a:p>
            <a:endParaRPr lang="en-US"/>
          </a:p>
        </p:txBody>
      </p:sp>
      <p:sp>
        <p:nvSpPr>
          <p:cNvPr id="4" name="Title 3">
            <a:extLst>
              <a:ext uri="{FF2B5EF4-FFF2-40B4-BE49-F238E27FC236}">
                <a16:creationId xmlns:a16="http://schemas.microsoft.com/office/drawing/2014/main" id="{2EB230A4-9C18-554B-A940-CC54528E214D}"/>
              </a:ext>
            </a:extLst>
          </p:cNvPr>
          <p:cNvSpPr txBox="1">
            <a:spLocks/>
          </p:cNvSpPr>
          <p:nvPr/>
        </p:nvSpPr>
        <p:spPr>
          <a:xfrm>
            <a:off x="638036" y="2571507"/>
            <a:ext cx="11101989"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chemeClr val="bg1"/>
                </a:solidFill>
              </a:rPr>
              <a:t>Let’s do a quick exercise</a:t>
            </a:r>
          </a:p>
        </p:txBody>
      </p:sp>
    </p:spTree>
    <p:extLst>
      <p:ext uri="{BB962C8B-B14F-4D97-AF65-F5344CB8AC3E}">
        <p14:creationId xmlns:p14="http://schemas.microsoft.com/office/powerpoint/2010/main" val="2590028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CE4B-F2B8-A941-9959-21CD774A3E6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FB3EB51-7142-5B4D-BE6A-044C3196D786}"/>
              </a:ext>
            </a:extLst>
          </p:cNvPr>
          <p:cNvPicPr>
            <a:picLocks noChangeAspect="1"/>
          </p:cNvPicPr>
          <p:nvPr/>
        </p:nvPicPr>
        <p:blipFill>
          <a:blip r:embed="rId2"/>
          <a:stretch>
            <a:fillRect/>
          </a:stretch>
        </p:blipFill>
        <p:spPr>
          <a:xfrm rot="731098">
            <a:off x="4334933" y="822337"/>
            <a:ext cx="2822045" cy="4337588"/>
          </a:xfrm>
          <a:prstGeom prst="rect">
            <a:avLst/>
          </a:prstGeom>
        </p:spPr>
      </p:pic>
    </p:spTree>
    <p:extLst>
      <p:ext uri="{BB962C8B-B14F-4D97-AF65-F5344CB8AC3E}">
        <p14:creationId xmlns:p14="http://schemas.microsoft.com/office/powerpoint/2010/main" val="131684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F272-FE42-0D4B-A4DD-B6470B70CEB6}"/>
              </a:ext>
            </a:extLst>
          </p:cNvPr>
          <p:cNvSpPr>
            <a:spLocks noGrp="1"/>
          </p:cNvSpPr>
          <p:nvPr>
            <p:ph type="title"/>
          </p:nvPr>
        </p:nvSpPr>
        <p:spPr/>
        <p:txBody>
          <a:bodyPr/>
          <a:lstStyle/>
          <a:p>
            <a:r>
              <a:rPr lang="en-US" dirty="0">
                <a:solidFill>
                  <a:schemeClr val="bg1"/>
                </a:solidFill>
              </a:rPr>
              <a:t>Key Principles to Emphasize in Execution</a:t>
            </a:r>
          </a:p>
        </p:txBody>
      </p:sp>
      <p:sp>
        <p:nvSpPr>
          <p:cNvPr id="4" name="TextBox 3">
            <a:extLst>
              <a:ext uri="{FF2B5EF4-FFF2-40B4-BE49-F238E27FC236}">
                <a16:creationId xmlns:a16="http://schemas.microsoft.com/office/drawing/2014/main" id="{CF24E3D0-F13A-4A4E-A6CF-BAAEAEB23209}"/>
              </a:ext>
            </a:extLst>
          </p:cNvPr>
          <p:cNvSpPr txBox="1"/>
          <p:nvPr/>
        </p:nvSpPr>
        <p:spPr>
          <a:xfrm>
            <a:off x="482600" y="1350152"/>
            <a:ext cx="10746874"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1">
                    <a:lumMod val="75000"/>
                  </a:schemeClr>
                </a:solidFill>
              </a:rPr>
              <a:t>Deliver Incremental value and get fast feedback cycles</a:t>
            </a:r>
          </a:p>
          <a:p>
            <a:pPr marL="342900" indent="-342900">
              <a:buFont typeface="Arial" panose="020B0604020202020204" pitchFamily="34" charset="0"/>
              <a:buChar char="•"/>
            </a:pPr>
            <a:r>
              <a:rPr lang="en-US" sz="3600" dirty="0">
                <a:solidFill>
                  <a:schemeClr val="bg1">
                    <a:lumMod val="75000"/>
                  </a:schemeClr>
                </a:solidFill>
              </a:rPr>
              <a:t>Limit Context Switching</a:t>
            </a:r>
          </a:p>
          <a:p>
            <a:pPr marL="342900" indent="-342900">
              <a:buFont typeface="Arial" panose="020B0604020202020204" pitchFamily="34" charset="0"/>
              <a:buChar char="•"/>
            </a:pPr>
            <a:r>
              <a:rPr lang="en-US" sz="3600" dirty="0">
                <a:solidFill>
                  <a:schemeClr val="bg1"/>
                </a:solidFill>
              </a:rPr>
              <a:t>Optimize the whole system, not just your part</a:t>
            </a:r>
          </a:p>
          <a:p>
            <a:pPr marL="342900" indent="-342900">
              <a:buFont typeface="Arial" panose="020B0604020202020204" pitchFamily="34" charset="0"/>
              <a:buChar char="•"/>
            </a:pPr>
            <a:r>
              <a:rPr lang="en-US" sz="3600" dirty="0">
                <a:solidFill>
                  <a:schemeClr val="bg1">
                    <a:lumMod val="75000"/>
                  </a:schemeClr>
                </a:solidFill>
              </a:rPr>
              <a:t>Reduce Batch Sizes</a:t>
            </a:r>
          </a:p>
          <a:p>
            <a:pPr marL="342900" indent="-342900">
              <a:buFont typeface="Arial" panose="020B0604020202020204" pitchFamily="34" charset="0"/>
              <a:buChar char="•"/>
            </a:pPr>
            <a:r>
              <a:rPr lang="en-US" sz="3600" dirty="0">
                <a:solidFill>
                  <a:schemeClr val="bg1">
                    <a:lumMod val="75000"/>
                  </a:schemeClr>
                </a:solidFill>
              </a:rPr>
              <a:t>Apply Cadence and Synchronization</a:t>
            </a:r>
          </a:p>
          <a:p>
            <a:pPr marL="342900" indent="-342900">
              <a:buFont typeface="Arial" panose="020B0604020202020204" pitchFamily="34" charset="0"/>
              <a:buChar char="•"/>
            </a:pPr>
            <a:r>
              <a:rPr lang="en-US" sz="3600" dirty="0">
                <a:solidFill>
                  <a:schemeClr val="bg1">
                    <a:lumMod val="75000"/>
                  </a:schemeClr>
                </a:solidFill>
              </a:rPr>
              <a:t>Decentralize Decision Making</a:t>
            </a:r>
          </a:p>
        </p:txBody>
      </p:sp>
    </p:spTree>
    <p:extLst>
      <p:ext uri="{BB962C8B-B14F-4D97-AF65-F5344CB8AC3E}">
        <p14:creationId xmlns:p14="http://schemas.microsoft.com/office/powerpoint/2010/main" val="694762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FD537-E8E1-1249-A0BB-DBC50974B5B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13C003B-2150-0047-9BF8-75506EE457AE}"/>
              </a:ext>
            </a:extLst>
          </p:cNvPr>
          <p:cNvPicPr>
            <a:picLocks noChangeAspect="1"/>
          </p:cNvPicPr>
          <p:nvPr/>
        </p:nvPicPr>
        <p:blipFill>
          <a:blip r:embed="rId2"/>
          <a:stretch>
            <a:fillRect/>
          </a:stretch>
        </p:blipFill>
        <p:spPr>
          <a:xfrm rot="20958313">
            <a:off x="3182041" y="1201196"/>
            <a:ext cx="5776912" cy="3243958"/>
          </a:xfrm>
          <a:prstGeom prst="rect">
            <a:avLst/>
          </a:prstGeom>
          <a:effectLst>
            <a:softEdge rad="12700"/>
          </a:effectLst>
        </p:spPr>
      </p:pic>
    </p:spTree>
    <p:extLst>
      <p:ext uri="{BB962C8B-B14F-4D97-AF65-F5344CB8AC3E}">
        <p14:creationId xmlns:p14="http://schemas.microsoft.com/office/powerpoint/2010/main" val="2285841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F272-FE42-0D4B-A4DD-B6470B70CEB6}"/>
              </a:ext>
            </a:extLst>
          </p:cNvPr>
          <p:cNvSpPr>
            <a:spLocks noGrp="1"/>
          </p:cNvSpPr>
          <p:nvPr>
            <p:ph type="title"/>
          </p:nvPr>
        </p:nvSpPr>
        <p:spPr/>
        <p:txBody>
          <a:bodyPr/>
          <a:lstStyle/>
          <a:p>
            <a:r>
              <a:rPr lang="en-US" dirty="0">
                <a:solidFill>
                  <a:schemeClr val="bg1"/>
                </a:solidFill>
              </a:rPr>
              <a:t>Key Principles to Emphasize in Execution</a:t>
            </a:r>
          </a:p>
        </p:txBody>
      </p:sp>
      <p:sp>
        <p:nvSpPr>
          <p:cNvPr id="4" name="TextBox 3">
            <a:extLst>
              <a:ext uri="{FF2B5EF4-FFF2-40B4-BE49-F238E27FC236}">
                <a16:creationId xmlns:a16="http://schemas.microsoft.com/office/drawing/2014/main" id="{CF24E3D0-F13A-4A4E-A6CF-BAAEAEB23209}"/>
              </a:ext>
            </a:extLst>
          </p:cNvPr>
          <p:cNvSpPr txBox="1"/>
          <p:nvPr/>
        </p:nvSpPr>
        <p:spPr>
          <a:xfrm>
            <a:off x="482600" y="1350152"/>
            <a:ext cx="10746874"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1">
                    <a:lumMod val="75000"/>
                  </a:schemeClr>
                </a:solidFill>
              </a:rPr>
              <a:t>Deliver Incremental value and get fast feedback cycles</a:t>
            </a:r>
          </a:p>
          <a:p>
            <a:pPr marL="342900" indent="-342900">
              <a:buFont typeface="Arial" panose="020B0604020202020204" pitchFamily="34" charset="0"/>
              <a:buChar char="•"/>
            </a:pPr>
            <a:r>
              <a:rPr lang="en-US" sz="3600" dirty="0">
                <a:solidFill>
                  <a:schemeClr val="bg1">
                    <a:lumMod val="75000"/>
                  </a:schemeClr>
                </a:solidFill>
              </a:rPr>
              <a:t>Limit Context Switching</a:t>
            </a:r>
          </a:p>
          <a:p>
            <a:pPr marL="342900" indent="-342900">
              <a:buFont typeface="Arial" panose="020B0604020202020204" pitchFamily="34" charset="0"/>
              <a:buChar char="•"/>
            </a:pPr>
            <a:r>
              <a:rPr lang="en-US" sz="3600" dirty="0">
                <a:solidFill>
                  <a:schemeClr val="bg1">
                    <a:lumMod val="75000"/>
                  </a:schemeClr>
                </a:solidFill>
              </a:rPr>
              <a:t>Optimize the whole system, not just your part</a:t>
            </a:r>
          </a:p>
          <a:p>
            <a:pPr marL="342900" indent="-342900">
              <a:buFont typeface="Arial" panose="020B0604020202020204" pitchFamily="34" charset="0"/>
              <a:buChar char="•"/>
            </a:pPr>
            <a:r>
              <a:rPr lang="en-US" sz="3600" dirty="0">
                <a:solidFill>
                  <a:schemeClr val="bg1"/>
                </a:solidFill>
              </a:rPr>
              <a:t>Reduce Batch Sizes</a:t>
            </a:r>
          </a:p>
          <a:p>
            <a:pPr marL="342900" indent="-342900">
              <a:buFont typeface="Arial" panose="020B0604020202020204" pitchFamily="34" charset="0"/>
              <a:buChar char="•"/>
            </a:pPr>
            <a:r>
              <a:rPr lang="en-US" sz="3600" dirty="0">
                <a:solidFill>
                  <a:schemeClr val="bg1">
                    <a:lumMod val="75000"/>
                  </a:schemeClr>
                </a:solidFill>
              </a:rPr>
              <a:t>Apply Cadence and Synchronization</a:t>
            </a:r>
          </a:p>
          <a:p>
            <a:pPr marL="342900" indent="-342900">
              <a:buFont typeface="Arial" panose="020B0604020202020204" pitchFamily="34" charset="0"/>
              <a:buChar char="•"/>
            </a:pPr>
            <a:r>
              <a:rPr lang="en-US" sz="3600" dirty="0">
                <a:solidFill>
                  <a:schemeClr val="bg1">
                    <a:lumMod val="75000"/>
                  </a:schemeClr>
                </a:solidFill>
              </a:rPr>
              <a:t>Decentralize Decision Making</a:t>
            </a:r>
          </a:p>
        </p:txBody>
      </p:sp>
    </p:spTree>
    <p:extLst>
      <p:ext uri="{BB962C8B-B14F-4D97-AF65-F5344CB8AC3E}">
        <p14:creationId xmlns:p14="http://schemas.microsoft.com/office/powerpoint/2010/main" val="2056874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Introductions</a:t>
            </a:r>
          </a:p>
        </p:txBody>
      </p:sp>
      <p:grpSp>
        <p:nvGrpSpPr>
          <p:cNvPr id="5" name="Group 4"/>
          <p:cNvGrpSpPr/>
          <p:nvPr/>
        </p:nvGrpSpPr>
        <p:grpSpPr>
          <a:xfrm>
            <a:off x="4687977" y="2442053"/>
            <a:ext cx="3513260" cy="2071277"/>
            <a:chOff x="4813509" y="1653758"/>
            <a:chExt cx="3682719" cy="2286000"/>
          </a:xfrm>
        </p:grpSpPr>
        <p:sp>
          <p:nvSpPr>
            <p:cNvPr id="6" name="Rectangle 5"/>
            <p:cNvSpPr/>
            <p:nvPr/>
          </p:nvSpPr>
          <p:spPr bwMode="auto">
            <a:xfrm rot="21312425">
              <a:off x="4813509" y="1653758"/>
              <a:ext cx="3657600" cy="2286000"/>
            </a:xfrm>
            <a:prstGeom prst="rect">
              <a:avLst/>
            </a:prstGeom>
            <a:solidFill>
              <a:srgbClr val="225893"/>
            </a:solidFill>
            <a:ln w="9525" cap="flat" cmpd="sng" algn="ctr">
              <a:solidFill>
                <a:srgbClr val="225893"/>
              </a:solidFill>
              <a:prstDash val="solid"/>
              <a:round/>
              <a:headEnd type="none" w="med" len="med"/>
              <a:tailEnd type="triangle" w="med" len="med"/>
            </a:ln>
            <a:effectLst>
              <a:outerShdw blurRad="76200" dist="76200" dir="2700000">
                <a:srgbClr val="000000">
                  <a:alpha val="43000"/>
                </a:srgbClr>
              </a:outerShdw>
            </a:effectLst>
          </p:spPr>
          <p:txBody>
            <a:bodyPr vert="horz" wrap="none" lIns="90000" tIns="46800" rIns="90000" bIns="46800" numCol="1" rtlCol="0" anchor="ctr" anchorCtr="0" compatLnSpc="1">
              <a:prstTxWarp prst="textNoShape">
                <a:avLst/>
              </a:prstTxWarp>
            </a:bodyPr>
            <a:lstStyle/>
            <a:p>
              <a:pPr marL="271780" indent="-271780" algn="ctr" defTabSz="365760" fontAlgn="base">
                <a:spcBef>
                  <a:spcPts val="400"/>
                </a:spcBef>
                <a:spcAft>
                  <a:spcPct val="0"/>
                </a:spcAft>
                <a:buClr>
                  <a:srgbClr val="000000"/>
                </a:buClr>
                <a:buSzPct val="100000"/>
                <a:tabLst>
                  <a:tab pos="363220" algn="l"/>
                  <a:tab pos="728980" algn="l"/>
                  <a:tab pos="1094740" algn="l"/>
                  <a:tab pos="1460500" algn="l"/>
                  <a:tab pos="1826260" algn="l"/>
                  <a:tab pos="2192020" algn="l"/>
                  <a:tab pos="2557780" algn="l"/>
                  <a:tab pos="2923540" algn="l"/>
                  <a:tab pos="3289300" algn="l"/>
                  <a:tab pos="3655060" algn="l"/>
                  <a:tab pos="4020820" algn="l"/>
                  <a:tab pos="4386580" algn="l"/>
                  <a:tab pos="4752340" algn="l"/>
                  <a:tab pos="5118100" algn="l"/>
                  <a:tab pos="5483860" algn="l"/>
                  <a:tab pos="5849620" algn="l"/>
                  <a:tab pos="6215380" algn="l"/>
                  <a:tab pos="6581140" algn="l"/>
                  <a:tab pos="6946900" algn="l"/>
                  <a:tab pos="7312660" algn="l"/>
                </a:tabLst>
                <a:defRPr/>
              </a:pPr>
              <a:r>
                <a:rPr lang="en-US" sz="1600" kern="0" dirty="0">
                  <a:solidFill>
                    <a:srgbClr val="000000"/>
                  </a:solidFill>
                  <a:latin typeface="Arial" charset="0"/>
                  <a:ea typeface="Arial Unicode MS" pitchFamily="34" charset="-128"/>
                  <a:cs typeface="Arial Unicode MS" pitchFamily="34" charset="-128"/>
                </a:rPr>
                <a:t>H</a:t>
              </a:r>
            </a:p>
          </p:txBody>
        </p:sp>
        <p:sp>
          <p:nvSpPr>
            <p:cNvPr id="7" name="Rectangle 6"/>
            <p:cNvSpPr/>
            <p:nvPr/>
          </p:nvSpPr>
          <p:spPr bwMode="auto">
            <a:xfrm rot="21312425">
              <a:off x="4838628" y="2568158"/>
              <a:ext cx="3657600" cy="1066800"/>
            </a:xfrm>
            <a:prstGeom prst="rect">
              <a:avLst/>
            </a:prstGeom>
            <a:solidFill>
              <a:srgbClr val="FFFFFF"/>
            </a:solidFill>
            <a:ln w="25400" cap="flat" cmpd="sng" algn="ctr">
              <a:noFill/>
              <a:prstDash val="solid"/>
              <a:headEnd type="none" w="med" len="med"/>
              <a:tailEnd type="triangle" w="med" len="med"/>
            </a:ln>
            <a:effectLst/>
          </p:spPr>
          <p:txBody>
            <a:bodyPr vert="horz" wrap="none" lIns="90000" tIns="46800" rIns="90000" bIns="46800" numCol="1" rtlCol="0" anchor="ctr" anchorCtr="0" compatLnSpc="1">
              <a:prstTxWarp prst="textNoShape">
                <a:avLst/>
              </a:prstTxWarp>
            </a:bodyPr>
            <a:lstStyle/>
            <a:p>
              <a:pPr marL="271780" indent="-271780" algn="ctr" defTabSz="365760" fontAlgn="base">
                <a:spcBef>
                  <a:spcPts val="400"/>
                </a:spcBef>
                <a:spcAft>
                  <a:spcPct val="0"/>
                </a:spcAft>
                <a:buClr>
                  <a:srgbClr val="000000"/>
                </a:buClr>
                <a:buSzPct val="100000"/>
                <a:tabLst>
                  <a:tab pos="363220" algn="l"/>
                  <a:tab pos="728980" algn="l"/>
                  <a:tab pos="1094740" algn="l"/>
                  <a:tab pos="1460500" algn="l"/>
                  <a:tab pos="1826260" algn="l"/>
                  <a:tab pos="2192020" algn="l"/>
                  <a:tab pos="2557780" algn="l"/>
                  <a:tab pos="2923540" algn="l"/>
                  <a:tab pos="3289300" algn="l"/>
                  <a:tab pos="3655060" algn="l"/>
                  <a:tab pos="4020820" algn="l"/>
                  <a:tab pos="4386580" algn="l"/>
                  <a:tab pos="4752340" algn="l"/>
                  <a:tab pos="5118100" algn="l"/>
                  <a:tab pos="5483860" algn="l"/>
                  <a:tab pos="5849620" algn="l"/>
                  <a:tab pos="6215380" algn="l"/>
                  <a:tab pos="6581140" algn="l"/>
                  <a:tab pos="6946900" algn="l"/>
                  <a:tab pos="7312660" algn="l"/>
                </a:tabLst>
                <a:defRPr/>
              </a:pPr>
              <a:endParaRPr lang="en-US" sz="1600" kern="0">
                <a:solidFill>
                  <a:srgbClr val="000000"/>
                </a:solidFill>
                <a:latin typeface="Arial" charset="0"/>
                <a:ea typeface="Arial Unicode MS" pitchFamily="34" charset="-128"/>
                <a:cs typeface="Arial Unicode MS" pitchFamily="34" charset="-128"/>
              </a:endParaRPr>
            </a:p>
          </p:txBody>
        </p:sp>
        <p:sp>
          <p:nvSpPr>
            <p:cNvPr id="8" name="TextBox 7"/>
            <p:cNvSpPr txBox="1"/>
            <p:nvPr/>
          </p:nvSpPr>
          <p:spPr>
            <a:xfrm rot="21312425">
              <a:off x="6012920" y="1746531"/>
              <a:ext cx="1273003" cy="648015"/>
            </a:xfrm>
            <a:prstGeom prst="rect">
              <a:avLst/>
            </a:prstGeom>
            <a:noFill/>
          </p:spPr>
          <p:txBody>
            <a:bodyPr wrap="none" rtlCol="0">
              <a:spAutoFit/>
            </a:bodyPr>
            <a:lstStyle/>
            <a:p>
              <a:pPr algn="ctr" defTabSz="731520">
                <a:defRPr/>
              </a:pPr>
              <a:r>
                <a:rPr lang="en-US" sz="2200" kern="0" spc="320" dirty="0">
                  <a:solidFill>
                    <a:srgbClr val="FFFFFF"/>
                  </a:solidFill>
                </a:rPr>
                <a:t>HELLO</a:t>
              </a:r>
            </a:p>
            <a:p>
              <a:pPr defTabSz="731520">
                <a:defRPr/>
              </a:pPr>
              <a:r>
                <a:rPr lang="en-US" sz="1300" kern="0" spc="320" dirty="0">
                  <a:solidFill>
                    <a:srgbClr val="FFFFFF"/>
                  </a:solidFill>
                </a:rPr>
                <a:t> MY NAME IS</a:t>
              </a:r>
            </a:p>
          </p:txBody>
        </p:sp>
      </p:grpSp>
    </p:spTree>
    <p:extLst>
      <p:ext uri="{BB962C8B-B14F-4D97-AF65-F5344CB8AC3E}">
        <p14:creationId xmlns:p14="http://schemas.microsoft.com/office/powerpoint/2010/main" val="4283761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CE4B-F2B8-A941-9959-21CD774A3E65}"/>
              </a:ext>
            </a:extLst>
          </p:cNvPr>
          <p:cNvSpPr>
            <a:spLocks noGrp="1"/>
          </p:cNvSpPr>
          <p:nvPr>
            <p:ph type="title"/>
          </p:nvPr>
        </p:nvSpPr>
        <p:spPr/>
        <p:txBody>
          <a:bodyPr/>
          <a:lstStyle/>
          <a:p>
            <a:endParaRPr lang="en-US"/>
          </a:p>
        </p:txBody>
      </p:sp>
      <p:sp>
        <p:nvSpPr>
          <p:cNvPr id="4" name="Title 3">
            <a:extLst>
              <a:ext uri="{FF2B5EF4-FFF2-40B4-BE49-F238E27FC236}">
                <a16:creationId xmlns:a16="http://schemas.microsoft.com/office/drawing/2014/main" id="{2EB230A4-9C18-554B-A940-CC54528E214D}"/>
              </a:ext>
            </a:extLst>
          </p:cNvPr>
          <p:cNvSpPr txBox="1">
            <a:spLocks/>
          </p:cNvSpPr>
          <p:nvPr/>
        </p:nvSpPr>
        <p:spPr>
          <a:xfrm>
            <a:off x="638036" y="2571507"/>
            <a:ext cx="11101989" cy="880672"/>
          </a:xfrm>
          <a:noFill/>
          <a:ln w="9525">
            <a:noFill/>
            <a:miter lim="800000"/>
            <a:headEnd/>
            <a:tailEnd/>
          </a:ln>
        </p:spPr>
        <p:txBody>
          <a:bodyPr vert="horz" wrap="square" lIns="0" tIns="0" rIns="0" bIns="0" numCol="1" anchor="t" anchorCtr="0" compatLnSpc="1">
            <a:prstTxWarp prst="textNoShape">
              <a:avLst/>
            </a:prstTxWarp>
            <a:noAutofit/>
          </a:bodyPr>
          <a:lstStyle>
            <a:lvl1pPr algn="ctr" defTabSz="1218428" rtl="0" eaLnBrk="1" latinLnBrk="0" hangingPunct="1">
              <a:spcBef>
                <a:spcPct val="0"/>
              </a:spcBef>
              <a:buNone/>
              <a:defRPr lang="en-US" altLang="en-US" sz="4800" b="1" i="0" kern="1200" dirty="0">
                <a:solidFill>
                  <a:schemeClr val="tx1"/>
                </a:solidFill>
                <a:latin typeface="+mj-lt"/>
                <a:ea typeface="+mj-ea"/>
                <a:cs typeface="+mj-cs"/>
              </a:defRPr>
            </a:lvl1pPr>
          </a:lstStyle>
          <a:p>
            <a:r>
              <a:rPr lang="en-US" dirty="0">
                <a:solidFill>
                  <a:schemeClr val="bg1"/>
                </a:solidFill>
              </a:rPr>
              <a:t>Let’s do a quick exercise</a:t>
            </a:r>
          </a:p>
        </p:txBody>
      </p:sp>
    </p:spTree>
    <p:extLst>
      <p:ext uri="{BB962C8B-B14F-4D97-AF65-F5344CB8AC3E}">
        <p14:creationId xmlns:p14="http://schemas.microsoft.com/office/powerpoint/2010/main" val="371810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2-03 at 2.58.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606" y="1454046"/>
            <a:ext cx="8290542" cy="4060221"/>
          </a:xfrm>
          <a:prstGeom prst="rect">
            <a:avLst/>
          </a:prstGeom>
        </p:spPr>
      </p:pic>
      <p:sp>
        <p:nvSpPr>
          <p:cNvPr id="6" name="Title 5"/>
          <p:cNvSpPr>
            <a:spLocks noGrp="1"/>
          </p:cNvSpPr>
          <p:nvPr>
            <p:ph type="title"/>
          </p:nvPr>
        </p:nvSpPr>
        <p:spPr/>
        <p:txBody>
          <a:bodyPr/>
          <a:lstStyle/>
          <a:p>
            <a:r>
              <a:rPr lang="en-US" dirty="0">
                <a:solidFill>
                  <a:schemeClr val="bg1"/>
                </a:solidFill>
              </a:rPr>
              <a:t>Reduce batch size for higher predictability</a:t>
            </a:r>
          </a:p>
        </p:txBody>
      </p:sp>
      <p:sp>
        <p:nvSpPr>
          <p:cNvPr id="4" name="TextBox 3"/>
          <p:cNvSpPr txBox="1"/>
          <p:nvPr>
            <p:custDataLst>
              <p:tags r:id="rId1"/>
            </p:custDataLst>
          </p:nvPr>
        </p:nvSpPr>
        <p:spPr>
          <a:xfrm rot="16200000">
            <a:off x="8411029" y="3073916"/>
            <a:ext cx="4060221" cy="820481"/>
          </a:xfrm>
          <a:prstGeom prst="rect">
            <a:avLst/>
          </a:prstGeom>
          <a:noFill/>
        </p:spPr>
        <p:txBody>
          <a:bodyPr wrap="square" lIns="0" tIns="0" rIns="0" bIns="0" rtlCol="0" anchor="b" anchorCtr="0">
            <a:spAutoFit/>
          </a:bodyPr>
          <a:lstStyle/>
          <a:p>
            <a:r>
              <a:rPr lang="en-US" sz="1333" i="1" dirty="0">
                <a:solidFill>
                  <a:schemeClr val="bg1"/>
                </a:solidFill>
                <a:latin typeface="Arial"/>
                <a:cs typeface="Arial"/>
              </a:rPr>
              <a:t>Implementing Lean Software Development, </a:t>
            </a:r>
            <a:r>
              <a:rPr lang="en-US" sz="1333" dirty="0" err="1">
                <a:solidFill>
                  <a:schemeClr val="bg1"/>
                </a:solidFill>
              </a:rPr>
              <a:t>Poppendieck</a:t>
            </a:r>
            <a:r>
              <a:rPr lang="en-US" sz="1333" dirty="0">
                <a:solidFill>
                  <a:schemeClr val="bg1"/>
                </a:solidFill>
              </a:rPr>
              <a:t>, Mary. </a:t>
            </a:r>
            <a:endParaRPr lang="en-US" sz="1333" i="1" dirty="0">
              <a:solidFill>
                <a:schemeClr val="bg1"/>
              </a:solidFill>
              <a:latin typeface="Arial"/>
              <a:cs typeface="Arial"/>
            </a:endParaRPr>
          </a:p>
          <a:p>
            <a:br>
              <a:rPr lang="en-US" sz="1333" i="1" dirty="0">
                <a:solidFill>
                  <a:schemeClr val="bg1"/>
                </a:solidFill>
                <a:latin typeface="Arial"/>
                <a:cs typeface="Arial"/>
              </a:rPr>
            </a:br>
            <a:endParaRPr lang="en-US" sz="1333" i="1" dirty="0">
              <a:solidFill>
                <a:schemeClr val="bg1"/>
              </a:solidFill>
              <a:latin typeface="Arial"/>
              <a:cs typeface="Arial"/>
            </a:endParaRPr>
          </a:p>
        </p:txBody>
      </p:sp>
    </p:spTree>
    <p:extLst>
      <p:ext uri="{BB962C8B-B14F-4D97-AF65-F5344CB8AC3E}">
        <p14:creationId xmlns:p14="http://schemas.microsoft.com/office/powerpoint/2010/main" val="2264613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1BD90F-2803-0144-A1FE-1AE972C01BFE}"/>
              </a:ext>
            </a:extLst>
          </p:cNvPr>
          <p:cNvSpPr>
            <a:spLocks noGrp="1"/>
          </p:cNvSpPr>
          <p:nvPr>
            <p:ph type="title"/>
          </p:nvPr>
        </p:nvSpPr>
        <p:spPr>
          <a:xfrm>
            <a:off x="519503" y="217781"/>
            <a:ext cx="11101989" cy="880672"/>
          </a:xfrm>
        </p:spPr>
        <p:txBody>
          <a:bodyPr/>
          <a:lstStyle/>
          <a:p>
            <a:r>
              <a:rPr lang="en-US" dirty="0">
                <a:solidFill>
                  <a:schemeClr val="bg1"/>
                </a:solidFill>
              </a:rPr>
              <a:t>Finding the Optimum Batch Size</a:t>
            </a:r>
          </a:p>
        </p:txBody>
      </p:sp>
      <p:cxnSp>
        <p:nvCxnSpPr>
          <p:cNvPr id="73" name="Straight Connector 72"/>
          <p:cNvCxnSpPr/>
          <p:nvPr/>
        </p:nvCxnSpPr>
        <p:spPr bwMode="auto">
          <a:xfrm>
            <a:off x="3069735" y="4842048"/>
            <a:ext cx="6175870" cy="0"/>
          </a:xfrm>
          <a:prstGeom prst="line">
            <a:avLst/>
          </a:prstGeom>
          <a:solidFill>
            <a:schemeClr val="accent1"/>
          </a:solidFill>
          <a:ln w="5080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flipV="1">
            <a:off x="3413900" y="3286922"/>
            <a:ext cx="5564020" cy="1450049"/>
          </a:xfrm>
          <a:prstGeom prst="line">
            <a:avLst/>
          </a:prstGeom>
          <a:solidFill>
            <a:schemeClr val="accent1"/>
          </a:solidFill>
          <a:ln w="50800" cap="flat" cmpd="sng" algn="ctr">
            <a:solidFill>
              <a:schemeClr val="bg1">
                <a:lumMod val="75000"/>
              </a:schemeClr>
            </a:solidFill>
            <a:prstDash val="solid"/>
            <a:round/>
            <a:headEnd type="none" w="med" len="med"/>
            <a:tailEnd type="none" w="med" len="med"/>
          </a:ln>
          <a:effectLst/>
        </p:spPr>
      </p:cxnSp>
      <p:sp>
        <p:nvSpPr>
          <p:cNvPr id="75" name="Freeform 74"/>
          <p:cNvSpPr/>
          <p:nvPr/>
        </p:nvSpPr>
        <p:spPr bwMode="auto">
          <a:xfrm>
            <a:off x="3356539" y="1597430"/>
            <a:ext cx="5621380" cy="2903602"/>
          </a:xfrm>
          <a:custGeom>
            <a:avLst/>
            <a:gdLst>
              <a:gd name="connsiteX0" fmla="*/ 0 w 4635063"/>
              <a:gd name="connsiteY0" fmla="*/ 0 h 2178269"/>
              <a:gd name="connsiteX1" fmla="*/ 520263 w 4635063"/>
              <a:gd name="connsiteY1" fmla="*/ 1198180 h 2178269"/>
              <a:gd name="connsiteX2" fmla="*/ 1671145 w 4635063"/>
              <a:gd name="connsiteY2" fmla="*/ 1876097 h 2178269"/>
              <a:gd name="connsiteX3" fmla="*/ 3279228 w 4635063"/>
              <a:gd name="connsiteY3" fmla="*/ 2128345 h 2178269"/>
              <a:gd name="connsiteX4" fmla="*/ 4635063 w 4635063"/>
              <a:gd name="connsiteY4" fmla="*/ 2175642 h 2178269"/>
              <a:gd name="connsiteX5" fmla="*/ 4635063 w 4635063"/>
              <a:gd name="connsiteY5" fmla="*/ 2175642 h 21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063" h="2178269">
                <a:moveTo>
                  <a:pt x="0" y="0"/>
                </a:moveTo>
                <a:cubicBezTo>
                  <a:pt x="120869" y="442748"/>
                  <a:pt x="241739" y="885497"/>
                  <a:pt x="520263" y="1198180"/>
                </a:cubicBezTo>
                <a:cubicBezTo>
                  <a:pt x="798787" y="1510863"/>
                  <a:pt x="1211318" y="1721070"/>
                  <a:pt x="1671145" y="1876097"/>
                </a:cubicBezTo>
                <a:cubicBezTo>
                  <a:pt x="2130972" y="2031124"/>
                  <a:pt x="2785242" y="2078421"/>
                  <a:pt x="3279228" y="2128345"/>
                </a:cubicBezTo>
                <a:cubicBezTo>
                  <a:pt x="3773214" y="2178269"/>
                  <a:pt x="4635063" y="2175642"/>
                  <a:pt x="4635063" y="2175642"/>
                </a:cubicBezTo>
                <a:lnTo>
                  <a:pt x="4635063" y="2175642"/>
                </a:lnTo>
              </a:path>
            </a:pathLst>
          </a:custGeom>
          <a:noFill/>
          <a:ln w="50800" cap="flat" cmpd="sng" algn="ctr">
            <a:solidFill>
              <a:schemeClr val="bg1">
                <a:lumMod val="75000"/>
              </a:schemeClr>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bodyPr>
          <a:lstStyle/>
          <a:p>
            <a:pPr algn="r" defTabSz="1218895" fontAlgn="base">
              <a:spcBef>
                <a:spcPct val="0"/>
              </a:spcBef>
              <a:spcAft>
                <a:spcPct val="0"/>
              </a:spcAft>
            </a:pPr>
            <a:endParaRPr lang="en-US" sz="3199" dirty="0">
              <a:solidFill>
                <a:schemeClr val="bg1"/>
              </a:solidFill>
              <a:latin typeface="Arial" charset="0"/>
              <a:cs typeface="Arial" charset="0"/>
            </a:endParaRPr>
          </a:p>
        </p:txBody>
      </p:sp>
      <p:sp>
        <p:nvSpPr>
          <p:cNvPr id="76" name="Freeform 75"/>
          <p:cNvSpPr/>
          <p:nvPr/>
        </p:nvSpPr>
        <p:spPr bwMode="auto">
          <a:xfrm>
            <a:off x="3375660" y="1393149"/>
            <a:ext cx="5581502" cy="2073832"/>
          </a:xfrm>
          <a:custGeom>
            <a:avLst/>
            <a:gdLst>
              <a:gd name="connsiteX0" fmla="*/ 0 w 4572000"/>
              <a:gd name="connsiteY0" fmla="*/ 0 h 1505607"/>
              <a:gd name="connsiteX1" fmla="*/ 488731 w 4572000"/>
              <a:gd name="connsiteY1" fmla="*/ 1103586 h 1505607"/>
              <a:gd name="connsiteX2" fmla="*/ 1340069 w 4572000"/>
              <a:gd name="connsiteY2" fmla="*/ 1450428 h 1505607"/>
              <a:gd name="connsiteX3" fmla="*/ 2475186 w 4572000"/>
              <a:gd name="connsiteY3" fmla="*/ 1434662 h 1505607"/>
              <a:gd name="connsiteX4" fmla="*/ 4162097 w 4572000"/>
              <a:gd name="connsiteY4" fmla="*/ 1166648 h 1505607"/>
              <a:gd name="connsiteX5" fmla="*/ 4572000 w 4572000"/>
              <a:gd name="connsiteY5" fmla="*/ 1103586 h 1505607"/>
              <a:gd name="connsiteX0" fmla="*/ 0 w 4602181"/>
              <a:gd name="connsiteY0" fmla="*/ 0 h 1529208"/>
              <a:gd name="connsiteX1" fmla="*/ 488731 w 4602181"/>
              <a:gd name="connsiteY1" fmla="*/ 1103586 h 1529208"/>
              <a:gd name="connsiteX2" fmla="*/ 1340069 w 4602181"/>
              <a:gd name="connsiteY2" fmla="*/ 1450428 h 1529208"/>
              <a:gd name="connsiteX3" fmla="*/ 2475186 w 4602181"/>
              <a:gd name="connsiteY3" fmla="*/ 1434662 h 1529208"/>
              <a:gd name="connsiteX4" fmla="*/ 4162097 w 4602181"/>
              <a:gd name="connsiteY4" fmla="*/ 1166648 h 1529208"/>
              <a:gd name="connsiteX5" fmla="*/ 4602181 w 4602181"/>
              <a:gd name="connsiteY5" fmla="*/ 1529208 h 1529208"/>
              <a:gd name="connsiteX0" fmla="*/ 0 w 4602181"/>
              <a:gd name="connsiteY0" fmla="*/ 0 h 1585404"/>
              <a:gd name="connsiteX1" fmla="*/ 488731 w 4602181"/>
              <a:gd name="connsiteY1" fmla="*/ 1103586 h 1585404"/>
              <a:gd name="connsiteX2" fmla="*/ 1340069 w 4602181"/>
              <a:gd name="connsiteY2" fmla="*/ 1450428 h 1585404"/>
              <a:gd name="connsiteX3" fmla="*/ 2475186 w 4602181"/>
              <a:gd name="connsiteY3" fmla="*/ 1434662 h 1585404"/>
              <a:gd name="connsiteX4" fmla="*/ 4041374 w 4602181"/>
              <a:gd name="connsiteY4" fmla="*/ 1585404 h 1585404"/>
              <a:gd name="connsiteX5" fmla="*/ 4602181 w 4602181"/>
              <a:gd name="connsiteY5" fmla="*/ 1529208 h 1585404"/>
              <a:gd name="connsiteX0" fmla="*/ 0 w 4602181"/>
              <a:gd name="connsiteY0" fmla="*/ 0 h 1834155"/>
              <a:gd name="connsiteX1" fmla="*/ 488731 w 4602181"/>
              <a:gd name="connsiteY1" fmla="*/ 1103586 h 1834155"/>
              <a:gd name="connsiteX2" fmla="*/ 1340069 w 4602181"/>
              <a:gd name="connsiteY2" fmla="*/ 1450428 h 1834155"/>
              <a:gd name="connsiteX3" fmla="*/ 2414825 w 4602181"/>
              <a:gd name="connsiteY3" fmla="*/ 1832824 h 1834155"/>
              <a:gd name="connsiteX4" fmla="*/ 4041374 w 4602181"/>
              <a:gd name="connsiteY4" fmla="*/ 1585404 h 1834155"/>
              <a:gd name="connsiteX5" fmla="*/ 4602181 w 4602181"/>
              <a:gd name="connsiteY5" fmla="*/ 1529208 h 1834155"/>
              <a:gd name="connsiteX0" fmla="*/ 0 w 4602181"/>
              <a:gd name="connsiteY0" fmla="*/ 0 h 1857528"/>
              <a:gd name="connsiteX1" fmla="*/ 488731 w 4602181"/>
              <a:gd name="connsiteY1" fmla="*/ 1103586 h 1857528"/>
              <a:gd name="connsiteX2" fmla="*/ 1249526 w 4602181"/>
              <a:gd name="connsiteY2" fmla="*/ 1766212 h 1857528"/>
              <a:gd name="connsiteX3" fmla="*/ 2414825 w 4602181"/>
              <a:gd name="connsiteY3" fmla="*/ 1832824 h 1857528"/>
              <a:gd name="connsiteX4" fmla="*/ 4041374 w 4602181"/>
              <a:gd name="connsiteY4" fmla="*/ 1585404 h 1857528"/>
              <a:gd name="connsiteX5" fmla="*/ 4602181 w 4602181"/>
              <a:gd name="connsiteY5" fmla="*/ 1529208 h 1857528"/>
              <a:gd name="connsiteX0" fmla="*/ 0 w 4602181"/>
              <a:gd name="connsiteY0" fmla="*/ 0 h 1934816"/>
              <a:gd name="connsiteX1" fmla="*/ 488731 w 4602181"/>
              <a:gd name="connsiteY1" fmla="*/ 1103586 h 1934816"/>
              <a:gd name="connsiteX2" fmla="*/ 1249526 w 4602181"/>
              <a:gd name="connsiteY2" fmla="*/ 1766212 h 1934816"/>
              <a:gd name="connsiteX3" fmla="*/ 1830887 w 4602181"/>
              <a:gd name="connsiteY3" fmla="*/ 1933348 h 1934816"/>
              <a:gd name="connsiteX4" fmla="*/ 2414825 w 4602181"/>
              <a:gd name="connsiteY4" fmla="*/ 1832824 h 1934816"/>
              <a:gd name="connsiteX5" fmla="*/ 4041374 w 4602181"/>
              <a:gd name="connsiteY5" fmla="*/ 1585404 h 1934816"/>
              <a:gd name="connsiteX6" fmla="*/ 4602181 w 4602181"/>
              <a:gd name="connsiteY6" fmla="*/ 1529208 h 1934816"/>
              <a:gd name="connsiteX0" fmla="*/ 0 w 4602181"/>
              <a:gd name="connsiteY0" fmla="*/ 0 h 1935481"/>
              <a:gd name="connsiteX1" fmla="*/ 488731 w 4602181"/>
              <a:gd name="connsiteY1" fmla="*/ 1103586 h 1935481"/>
              <a:gd name="connsiteX2" fmla="*/ 1249526 w 4602181"/>
              <a:gd name="connsiteY2" fmla="*/ 1766212 h 1935481"/>
              <a:gd name="connsiteX3" fmla="*/ 1830887 w 4602181"/>
              <a:gd name="connsiteY3" fmla="*/ 1933348 h 1935481"/>
              <a:gd name="connsiteX4" fmla="*/ 2429916 w 4602181"/>
              <a:gd name="connsiteY4" fmla="*/ 1853418 h 1935481"/>
              <a:gd name="connsiteX5" fmla="*/ 4041374 w 4602181"/>
              <a:gd name="connsiteY5" fmla="*/ 1585404 h 1935481"/>
              <a:gd name="connsiteX6" fmla="*/ 4602181 w 4602181"/>
              <a:gd name="connsiteY6" fmla="*/ 1529208 h 1935481"/>
              <a:gd name="connsiteX0" fmla="*/ 0 w 4602181"/>
              <a:gd name="connsiteY0" fmla="*/ 0 h 1935481"/>
              <a:gd name="connsiteX1" fmla="*/ 503822 w 4602181"/>
              <a:gd name="connsiteY1" fmla="*/ 1316397 h 1935481"/>
              <a:gd name="connsiteX2" fmla="*/ 1249526 w 4602181"/>
              <a:gd name="connsiteY2" fmla="*/ 1766212 h 1935481"/>
              <a:gd name="connsiteX3" fmla="*/ 1830887 w 4602181"/>
              <a:gd name="connsiteY3" fmla="*/ 1933348 h 1935481"/>
              <a:gd name="connsiteX4" fmla="*/ 2429916 w 4602181"/>
              <a:gd name="connsiteY4" fmla="*/ 1853418 h 1935481"/>
              <a:gd name="connsiteX5" fmla="*/ 4041374 w 4602181"/>
              <a:gd name="connsiteY5" fmla="*/ 1585404 h 1935481"/>
              <a:gd name="connsiteX6" fmla="*/ 4602181 w 4602181"/>
              <a:gd name="connsiteY6" fmla="*/ 1529208 h 1935481"/>
              <a:gd name="connsiteX0" fmla="*/ 0 w 4602181"/>
              <a:gd name="connsiteY0" fmla="*/ 0 h 1935481"/>
              <a:gd name="connsiteX1" fmla="*/ 503822 w 4602181"/>
              <a:gd name="connsiteY1" fmla="*/ 1316397 h 1935481"/>
              <a:gd name="connsiteX2" fmla="*/ 1211799 w 4602181"/>
              <a:gd name="connsiteY2" fmla="*/ 1800536 h 1935481"/>
              <a:gd name="connsiteX3" fmla="*/ 1830887 w 4602181"/>
              <a:gd name="connsiteY3" fmla="*/ 1933348 h 1935481"/>
              <a:gd name="connsiteX4" fmla="*/ 2429916 w 4602181"/>
              <a:gd name="connsiteY4" fmla="*/ 1853418 h 1935481"/>
              <a:gd name="connsiteX5" fmla="*/ 4041374 w 4602181"/>
              <a:gd name="connsiteY5" fmla="*/ 1585404 h 1935481"/>
              <a:gd name="connsiteX6" fmla="*/ 4602181 w 4602181"/>
              <a:gd name="connsiteY6" fmla="*/ 1529208 h 1935481"/>
              <a:gd name="connsiteX0" fmla="*/ 0 w 4594636"/>
              <a:gd name="connsiteY0" fmla="*/ 0 h 1605967"/>
              <a:gd name="connsiteX1" fmla="*/ 496277 w 4594636"/>
              <a:gd name="connsiteY1" fmla="*/ 986883 h 1605967"/>
              <a:gd name="connsiteX2" fmla="*/ 1204254 w 4594636"/>
              <a:gd name="connsiteY2" fmla="*/ 1471022 h 1605967"/>
              <a:gd name="connsiteX3" fmla="*/ 1823342 w 4594636"/>
              <a:gd name="connsiteY3" fmla="*/ 1603834 h 1605967"/>
              <a:gd name="connsiteX4" fmla="*/ 2422371 w 4594636"/>
              <a:gd name="connsiteY4" fmla="*/ 1523904 h 1605967"/>
              <a:gd name="connsiteX5" fmla="*/ 4033829 w 4594636"/>
              <a:gd name="connsiteY5" fmla="*/ 1255890 h 1605967"/>
              <a:gd name="connsiteX6" fmla="*/ 4594636 w 4594636"/>
              <a:gd name="connsiteY6" fmla="*/ 1199694 h 1605967"/>
              <a:gd name="connsiteX0" fmla="*/ 0 w 4602181"/>
              <a:gd name="connsiteY0" fmla="*/ 0 h 1489264"/>
              <a:gd name="connsiteX1" fmla="*/ 503822 w 4602181"/>
              <a:gd name="connsiteY1" fmla="*/ 870180 h 1489264"/>
              <a:gd name="connsiteX2" fmla="*/ 1211799 w 4602181"/>
              <a:gd name="connsiteY2" fmla="*/ 1354319 h 1489264"/>
              <a:gd name="connsiteX3" fmla="*/ 1830887 w 4602181"/>
              <a:gd name="connsiteY3" fmla="*/ 1487131 h 1489264"/>
              <a:gd name="connsiteX4" fmla="*/ 2429916 w 4602181"/>
              <a:gd name="connsiteY4" fmla="*/ 1407201 h 1489264"/>
              <a:gd name="connsiteX5" fmla="*/ 4041374 w 4602181"/>
              <a:gd name="connsiteY5" fmla="*/ 1139187 h 1489264"/>
              <a:gd name="connsiteX6" fmla="*/ 4602181 w 4602181"/>
              <a:gd name="connsiteY6" fmla="*/ 1082991 h 1489264"/>
              <a:gd name="connsiteX0" fmla="*/ 0 w 4602181"/>
              <a:gd name="connsiteY0" fmla="*/ 0 h 1489264"/>
              <a:gd name="connsiteX1" fmla="*/ 503822 w 4602181"/>
              <a:gd name="connsiteY1" fmla="*/ 870180 h 1489264"/>
              <a:gd name="connsiteX2" fmla="*/ 1211799 w 4602181"/>
              <a:gd name="connsiteY2" fmla="*/ 1395508 h 1489264"/>
              <a:gd name="connsiteX3" fmla="*/ 1830887 w 4602181"/>
              <a:gd name="connsiteY3" fmla="*/ 1487131 h 1489264"/>
              <a:gd name="connsiteX4" fmla="*/ 2429916 w 4602181"/>
              <a:gd name="connsiteY4" fmla="*/ 1407201 h 1489264"/>
              <a:gd name="connsiteX5" fmla="*/ 4041374 w 4602181"/>
              <a:gd name="connsiteY5" fmla="*/ 1139187 h 1489264"/>
              <a:gd name="connsiteX6" fmla="*/ 4602181 w 4602181"/>
              <a:gd name="connsiteY6" fmla="*/ 1082991 h 1489264"/>
              <a:gd name="connsiteX0" fmla="*/ 0 w 4602181"/>
              <a:gd name="connsiteY0" fmla="*/ 0 h 1556712"/>
              <a:gd name="connsiteX1" fmla="*/ 503822 w 4602181"/>
              <a:gd name="connsiteY1" fmla="*/ 870180 h 1556712"/>
              <a:gd name="connsiteX2" fmla="*/ 1211799 w 4602181"/>
              <a:gd name="connsiteY2" fmla="*/ 1395508 h 1556712"/>
              <a:gd name="connsiteX3" fmla="*/ 1830887 w 4602181"/>
              <a:gd name="connsiteY3" fmla="*/ 1555779 h 1556712"/>
              <a:gd name="connsiteX4" fmla="*/ 2429916 w 4602181"/>
              <a:gd name="connsiteY4" fmla="*/ 1407201 h 1556712"/>
              <a:gd name="connsiteX5" fmla="*/ 4041374 w 4602181"/>
              <a:gd name="connsiteY5" fmla="*/ 1139187 h 1556712"/>
              <a:gd name="connsiteX6" fmla="*/ 4602181 w 4602181"/>
              <a:gd name="connsiteY6" fmla="*/ 1082991 h 1556712"/>
              <a:gd name="connsiteX0" fmla="*/ 0 w 4602181"/>
              <a:gd name="connsiteY0" fmla="*/ 0 h 1557060"/>
              <a:gd name="connsiteX1" fmla="*/ 503822 w 4602181"/>
              <a:gd name="connsiteY1" fmla="*/ 870180 h 1557060"/>
              <a:gd name="connsiteX2" fmla="*/ 1211799 w 4602181"/>
              <a:gd name="connsiteY2" fmla="*/ 1395508 h 1557060"/>
              <a:gd name="connsiteX3" fmla="*/ 1830887 w 4602181"/>
              <a:gd name="connsiteY3" fmla="*/ 1555779 h 1557060"/>
              <a:gd name="connsiteX4" fmla="*/ 2445005 w 4602181"/>
              <a:gd name="connsiteY4" fmla="*/ 1434661 h 1557060"/>
              <a:gd name="connsiteX5" fmla="*/ 4041374 w 4602181"/>
              <a:gd name="connsiteY5" fmla="*/ 1139187 h 1557060"/>
              <a:gd name="connsiteX6" fmla="*/ 4602181 w 4602181"/>
              <a:gd name="connsiteY6" fmla="*/ 1082991 h 1557060"/>
              <a:gd name="connsiteX0" fmla="*/ 0 w 4602181"/>
              <a:gd name="connsiteY0" fmla="*/ 0 h 1557744"/>
              <a:gd name="connsiteX1" fmla="*/ 503822 w 4602181"/>
              <a:gd name="connsiteY1" fmla="*/ 870180 h 1557744"/>
              <a:gd name="connsiteX2" fmla="*/ 1211799 w 4602181"/>
              <a:gd name="connsiteY2" fmla="*/ 1395508 h 1557744"/>
              <a:gd name="connsiteX3" fmla="*/ 1830887 w 4602181"/>
              <a:gd name="connsiteY3" fmla="*/ 1555779 h 1557744"/>
              <a:gd name="connsiteX4" fmla="*/ 2445005 w 4602181"/>
              <a:gd name="connsiteY4" fmla="*/ 1434661 h 1557744"/>
              <a:gd name="connsiteX5" fmla="*/ 4041374 w 4602181"/>
              <a:gd name="connsiteY5" fmla="*/ 1139187 h 1557744"/>
              <a:gd name="connsiteX6" fmla="*/ 4602181 w 4602181"/>
              <a:gd name="connsiteY6" fmla="*/ 1082991 h 1557744"/>
              <a:gd name="connsiteX0" fmla="*/ 0 w 4602181"/>
              <a:gd name="connsiteY0" fmla="*/ 0 h 1556679"/>
              <a:gd name="connsiteX1" fmla="*/ 503822 w 4602181"/>
              <a:gd name="connsiteY1" fmla="*/ 870180 h 1556679"/>
              <a:gd name="connsiteX2" fmla="*/ 1211799 w 4602181"/>
              <a:gd name="connsiteY2" fmla="*/ 1395508 h 1556679"/>
              <a:gd name="connsiteX3" fmla="*/ 1830887 w 4602181"/>
              <a:gd name="connsiteY3" fmla="*/ 1555779 h 1556679"/>
              <a:gd name="connsiteX4" fmla="*/ 2445005 w 4602181"/>
              <a:gd name="connsiteY4" fmla="*/ 1434661 h 1556679"/>
              <a:gd name="connsiteX5" fmla="*/ 2909850 w 4602181"/>
              <a:gd name="connsiteY5" fmla="*/ 1329239 h 1556679"/>
              <a:gd name="connsiteX6" fmla="*/ 4041374 w 4602181"/>
              <a:gd name="connsiteY6" fmla="*/ 1139187 h 1556679"/>
              <a:gd name="connsiteX7" fmla="*/ 4602181 w 4602181"/>
              <a:gd name="connsiteY7" fmla="*/ 1082991 h 1556679"/>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909850 w 4602181"/>
              <a:gd name="connsiteY4" fmla="*/ 1329239 h 1557128"/>
              <a:gd name="connsiteX5" fmla="*/ 4041374 w 4602181"/>
              <a:gd name="connsiteY5" fmla="*/ 1139187 h 1557128"/>
              <a:gd name="connsiteX6" fmla="*/ 4602181 w 4602181"/>
              <a:gd name="connsiteY6" fmla="*/ 1082991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62771 w 4602181"/>
              <a:gd name="connsiteY4" fmla="*/ 1418482 h 1557128"/>
              <a:gd name="connsiteX5" fmla="*/ 4041374 w 4602181"/>
              <a:gd name="connsiteY5" fmla="*/ 1139187 h 1557128"/>
              <a:gd name="connsiteX6" fmla="*/ 4602181 w 4602181"/>
              <a:gd name="connsiteY6" fmla="*/ 1082991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62771 w 4602181"/>
              <a:gd name="connsiteY4" fmla="*/ 1418482 h 1557128"/>
              <a:gd name="connsiteX5" fmla="*/ 4048918 w 4602181"/>
              <a:gd name="connsiteY5" fmla="*/ 1173512 h 1557128"/>
              <a:gd name="connsiteX6" fmla="*/ 4602181 w 4602181"/>
              <a:gd name="connsiteY6" fmla="*/ 1082991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62771 w 4602181"/>
              <a:gd name="connsiteY4" fmla="*/ 1418482 h 1557128"/>
              <a:gd name="connsiteX5" fmla="*/ 4048918 w 4602181"/>
              <a:gd name="connsiteY5" fmla="*/ 1173512 h 1557128"/>
              <a:gd name="connsiteX6" fmla="*/ 4602181 w 4602181"/>
              <a:gd name="connsiteY6" fmla="*/ 1165369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62771 w 4602181"/>
              <a:gd name="connsiteY4" fmla="*/ 1418482 h 1557128"/>
              <a:gd name="connsiteX5" fmla="*/ 3973467 w 4602181"/>
              <a:gd name="connsiteY5" fmla="*/ 1221567 h 1557128"/>
              <a:gd name="connsiteX6" fmla="*/ 4602181 w 4602181"/>
              <a:gd name="connsiteY6" fmla="*/ 1165369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85407 w 4602181"/>
              <a:gd name="connsiteY4" fmla="*/ 1445941 h 1557128"/>
              <a:gd name="connsiteX5" fmla="*/ 3973467 w 4602181"/>
              <a:gd name="connsiteY5" fmla="*/ 1221567 h 1557128"/>
              <a:gd name="connsiteX6" fmla="*/ 4602181 w 4602181"/>
              <a:gd name="connsiteY6" fmla="*/ 1165369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85407 w 4602181"/>
              <a:gd name="connsiteY4" fmla="*/ 1445941 h 1557128"/>
              <a:gd name="connsiteX5" fmla="*/ 3973467 w 4602181"/>
              <a:gd name="connsiteY5" fmla="*/ 1221567 h 1557128"/>
              <a:gd name="connsiteX6" fmla="*/ 4602181 w 4602181"/>
              <a:gd name="connsiteY6" fmla="*/ 1165369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585407 w 4602181"/>
              <a:gd name="connsiteY4" fmla="*/ 1445941 h 1557128"/>
              <a:gd name="connsiteX5" fmla="*/ 3890470 w 4602181"/>
              <a:gd name="connsiteY5" fmla="*/ 1255891 h 1557128"/>
              <a:gd name="connsiteX6" fmla="*/ 4602181 w 4602181"/>
              <a:gd name="connsiteY6" fmla="*/ 1165369 h 1557128"/>
              <a:gd name="connsiteX0" fmla="*/ 0 w 4602181"/>
              <a:gd name="connsiteY0" fmla="*/ 0 h 1557128"/>
              <a:gd name="connsiteX1" fmla="*/ 503822 w 4602181"/>
              <a:gd name="connsiteY1" fmla="*/ 870180 h 1557128"/>
              <a:gd name="connsiteX2" fmla="*/ 1211799 w 4602181"/>
              <a:gd name="connsiteY2" fmla="*/ 1395508 h 1557128"/>
              <a:gd name="connsiteX3" fmla="*/ 1830887 w 4602181"/>
              <a:gd name="connsiteY3" fmla="*/ 1555779 h 1557128"/>
              <a:gd name="connsiteX4" fmla="*/ 2608042 w 4602181"/>
              <a:gd name="connsiteY4" fmla="*/ 1466536 h 1557128"/>
              <a:gd name="connsiteX5" fmla="*/ 3890470 w 4602181"/>
              <a:gd name="connsiteY5" fmla="*/ 1255891 h 1557128"/>
              <a:gd name="connsiteX6" fmla="*/ 4602181 w 4602181"/>
              <a:gd name="connsiteY6" fmla="*/ 1165369 h 1557128"/>
              <a:gd name="connsiteX0" fmla="*/ 0 w 4602181"/>
              <a:gd name="connsiteY0" fmla="*/ 0 h 1555779"/>
              <a:gd name="connsiteX1" fmla="*/ 503822 w 4602181"/>
              <a:gd name="connsiteY1" fmla="*/ 870180 h 1555779"/>
              <a:gd name="connsiteX2" fmla="*/ 1211799 w 4602181"/>
              <a:gd name="connsiteY2" fmla="*/ 1395508 h 1555779"/>
              <a:gd name="connsiteX3" fmla="*/ 1830887 w 4602181"/>
              <a:gd name="connsiteY3" fmla="*/ 1555779 h 1555779"/>
              <a:gd name="connsiteX4" fmla="*/ 2608042 w 4602181"/>
              <a:gd name="connsiteY4" fmla="*/ 1466536 h 1555779"/>
              <a:gd name="connsiteX5" fmla="*/ 3890470 w 4602181"/>
              <a:gd name="connsiteY5" fmla="*/ 1255891 h 1555779"/>
              <a:gd name="connsiteX6" fmla="*/ 4602181 w 4602181"/>
              <a:gd name="connsiteY6" fmla="*/ 1165369 h 155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2181" h="1555779">
                <a:moveTo>
                  <a:pt x="0" y="0"/>
                </a:moveTo>
                <a:cubicBezTo>
                  <a:pt x="132693" y="430924"/>
                  <a:pt x="301856" y="637595"/>
                  <a:pt x="503822" y="870180"/>
                </a:cubicBezTo>
                <a:cubicBezTo>
                  <a:pt x="705788" y="1102765"/>
                  <a:pt x="990622" y="1281242"/>
                  <a:pt x="1211799" y="1395508"/>
                </a:cubicBezTo>
                <a:cubicBezTo>
                  <a:pt x="1432976" y="1509774"/>
                  <a:pt x="1555425" y="1539364"/>
                  <a:pt x="1830887" y="1555779"/>
                </a:cubicBezTo>
                <a:cubicBezTo>
                  <a:pt x="2113895" y="1544734"/>
                  <a:pt x="2239627" y="1535968"/>
                  <a:pt x="2608042" y="1466536"/>
                </a:cubicBezTo>
                <a:cubicBezTo>
                  <a:pt x="2874103" y="1417290"/>
                  <a:pt x="3613445" y="1295788"/>
                  <a:pt x="3890470" y="1255891"/>
                </a:cubicBezTo>
                <a:cubicBezTo>
                  <a:pt x="4239939" y="1200712"/>
                  <a:pt x="4265468" y="1197065"/>
                  <a:pt x="4602181" y="1165369"/>
                </a:cubicBezTo>
              </a:path>
            </a:pathLst>
          </a:custGeom>
          <a:noFill/>
          <a:ln w="50800" cap="flat" cmpd="sng" algn="ctr">
            <a:solidFill>
              <a:schemeClr val="bg1"/>
            </a:solid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bodyPr>
          <a:lstStyle/>
          <a:p>
            <a:pPr algn="r" defTabSz="1218895" fontAlgn="base">
              <a:spcBef>
                <a:spcPct val="0"/>
              </a:spcBef>
              <a:spcAft>
                <a:spcPct val="0"/>
              </a:spcAft>
            </a:pPr>
            <a:endParaRPr lang="en-US" sz="3199" dirty="0">
              <a:solidFill>
                <a:schemeClr val="bg1"/>
              </a:solidFill>
              <a:latin typeface="Arial" charset="0"/>
              <a:cs typeface="Arial" charset="0"/>
            </a:endParaRPr>
          </a:p>
        </p:txBody>
      </p:sp>
      <p:sp>
        <p:nvSpPr>
          <p:cNvPr id="77" name="TextBox 76"/>
          <p:cNvSpPr txBox="1"/>
          <p:nvPr/>
        </p:nvSpPr>
        <p:spPr>
          <a:xfrm>
            <a:off x="4354837" y="1133732"/>
            <a:ext cx="2377707" cy="1405193"/>
          </a:xfrm>
          <a:prstGeom prst="rect">
            <a:avLst/>
          </a:prstGeom>
          <a:noFill/>
        </p:spPr>
        <p:txBody>
          <a:bodyPr wrap="square" rtlCol="0">
            <a:spAutoFit/>
          </a:bodyPr>
          <a:lstStyle/>
          <a:p>
            <a:pPr algn="ctr" defTabSz="1218895"/>
            <a:r>
              <a:rPr lang="en-US" sz="3199" dirty="0">
                <a:solidFill>
                  <a:schemeClr val="bg1"/>
                </a:solidFill>
                <a:latin typeface="Arial"/>
                <a:cs typeface="Arial"/>
              </a:rPr>
              <a:t>Optimum batch size</a:t>
            </a:r>
          </a:p>
          <a:p>
            <a:pPr algn="ctr" defTabSz="1218895"/>
            <a:r>
              <a:rPr lang="en-US" sz="2133" dirty="0">
                <a:solidFill>
                  <a:schemeClr val="bg1"/>
                </a:solidFill>
                <a:latin typeface="Arial"/>
                <a:cs typeface="Arial"/>
              </a:rPr>
              <a:t>(lowest total cost)</a:t>
            </a:r>
          </a:p>
        </p:txBody>
      </p:sp>
      <p:sp>
        <p:nvSpPr>
          <p:cNvPr id="78" name="TextBox 77"/>
          <p:cNvSpPr txBox="1"/>
          <p:nvPr/>
        </p:nvSpPr>
        <p:spPr>
          <a:xfrm rot="21146789">
            <a:off x="7299327" y="1906457"/>
            <a:ext cx="2007636" cy="1076961"/>
          </a:xfrm>
          <a:prstGeom prst="rect">
            <a:avLst/>
          </a:prstGeom>
          <a:noFill/>
        </p:spPr>
        <p:txBody>
          <a:bodyPr wrap="square" rtlCol="0">
            <a:spAutoFit/>
          </a:bodyPr>
          <a:lstStyle/>
          <a:p>
            <a:pPr algn="ctr" defTabSz="1218895"/>
            <a:r>
              <a:rPr lang="en-US" sz="3199" b="1" dirty="0">
                <a:solidFill>
                  <a:schemeClr val="bg1"/>
                </a:solidFill>
                <a:latin typeface="Arial"/>
                <a:cs typeface="Arial"/>
              </a:rPr>
              <a:t>Total cost</a:t>
            </a:r>
          </a:p>
        </p:txBody>
      </p:sp>
      <p:sp>
        <p:nvSpPr>
          <p:cNvPr id="79" name="TextBox 78"/>
          <p:cNvSpPr txBox="1"/>
          <p:nvPr/>
        </p:nvSpPr>
        <p:spPr>
          <a:xfrm rot="20715076">
            <a:off x="2859584" y="4018208"/>
            <a:ext cx="1434026" cy="666593"/>
          </a:xfrm>
          <a:prstGeom prst="rect">
            <a:avLst/>
          </a:prstGeom>
          <a:noFill/>
        </p:spPr>
        <p:txBody>
          <a:bodyPr wrap="square" rtlCol="0">
            <a:spAutoFit/>
          </a:bodyPr>
          <a:lstStyle/>
          <a:p>
            <a:pPr algn="ctr" defTabSz="1218895"/>
            <a:r>
              <a:rPr lang="en-US" sz="1866" dirty="0">
                <a:solidFill>
                  <a:schemeClr val="bg1"/>
                </a:solidFill>
                <a:latin typeface="Arial"/>
                <a:cs typeface="Arial"/>
              </a:rPr>
              <a:t>Holding cost</a:t>
            </a:r>
          </a:p>
        </p:txBody>
      </p:sp>
      <p:cxnSp>
        <p:nvCxnSpPr>
          <p:cNvPr id="80" name="Straight Arrow Connector 79"/>
          <p:cNvCxnSpPr/>
          <p:nvPr/>
        </p:nvCxnSpPr>
        <p:spPr bwMode="auto">
          <a:xfrm>
            <a:off x="5632007" y="2727277"/>
            <a:ext cx="0" cy="609441"/>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81" name="TextBox 80"/>
          <p:cNvSpPr txBox="1"/>
          <p:nvPr/>
        </p:nvSpPr>
        <p:spPr>
          <a:xfrm>
            <a:off x="4405583" y="4910377"/>
            <a:ext cx="3161229" cy="584647"/>
          </a:xfrm>
          <a:prstGeom prst="rect">
            <a:avLst/>
          </a:prstGeom>
          <a:noFill/>
          <a:ln>
            <a:noFill/>
          </a:ln>
        </p:spPr>
        <p:txBody>
          <a:bodyPr wrap="square" rtlCol="0">
            <a:spAutoFit/>
          </a:bodyPr>
          <a:lstStyle/>
          <a:p>
            <a:pPr algn="ctr" defTabSz="1218895"/>
            <a:r>
              <a:rPr lang="en-US" sz="3199" dirty="0">
                <a:solidFill>
                  <a:schemeClr val="bg1"/>
                </a:solidFill>
                <a:latin typeface="Arial"/>
                <a:cs typeface="Arial"/>
              </a:rPr>
              <a:t>Items per batch</a:t>
            </a:r>
          </a:p>
        </p:txBody>
      </p:sp>
      <p:sp>
        <p:nvSpPr>
          <p:cNvPr id="82" name="Rectangle 81"/>
          <p:cNvSpPr/>
          <p:nvPr/>
        </p:nvSpPr>
        <p:spPr>
          <a:xfrm rot="16200000">
            <a:off x="2202484" y="2615332"/>
            <a:ext cx="888384" cy="502573"/>
          </a:xfrm>
          <a:prstGeom prst="rect">
            <a:avLst/>
          </a:prstGeom>
        </p:spPr>
        <p:txBody>
          <a:bodyPr wrap="none">
            <a:spAutoFit/>
          </a:bodyPr>
          <a:lstStyle/>
          <a:p>
            <a:pPr algn="ctr" defTabSz="1218895"/>
            <a:r>
              <a:rPr lang="en-US" sz="2666" dirty="0">
                <a:solidFill>
                  <a:schemeClr val="bg1"/>
                </a:solidFill>
                <a:latin typeface="Arial"/>
                <a:cs typeface="Arial"/>
              </a:rPr>
              <a:t>Cost</a:t>
            </a:r>
          </a:p>
        </p:txBody>
      </p:sp>
      <p:sp>
        <p:nvSpPr>
          <p:cNvPr id="83" name="TextBox 82"/>
          <p:cNvSpPr txBox="1"/>
          <p:nvPr/>
        </p:nvSpPr>
        <p:spPr>
          <a:xfrm rot="152203">
            <a:off x="7558504" y="3790378"/>
            <a:ext cx="1489283" cy="666593"/>
          </a:xfrm>
          <a:prstGeom prst="rect">
            <a:avLst/>
          </a:prstGeom>
          <a:noFill/>
        </p:spPr>
        <p:txBody>
          <a:bodyPr wrap="square" rtlCol="0">
            <a:spAutoFit/>
          </a:bodyPr>
          <a:lstStyle/>
          <a:p>
            <a:pPr algn="ctr" defTabSz="1218895"/>
            <a:r>
              <a:rPr lang="en-US" sz="1866" dirty="0">
                <a:solidFill>
                  <a:schemeClr val="bg1"/>
                </a:solidFill>
                <a:latin typeface="Arial"/>
                <a:cs typeface="Arial"/>
              </a:rPr>
              <a:t>Transaction cost</a:t>
            </a:r>
          </a:p>
        </p:txBody>
      </p:sp>
      <p:cxnSp>
        <p:nvCxnSpPr>
          <p:cNvPr id="84" name="Straight Connector 83"/>
          <p:cNvCxnSpPr/>
          <p:nvPr/>
        </p:nvCxnSpPr>
        <p:spPr bwMode="auto">
          <a:xfrm>
            <a:off x="3056135" y="1211844"/>
            <a:ext cx="0" cy="3656648"/>
          </a:xfrm>
          <a:prstGeom prst="line">
            <a:avLst/>
          </a:prstGeom>
          <a:solidFill>
            <a:schemeClr val="accent1"/>
          </a:solidFill>
          <a:ln w="50800" cap="flat" cmpd="sng" algn="ctr">
            <a:solidFill>
              <a:schemeClr val="bg1"/>
            </a:solidFill>
            <a:prstDash val="solid"/>
            <a:round/>
            <a:headEnd type="none" w="med" len="med"/>
            <a:tailEnd type="none" w="med" len="med"/>
          </a:ln>
          <a:effectLst/>
        </p:spPr>
      </p:cxnSp>
      <p:sp>
        <p:nvSpPr>
          <p:cNvPr id="86" name="Rectangle 85"/>
          <p:cNvSpPr/>
          <p:nvPr>
            <p:custDataLst>
              <p:tags r:id="rId1"/>
            </p:custDataLst>
          </p:nvPr>
        </p:nvSpPr>
        <p:spPr>
          <a:xfrm>
            <a:off x="3031163" y="5359233"/>
            <a:ext cx="6219964" cy="215444"/>
          </a:xfrm>
          <a:prstGeom prst="rect">
            <a:avLst/>
          </a:prstGeom>
        </p:spPr>
        <p:txBody>
          <a:bodyPr wrap="square" lIns="0" tIns="0" rIns="0" bIns="0">
            <a:spAutoFit/>
          </a:bodyPr>
          <a:lstStyle/>
          <a:p>
            <a:pPr algn="ctr" fontAlgn="base">
              <a:spcBef>
                <a:spcPts val="533"/>
              </a:spcBef>
              <a:spcAft>
                <a:spcPts val="533"/>
              </a:spcAft>
              <a:buClr>
                <a:srgbClr val="000000">
                  <a:lumMod val="50000"/>
                  <a:lumOff val="50000"/>
                </a:srgbClr>
              </a:buClr>
              <a:buSzPct val="100000"/>
              <a:defRPr/>
            </a:pPr>
            <a:r>
              <a:rPr lang="en-US" sz="1400" i="1" kern="0" dirty="0">
                <a:solidFill>
                  <a:schemeClr val="bg1"/>
                </a:solidFill>
              </a:rPr>
              <a:t>Principles of Product Development Flow, </a:t>
            </a:r>
            <a:r>
              <a:rPr lang="en-US" sz="1400" kern="0" dirty="0">
                <a:solidFill>
                  <a:schemeClr val="bg1"/>
                </a:solidFill>
              </a:rPr>
              <a:t>Don Reinertsen</a:t>
            </a:r>
          </a:p>
        </p:txBody>
      </p:sp>
    </p:spTree>
    <p:extLst>
      <p:ext uri="{BB962C8B-B14F-4D97-AF65-F5344CB8AC3E}">
        <p14:creationId xmlns:p14="http://schemas.microsoft.com/office/powerpoint/2010/main" val="3384443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F272-FE42-0D4B-A4DD-B6470B70CEB6}"/>
              </a:ext>
            </a:extLst>
          </p:cNvPr>
          <p:cNvSpPr>
            <a:spLocks noGrp="1"/>
          </p:cNvSpPr>
          <p:nvPr>
            <p:ph type="title"/>
          </p:nvPr>
        </p:nvSpPr>
        <p:spPr/>
        <p:txBody>
          <a:bodyPr/>
          <a:lstStyle/>
          <a:p>
            <a:r>
              <a:rPr lang="en-US" dirty="0">
                <a:solidFill>
                  <a:schemeClr val="bg1"/>
                </a:solidFill>
              </a:rPr>
              <a:t>Key Principles to Emphasize in Execution</a:t>
            </a:r>
          </a:p>
        </p:txBody>
      </p:sp>
      <p:sp>
        <p:nvSpPr>
          <p:cNvPr id="4" name="TextBox 3">
            <a:extLst>
              <a:ext uri="{FF2B5EF4-FFF2-40B4-BE49-F238E27FC236}">
                <a16:creationId xmlns:a16="http://schemas.microsoft.com/office/drawing/2014/main" id="{CF24E3D0-F13A-4A4E-A6CF-BAAEAEB23209}"/>
              </a:ext>
            </a:extLst>
          </p:cNvPr>
          <p:cNvSpPr txBox="1"/>
          <p:nvPr/>
        </p:nvSpPr>
        <p:spPr>
          <a:xfrm>
            <a:off x="482600" y="1350152"/>
            <a:ext cx="10746874"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1">
                    <a:lumMod val="75000"/>
                  </a:schemeClr>
                </a:solidFill>
              </a:rPr>
              <a:t>Deliver Incremental value and get fast feedback cycles</a:t>
            </a:r>
          </a:p>
          <a:p>
            <a:pPr marL="342900" indent="-342900">
              <a:buFont typeface="Arial" panose="020B0604020202020204" pitchFamily="34" charset="0"/>
              <a:buChar char="•"/>
            </a:pPr>
            <a:r>
              <a:rPr lang="en-US" sz="3600" dirty="0">
                <a:solidFill>
                  <a:schemeClr val="bg1">
                    <a:lumMod val="75000"/>
                  </a:schemeClr>
                </a:solidFill>
              </a:rPr>
              <a:t>Limit Context Switching</a:t>
            </a:r>
          </a:p>
          <a:p>
            <a:pPr marL="342900" indent="-342900">
              <a:buFont typeface="Arial" panose="020B0604020202020204" pitchFamily="34" charset="0"/>
              <a:buChar char="•"/>
            </a:pPr>
            <a:r>
              <a:rPr lang="en-US" sz="3600" dirty="0">
                <a:solidFill>
                  <a:schemeClr val="bg1">
                    <a:lumMod val="75000"/>
                  </a:schemeClr>
                </a:solidFill>
              </a:rPr>
              <a:t>Optimize the whole system, not just your part</a:t>
            </a:r>
          </a:p>
          <a:p>
            <a:pPr marL="342900" indent="-342900">
              <a:buFont typeface="Arial" panose="020B0604020202020204" pitchFamily="34" charset="0"/>
              <a:buChar char="•"/>
            </a:pPr>
            <a:r>
              <a:rPr lang="en-US" sz="3600" dirty="0">
                <a:solidFill>
                  <a:schemeClr val="bg1">
                    <a:lumMod val="75000"/>
                  </a:schemeClr>
                </a:solidFill>
              </a:rPr>
              <a:t>Reduce Batch Sizes</a:t>
            </a:r>
          </a:p>
          <a:p>
            <a:pPr marL="342900" indent="-342900">
              <a:buFont typeface="Arial" panose="020B0604020202020204" pitchFamily="34" charset="0"/>
              <a:buChar char="•"/>
            </a:pPr>
            <a:r>
              <a:rPr lang="en-US" sz="3600" dirty="0">
                <a:solidFill>
                  <a:schemeClr val="bg1"/>
                </a:solidFill>
              </a:rPr>
              <a:t>Apply Cadence and Synchronization</a:t>
            </a:r>
          </a:p>
          <a:p>
            <a:pPr marL="342900" indent="-342900">
              <a:buFont typeface="Arial" panose="020B0604020202020204" pitchFamily="34" charset="0"/>
              <a:buChar char="•"/>
            </a:pPr>
            <a:r>
              <a:rPr lang="en-US" sz="3600" dirty="0">
                <a:solidFill>
                  <a:schemeClr val="bg1">
                    <a:lumMod val="75000"/>
                  </a:schemeClr>
                </a:solidFill>
              </a:rPr>
              <a:t>Decentralize Decision Making</a:t>
            </a:r>
          </a:p>
        </p:txBody>
      </p:sp>
    </p:spTree>
    <p:extLst>
      <p:ext uri="{BB962C8B-B14F-4D97-AF65-F5344CB8AC3E}">
        <p14:creationId xmlns:p14="http://schemas.microsoft.com/office/powerpoint/2010/main" val="3507361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970" y="1098306"/>
            <a:ext cx="11101989" cy="880672"/>
          </a:xfrm>
        </p:spPr>
        <p:txBody>
          <a:bodyPr/>
          <a:lstStyle/>
          <a:p>
            <a:r>
              <a:rPr lang="en-IN" dirty="0"/>
              <a:t>Cadence and synchronization</a:t>
            </a:r>
            <a:endParaRPr lang="en-US" dirty="0"/>
          </a:p>
        </p:txBody>
      </p:sp>
      <p:sp>
        <p:nvSpPr>
          <p:cNvPr id="5" name="Rounded Rectangle 4"/>
          <p:cNvSpPr/>
          <p:nvPr>
            <p:custDataLst>
              <p:tags r:id="rId1"/>
            </p:custDataLst>
          </p:nvPr>
        </p:nvSpPr>
        <p:spPr bwMode="auto">
          <a:xfrm>
            <a:off x="573100" y="893560"/>
            <a:ext cx="5296790" cy="4003349"/>
          </a:xfrm>
          <a:prstGeom prst="roundRect">
            <a:avLst>
              <a:gd name="adj" fmla="val 2222"/>
            </a:avLst>
          </a:prstGeom>
          <a:solidFill>
            <a:schemeClr val="bg1"/>
          </a:solidFill>
          <a:ln w="19050" cap="flat" cmpd="sng" algn="ctr">
            <a:solidFill>
              <a:schemeClr val="tx1">
                <a:lumMod val="60000"/>
                <a:lumOff val="40000"/>
              </a:schemeClr>
            </a:solidFill>
            <a:prstDash val="solid"/>
            <a:round/>
            <a:headEnd type="none" w="med" len="med"/>
            <a:tailEnd type="none" w="med" len="med"/>
          </a:ln>
          <a:effectLst/>
        </p:spPr>
        <p:txBody>
          <a:bodyPr vert="horz" wrap="square" lIns="45708" tIns="639913" rIns="45708" bIns="45708" numCol="1" rtlCol="0" anchor="t" anchorCtr="0" compatLnSpc="1">
            <a:prstTxWarp prst="textNoShape">
              <a:avLst/>
            </a:prstTxWarp>
            <a:noAutofit/>
          </a:bodyPr>
          <a:lstStyle/>
          <a:p>
            <a:pPr marL="283393" indent="-282504" defTabSz="914171">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Converts unpredictable events into </a:t>
            </a:r>
            <a:br>
              <a:rPr lang="en-US" sz="1866" dirty="0"/>
            </a:br>
            <a:r>
              <a:rPr lang="en-US" sz="1866" dirty="0"/>
              <a:t>predictable ones and lowers cost </a:t>
            </a:r>
          </a:p>
          <a:p>
            <a:pPr marL="283393" indent="-282504" defTabSz="914171">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Makes waiting times for new work predictable </a:t>
            </a:r>
          </a:p>
          <a:p>
            <a:pPr marL="283393" indent="-282504" defTabSz="914171">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Supports regular planning and cross-functional coordination</a:t>
            </a:r>
          </a:p>
          <a:p>
            <a:pPr marL="283393" indent="-282504" defTabSz="914171">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Limits batch sizes to a single interval</a:t>
            </a:r>
          </a:p>
          <a:p>
            <a:pPr marL="283393" indent="-282504" defTabSz="914171">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Controls injection of new work</a:t>
            </a:r>
          </a:p>
          <a:p>
            <a:pPr marL="283393" indent="-282504" defTabSz="914171">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Provides scheduled integration points</a:t>
            </a:r>
          </a:p>
        </p:txBody>
      </p:sp>
      <p:sp>
        <p:nvSpPr>
          <p:cNvPr id="6" name="Rounded Rectangle 5"/>
          <p:cNvSpPr/>
          <p:nvPr>
            <p:custDataLst>
              <p:tags r:id="rId2"/>
            </p:custDataLst>
          </p:nvPr>
        </p:nvSpPr>
        <p:spPr bwMode="auto">
          <a:xfrm>
            <a:off x="6352248" y="811991"/>
            <a:ext cx="5302139" cy="4084919"/>
          </a:xfrm>
          <a:prstGeom prst="roundRect">
            <a:avLst>
              <a:gd name="adj" fmla="val 3055"/>
            </a:avLst>
          </a:prstGeom>
          <a:solidFill>
            <a:schemeClr val="bg1"/>
          </a:solidFill>
          <a:ln w="19050" cap="flat" cmpd="sng" algn="ctr">
            <a:solidFill>
              <a:schemeClr val="tx1">
                <a:lumMod val="60000"/>
                <a:lumOff val="40000"/>
              </a:schemeClr>
            </a:solidFill>
            <a:prstDash val="solid"/>
            <a:round/>
            <a:headEnd type="none" w="med" len="med"/>
            <a:tailEnd type="none" w="med" len="med"/>
          </a:ln>
          <a:effectLst/>
        </p:spPr>
        <p:txBody>
          <a:bodyPr vert="horz" wrap="square" lIns="45708" tIns="639913" rIns="45708" bIns="45708" numCol="1" rtlCol="0" anchor="t" anchorCtr="0" compatLnSpc="1">
            <a:prstTxWarp prst="textNoShape">
              <a:avLst/>
            </a:prstTxWarp>
            <a:noAutofit/>
          </a:bodyPr>
          <a:lstStyle/>
          <a:p>
            <a:pPr marL="282504" indent="-282504">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Causes multiple events to happen at the same time</a:t>
            </a:r>
          </a:p>
          <a:p>
            <a:pPr marL="282504" indent="-282504">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Facilitates cross-functional tradeoffs</a:t>
            </a:r>
          </a:p>
          <a:p>
            <a:pPr marL="282504" indent="-282504">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Provides routine dependency management</a:t>
            </a:r>
          </a:p>
          <a:p>
            <a:pPr marL="282504" indent="-282504">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Supports full system and integration and assessment</a:t>
            </a:r>
          </a:p>
          <a:p>
            <a:pPr marL="282504" indent="-282504">
              <a:lnSpc>
                <a:spcPct val="110000"/>
              </a:lnSpc>
              <a:spcBef>
                <a:spcPts val="533"/>
              </a:spcBef>
              <a:spcAft>
                <a:spcPts val="533"/>
              </a:spcAft>
              <a:buClr>
                <a:schemeClr val="tx1">
                  <a:lumMod val="60000"/>
                  <a:lumOff val="40000"/>
                </a:schemeClr>
              </a:buClr>
              <a:buSzPct val="100000"/>
              <a:buFont typeface="Webdings" pitchFamily="18" charset="2"/>
              <a:buChar char="4"/>
            </a:pPr>
            <a:r>
              <a:rPr lang="en-US" sz="1866" dirty="0"/>
              <a:t>Provides multiple feedback perspectives </a:t>
            </a:r>
          </a:p>
        </p:txBody>
      </p:sp>
      <p:sp>
        <p:nvSpPr>
          <p:cNvPr id="7" name="Round Same Side Corner Rectangle 6"/>
          <p:cNvSpPr/>
          <p:nvPr>
            <p:custDataLst>
              <p:tags r:id="rId3"/>
            </p:custDataLst>
          </p:nvPr>
        </p:nvSpPr>
        <p:spPr bwMode="auto">
          <a:xfrm>
            <a:off x="571256" y="810854"/>
            <a:ext cx="5298634" cy="617377"/>
          </a:xfrm>
          <a:prstGeom prst="round2SameRect">
            <a:avLst/>
          </a:prstGeom>
          <a:solidFill>
            <a:schemeClr val="accent1"/>
          </a:solidFill>
          <a:ln w="6350" cap="flat" cmpd="sng" algn="ctr">
            <a:solidFill>
              <a:schemeClr val="bg1"/>
            </a:solidFill>
            <a:prstDash val="solid"/>
            <a:round/>
            <a:headEnd type="none" w="med" len="med"/>
            <a:tailEnd type="none" w="med" len="med"/>
          </a:ln>
          <a:effectLst/>
        </p:spPr>
        <p:txBody>
          <a:bodyPr vert="horz" wrap="square" lIns="91416" tIns="45708" rIns="91416" bIns="91416" numCol="1" rtlCol="0" anchor="ctr" anchorCtr="0" compatLnSpc="1">
            <a:prstTxWarp prst="textNoShape">
              <a:avLst/>
            </a:prstTxWarp>
            <a:noAutofit/>
          </a:bodyPr>
          <a:lstStyle/>
          <a:p>
            <a:pPr algn="ctr" defTabSz="914171">
              <a:spcBef>
                <a:spcPct val="20000"/>
              </a:spcBef>
              <a:buClr>
                <a:srgbClr val="FFFFFF"/>
              </a:buClr>
              <a:buSzPct val="100000"/>
            </a:pPr>
            <a:r>
              <a:rPr lang="en-US" sz="2666" kern="0" dirty="0">
                <a:ln>
                  <a:solidFill>
                    <a:srgbClr val="FFFFFF">
                      <a:alpha val="0"/>
                    </a:srgbClr>
                  </a:solidFill>
                </a:ln>
                <a:solidFill>
                  <a:srgbClr val="FFFFFF"/>
                </a:solidFill>
                <a:latin typeface="Arial"/>
                <a:cs typeface="Arial"/>
              </a:rPr>
              <a:t>Cadence</a:t>
            </a:r>
          </a:p>
        </p:txBody>
      </p:sp>
      <p:sp>
        <p:nvSpPr>
          <p:cNvPr id="8" name="Round Same Side Corner Rectangle 7"/>
          <p:cNvSpPr/>
          <p:nvPr>
            <p:custDataLst>
              <p:tags r:id="rId4"/>
            </p:custDataLst>
          </p:nvPr>
        </p:nvSpPr>
        <p:spPr bwMode="auto">
          <a:xfrm>
            <a:off x="6352248" y="810854"/>
            <a:ext cx="5302139" cy="617377"/>
          </a:xfrm>
          <a:prstGeom prst="round2SameRect">
            <a:avLst/>
          </a:prstGeom>
          <a:solidFill>
            <a:schemeClr val="accent1"/>
          </a:solidFill>
          <a:ln w="6350" cap="flat" cmpd="sng" algn="ctr">
            <a:solidFill>
              <a:schemeClr val="bg1"/>
            </a:solidFill>
            <a:prstDash val="solid"/>
            <a:round/>
            <a:headEnd type="none" w="med" len="med"/>
            <a:tailEnd type="none" w="med" len="med"/>
          </a:ln>
          <a:effectLst/>
        </p:spPr>
        <p:txBody>
          <a:bodyPr vert="horz" wrap="square" lIns="91416" tIns="45708" rIns="91416" bIns="91416" numCol="1" rtlCol="0" anchor="ctr" anchorCtr="0" compatLnSpc="1">
            <a:prstTxWarp prst="textNoShape">
              <a:avLst/>
            </a:prstTxWarp>
            <a:noAutofit/>
          </a:bodyPr>
          <a:lstStyle/>
          <a:p>
            <a:pPr algn="ctr" defTabSz="914171">
              <a:spcBef>
                <a:spcPct val="20000"/>
              </a:spcBef>
              <a:buClr>
                <a:srgbClr val="FFFFFF"/>
              </a:buClr>
              <a:buSzPct val="100000"/>
            </a:pPr>
            <a:r>
              <a:rPr lang="en-US" sz="2666" kern="0" dirty="0">
                <a:ln>
                  <a:solidFill>
                    <a:srgbClr val="FFFFFF">
                      <a:alpha val="0"/>
                    </a:srgbClr>
                  </a:solidFill>
                </a:ln>
                <a:solidFill>
                  <a:schemeClr val="bg1"/>
                </a:solidFill>
                <a:latin typeface="Arial"/>
                <a:cs typeface="Arial"/>
              </a:rPr>
              <a:t>Synchronization</a:t>
            </a:r>
          </a:p>
        </p:txBody>
      </p:sp>
      <p:sp>
        <p:nvSpPr>
          <p:cNvPr id="10" name="Rectangle 9"/>
          <p:cNvSpPr/>
          <p:nvPr>
            <p:custDataLst>
              <p:tags r:id="rId5"/>
            </p:custDataLst>
          </p:nvPr>
        </p:nvSpPr>
        <p:spPr>
          <a:xfrm>
            <a:off x="6470781" y="5189426"/>
            <a:ext cx="3933830" cy="416140"/>
          </a:xfrm>
          <a:prstGeom prst="rect">
            <a:avLst/>
          </a:prstGeom>
        </p:spPr>
        <p:txBody>
          <a:bodyPr wrap="square" lIns="0" tIns="0" rIns="0" bIns="0">
            <a:spAutoFit/>
          </a:bodyPr>
          <a:lstStyle/>
          <a:p>
            <a:pPr fontAlgn="base">
              <a:lnSpc>
                <a:spcPct val="110000"/>
              </a:lnSpc>
              <a:spcBef>
                <a:spcPts val="200"/>
              </a:spcBef>
              <a:buClr>
                <a:srgbClr val="000000">
                  <a:lumMod val="50000"/>
                  <a:lumOff val="50000"/>
                </a:srgbClr>
              </a:buClr>
              <a:buSzPct val="100000"/>
              <a:defRPr/>
            </a:pPr>
            <a:r>
              <a:rPr lang="en-US" sz="1200" i="1" kern="0" dirty="0">
                <a:solidFill>
                  <a:sysClr val="windowText" lastClr="000000"/>
                </a:solidFill>
              </a:rPr>
              <a:t>Principles of Product Development Flow, </a:t>
            </a:r>
            <a:r>
              <a:rPr lang="en-US" sz="1200" kern="0" dirty="0">
                <a:solidFill>
                  <a:sysClr val="windowText" lastClr="000000"/>
                </a:solidFill>
              </a:rPr>
              <a:t>Don Reinertsen</a:t>
            </a:r>
          </a:p>
          <a:p>
            <a:pPr fontAlgn="base">
              <a:lnSpc>
                <a:spcPct val="110000"/>
              </a:lnSpc>
              <a:spcBef>
                <a:spcPts val="200"/>
              </a:spcBef>
              <a:buClr>
                <a:srgbClr val="000000">
                  <a:lumMod val="50000"/>
                  <a:lumOff val="50000"/>
                </a:srgbClr>
              </a:buClr>
              <a:buSzPct val="100000"/>
              <a:defRPr/>
            </a:pPr>
            <a:r>
              <a:rPr lang="en-US" sz="1200" i="1" kern="0" dirty="0">
                <a:solidFill>
                  <a:sysClr val="windowText" lastClr="000000"/>
                </a:solidFill>
                <a:latin typeface="Arial"/>
                <a:cs typeface="Arial"/>
              </a:rPr>
              <a:t>The Lean Machine, </a:t>
            </a:r>
            <a:r>
              <a:rPr lang="en-US" sz="1200" kern="0" dirty="0">
                <a:solidFill>
                  <a:sysClr val="windowText" lastClr="000000"/>
                </a:solidFill>
              </a:rPr>
              <a:t>Dantar</a:t>
            </a:r>
            <a:r>
              <a:rPr lang="en-US" sz="1200" i="1" kern="0" dirty="0">
                <a:solidFill>
                  <a:sysClr val="windowText" lastClr="000000"/>
                </a:solidFill>
              </a:rPr>
              <a:t> </a:t>
            </a:r>
            <a:r>
              <a:rPr lang="en-US" sz="1200" kern="0" dirty="0">
                <a:solidFill>
                  <a:sysClr val="windowText" lastClr="000000"/>
                </a:solidFill>
              </a:rPr>
              <a:t>Ootserwall</a:t>
            </a:r>
            <a:endParaRPr lang="en-US" sz="1200" i="1" kern="0" dirty="0">
              <a:solidFill>
                <a:sysClr val="windowText" lastClr="000000"/>
              </a:solidFill>
              <a:latin typeface="Arial"/>
              <a:cs typeface="Arial"/>
            </a:endParaRPr>
          </a:p>
        </p:txBody>
      </p:sp>
    </p:spTree>
    <p:extLst>
      <p:ext uri="{BB962C8B-B14F-4D97-AF65-F5344CB8AC3E}">
        <p14:creationId xmlns:p14="http://schemas.microsoft.com/office/powerpoint/2010/main" val="1606168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58" y="217608"/>
            <a:ext cx="11101989" cy="880672"/>
          </a:xfrm>
          <a:ln>
            <a:solidFill>
              <a:schemeClr val="bg1"/>
            </a:solidFill>
          </a:ln>
        </p:spPr>
        <p:txBody>
          <a:bodyPr/>
          <a:lstStyle/>
          <a:p>
            <a:r>
              <a:rPr lang="en-US" sz="3200" dirty="0">
                <a:solidFill>
                  <a:schemeClr val="bg1"/>
                </a:solidFill>
              </a:rPr>
              <a:t>Cadence without synchronization is not enough</a:t>
            </a:r>
          </a:p>
        </p:txBody>
      </p:sp>
      <p:sp>
        <p:nvSpPr>
          <p:cNvPr id="117" name="TextBox 116"/>
          <p:cNvSpPr txBox="1"/>
          <p:nvPr>
            <p:custDataLst>
              <p:tags r:id="rId1"/>
            </p:custDataLst>
          </p:nvPr>
        </p:nvSpPr>
        <p:spPr>
          <a:xfrm>
            <a:off x="767327" y="830578"/>
            <a:ext cx="8478414" cy="535403"/>
          </a:xfrm>
          <a:prstGeom prst="rect">
            <a:avLst/>
          </a:prstGeom>
          <a:noFill/>
          <a:ln>
            <a:noFill/>
          </a:ln>
        </p:spPr>
        <p:txBody>
          <a:bodyPr wrap="square" rtlCol="0">
            <a:spAutoFit/>
          </a:bodyPr>
          <a:lstStyle/>
          <a:p>
            <a:pPr algn="ctr">
              <a:lnSpc>
                <a:spcPct val="90000"/>
              </a:lnSpc>
              <a:spcBef>
                <a:spcPct val="20000"/>
              </a:spcBef>
              <a:buClr>
                <a:srgbClr val="FFFFFF"/>
              </a:buClr>
              <a:buSzPct val="70000"/>
            </a:pPr>
            <a:r>
              <a:rPr lang="en-US" sz="3199" dirty="0">
                <a:solidFill>
                  <a:srgbClr val="DA7009"/>
                </a:solidFill>
                <a:latin typeface="Arial"/>
                <a:cs typeface="Arial"/>
              </a:rPr>
              <a:t>Time spent thinking you are on track</a:t>
            </a:r>
          </a:p>
        </p:txBody>
      </p:sp>
      <p:sp>
        <p:nvSpPr>
          <p:cNvPr id="118" name="TextBox 117"/>
          <p:cNvSpPr txBox="1"/>
          <p:nvPr>
            <p:custDataLst>
              <p:tags r:id="rId2"/>
            </p:custDataLst>
          </p:nvPr>
        </p:nvSpPr>
        <p:spPr>
          <a:xfrm>
            <a:off x="8248695" y="2656961"/>
            <a:ext cx="1282777" cy="590931"/>
          </a:xfrm>
          <a:prstGeom prst="rect">
            <a:avLst/>
          </a:prstGeom>
          <a:noFill/>
          <a:ln>
            <a:solidFill>
              <a:schemeClr val="bg1"/>
            </a:solidFill>
          </a:ln>
        </p:spPr>
        <p:txBody>
          <a:bodyPr wrap="square" rtlCol="0">
            <a:spAutoFit/>
          </a:bodyPr>
          <a:lstStyle/>
          <a:p>
            <a:pPr algn="ctr">
              <a:lnSpc>
                <a:spcPct val="90000"/>
              </a:lnSpc>
            </a:pPr>
            <a:r>
              <a:rPr lang="en-US" sz="1800" dirty="0">
                <a:solidFill>
                  <a:schemeClr val="bg1"/>
                </a:solidFill>
                <a:latin typeface="Arial"/>
                <a:cs typeface="Arial"/>
              </a:rPr>
              <a:t>Integrate and slip!</a:t>
            </a:r>
          </a:p>
        </p:txBody>
      </p:sp>
      <p:sp>
        <p:nvSpPr>
          <p:cNvPr id="120" name="Rectangle 119"/>
          <p:cNvSpPr/>
          <p:nvPr>
            <p:custDataLst>
              <p:tags r:id="rId3"/>
            </p:custDataLst>
          </p:nvPr>
        </p:nvSpPr>
        <p:spPr bwMode="auto">
          <a:xfrm>
            <a:off x="3105609" y="2002388"/>
            <a:ext cx="4845058" cy="379305"/>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400" dirty="0">
                <a:solidFill>
                  <a:srgbClr val="000000"/>
                </a:solidFill>
                <a:latin typeface="Arial"/>
                <a:cs typeface="Arial"/>
              </a:rPr>
              <a:t>System</a:t>
            </a:r>
          </a:p>
        </p:txBody>
      </p:sp>
      <p:sp>
        <p:nvSpPr>
          <p:cNvPr id="132" name="Rectangle 34"/>
          <p:cNvSpPr/>
          <p:nvPr>
            <p:custDataLst>
              <p:tags r:id="rId4"/>
            </p:custDataLst>
          </p:nvPr>
        </p:nvSpPr>
        <p:spPr bwMode="auto">
          <a:xfrm>
            <a:off x="2953481"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33" name="Rectangle 132"/>
          <p:cNvSpPr/>
          <p:nvPr>
            <p:custDataLst>
              <p:tags r:id="rId5"/>
            </p:custDataLst>
          </p:nvPr>
        </p:nvSpPr>
        <p:spPr bwMode="auto">
          <a:xfrm>
            <a:off x="3533126"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34" name="Rectangle 133"/>
          <p:cNvSpPr/>
          <p:nvPr>
            <p:custDataLst>
              <p:tags r:id="rId6"/>
            </p:custDataLst>
          </p:nvPr>
        </p:nvSpPr>
        <p:spPr bwMode="auto">
          <a:xfrm>
            <a:off x="4112773"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36" name="Rectangle 135"/>
          <p:cNvSpPr/>
          <p:nvPr>
            <p:custDataLst>
              <p:tags r:id="rId7"/>
            </p:custDataLst>
          </p:nvPr>
        </p:nvSpPr>
        <p:spPr bwMode="auto">
          <a:xfrm>
            <a:off x="5272065"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37" name="Rectangle 136"/>
          <p:cNvSpPr/>
          <p:nvPr>
            <p:custDataLst>
              <p:tags r:id="rId8"/>
            </p:custDataLst>
          </p:nvPr>
        </p:nvSpPr>
        <p:spPr bwMode="auto">
          <a:xfrm>
            <a:off x="5851710"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38" name="Rectangle 137"/>
          <p:cNvSpPr/>
          <p:nvPr>
            <p:custDataLst>
              <p:tags r:id="rId9"/>
            </p:custDataLst>
          </p:nvPr>
        </p:nvSpPr>
        <p:spPr bwMode="auto">
          <a:xfrm>
            <a:off x="6431357"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0" name="Rectangle 139"/>
          <p:cNvSpPr/>
          <p:nvPr>
            <p:custDataLst>
              <p:tags r:id="rId10"/>
            </p:custDataLst>
          </p:nvPr>
        </p:nvSpPr>
        <p:spPr bwMode="auto">
          <a:xfrm>
            <a:off x="2951684" y="4154864"/>
            <a:ext cx="860926"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1" name="Rectangle 140"/>
          <p:cNvSpPr/>
          <p:nvPr>
            <p:custDataLst>
              <p:tags r:id="rId11"/>
            </p:custDataLst>
          </p:nvPr>
        </p:nvSpPr>
        <p:spPr bwMode="auto">
          <a:xfrm>
            <a:off x="3836485" y="4154864"/>
            <a:ext cx="860926"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3" name="Rectangle 142"/>
          <p:cNvSpPr/>
          <p:nvPr>
            <p:custDataLst>
              <p:tags r:id="rId12"/>
            </p:custDataLst>
          </p:nvPr>
        </p:nvSpPr>
        <p:spPr bwMode="auto">
          <a:xfrm>
            <a:off x="5606088" y="4154864"/>
            <a:ext cx="860926"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4" name="Rectangle 143"/>
          <p:cNvSpPr/>
          <p:nvPr>
            <p:custDataLst>
              <p:tags r:id="rId13"/>
            </p:custDataLst>
          </p:nvPr>
        </p:nvSpPr>
        <p:spPr bwMode="auto">
          <a:xfrm>
            <a:off x="6490890" y="4154864"/>
            <a:ext cx="860926"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7" name="Rectangle 146"/>
          <p:cNvSpPr/>
          <p:nvPr>
            <p:custDataLst>
              <p:tags r:id="rId14"/>
            </p:custDataLst>
          </p:nvPr>
        </p:nvSpPr>
        <p:spPr bwMode="auto">
          <a:xfrm>
            <a:off x="3548938"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8" name="Rectangle 147"/>
          <p:cNvSpPr/>
          <p:nvPr>
            <p:custDataLst>
              <p:tags r:id="rId15"/>
            </p:custDataLst>
          </p:nvPr>
        </p:nvSpPr>
        <p:spPr bwMode="auto">
          <a:xfrm>
            <a:off x="4137666"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49" name="Rectangle 148"/>
          <p:cNvSpPr/>
          <p:nvPr>
            <p:custDataLst>
              <p:tags r:id="rId16"/>
            </p:custDataLst>
          </p:nvPr>
        </p:nvSpPr>
        <p:spPr bwMode="auto">
          <a:xfrm>
            <a:off x="4726396"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51" name="Rectangle 150"/>
          <p:cNvSpPr/>
          <p:nvPr>
            <p:custDataLst>
              <p:tags r:id="rId17"/>
            </p:custDataLst>
          </p:nvPr>
        </p:nvSpPr>
        <p:spPr bwMode="auto">
          <a:xfrm>
            <a:off x="5903853"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52" name="Rectangle 151"/>
          <p:cNvSpPr/>
          <p:nvPr>
            <p:custDataLst>
              <p:tags r:id="rId18"/>
            </p:custDataLst>
          </p:nvPr>
        </p:nvSpPr>
        <p:spPr bwMode="auto">
          <a:xfrm>
            <a:off x="6492581"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53" name="Rectangle 152"/>
          <p:cNvSpPr/>
          <p:nvPr>
            <p:custDataLst>
              <p:tags r:id="rId19"/>
            </p:custDataLst>
          </p:nvPr>
        </p:nvSpPr>
        <p:spPr bwMode="auto">
          <a:xfrm>
            <a:off x="7081310"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55" name="Rectangular Callout 154"/>
          <p:cNvSpPr/>
          <p:nvPr>
            <p:custDataLst>
              <p:tags r:id="rId20"/>
            </p:custDataLst>
          </p:nvPr>
        </p:nvSpPr>
        <p:spPr bwMode="auto">
          <a:xfrm>
            <a:off x="2984003" y="4912726"/>
            <a:ext cx="6958855" cy="369308"/>
          </a:xfrm>
          <a:prstGeom prst="wedgeRectCallout">
            <a:avLst>
              <a:gd name="adj1" fmla="val 19925"/>
              <a:gd name="adj2" fmla="val -152081"/>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spAutoFit/>
          </a:bodyPr>
          <a:lstStyle/>
          <a:p>
            <a:pPr algn="ctr" eaLnBrk="0" hangingPunct="0"/>
            <a:r>
              <a:rPr lang="en-US" sz="1800" dirty="0">
                <a:ln>
                  <a:solidFill>
                    <a:srgbClr val="FFFFFF">
                      <a:alpha val="0"/>
                    </a:srgbClr>
                  </a:solidFill>
                </a:ln>
                <a:solidFill>
                  <a:srgbClr val="FFFFFF"/>
                </a:solidFill>
                <a:latin typeface="Arial"/>
                <a:cs typeface="Arial"/>
              </a:rPr>
              <a:t>The slowest component drags the program, still late discovery!</a:t>
            </a:r>
          </a:p>
        </p:txBody>
      </p:sp>
      <p:sp>
        <p:nvSpPr>
          <p:cNvPr id="40" name="Rectangle 39"/>
          <p:cNvSpPr/>
          <p:nvPr>
            <p:custDataLst>
              <p:tags r:id="rId21"/>
            </p:custDataLst>
          </p:nvPr>
        </p:nvSpPr>
        <p:spPr bwMode="auto">
          <a:xfrm>
            <a:off x="4692419"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41" name="Rectangle 40"/>
          <p:cNvSpPr/>
          <p:nvPr>
            <p:custDataLst>
              <p:tags r:id="rId22"/>
            </p:custDataLst>
          </p:nvPr>
        </p:nvSpPr>
        <p:spPr bwMode="auto">
          <a:xfrm>
            <a:off x="5315124"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42" name="Rectangle 41"/>
          <p:cNvSpPr/>
          <p:nvPr>
            <p:custDataLst>
              <p:tags r:id="rId23"/>
            </p:custDataLst>
          </p:nvPr>
        </p:nvSpPr>
        <p:spPr bwMode="auto">
          <a:xfrm>
            <a:off x="4721287" y="4154864"/>
            <a:ext cx="860926"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43" name="Rectangle 42"/>
          <p:cNvSpPr/>
          <p:nvPr>
            <p:custDataLst>
              <p:tags r:id="rId24"/>
            </p:custDataLst>
          </p:nvPr>
        </p:nvSpPr>
        <p:spPr bwMode="auto">
          <a:xfrm>
            <a:off x="7011006" y="2888472"/>
            <a:ext cx="560277" cy="253333"/>
          </a:xfrm>
          <a:prstGeom prst="rect">
            <a:avLst/>
          </a:prstGeom>
          <a:solidFill>
            <a:schemeClr val="accent1">
              <a:lumMod val="20000"/>
              <a:lumOff val="80000"/>
            </a:schemeClr>
          </a:solidFill>
          <a:ln w="6350" cap="flat" cmpd="sng" algn="ctr">
            <a:solidFill>
              <a:schemeClr val="bg1"/>
            </a:solidFill>
            <a:prstDash val="solid"/>
            <a:round/>
            <a:headEnd type="none" w="med" len="med"/>
            <a:tailEnd type="none" w="med" len="med"/>
          </a:ln>
          <a:effectLst/>
        </p:spPr>
        <p:txBody>
          <a:bodyPr vert="horz" wrap="square" lIns="45708" tIns="45708" rIns="45708"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44" name="Rectangle 43"/>
          <p:cNvSpPr/>
          <p:nvPr>
            <p:custDataLst>
              <p:tags r:id="rId25"/>
            </p:custDataLst>
          </p:nvPr>
        </p:nvSpPr>
        <p:spPr bwMode="auto">
          <a:xfrm>
            <a:off x="7670041" y="3477523"/>
            <a:ext cx="560277"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45" name="Rectangle 44"/>
          <p:cNvSpPr/>
          <p:nvPr>
            <p:custDataLst>
              <p:tags r:id="rId26"/>
            </p:custDataLst>
          </p:nvPr>
        </p:nvSpPr>
        <p:spPr bwMode="auto">
          <a:xfrm>
            <a:off x="7375691" y="4154864"/>
            <a:ext cx="860926" cy="253333"/>
          </a:xfrm>
          <a:prstGeom prst="rect">
            <a:avLst/>
          </a:prstGeom>
          <a:solidFill>
            <a:srgbClr val="B6DDF6"/>
          </a:solidFill>
          <a:ln w="6350" cap="flat" cmpd="sng" algn="ctr">
            <a:solidFill>
              <a:schemeClr val="bg1"/>
            </a:solidFill>
            <a:prstDash val="solid"/>
            <a:round/>
            <a:headEnd type="none" w="med" len="med"/>
            <a:tailEnd type="none" w="med" len="med"/>
          </a:ln>
          <a:effectLst/>
        </p:spPr>
        <p:txBody>
          <a:bodyPr vert="horz" wrap="square" lIns="0" tIns="45708" rIns="0" bIns="45708" numCol="1" rtlCol="0" anchor="ctr" anchorCtr="0" compatLnSpc="1">
            <a:prstTxWarp prst="textNoShape">
              <a:avLst/>
            </a:prstTxWarp>
            <a:noAutofit/>
          </a:bodyPr>
          <a:lstStyle/>
          <a:p>
            <a:pPr algn="ctr">
              <a:spcBef>
                <a:spcPts val="100"/>
              </a:spcBef>
              <a:spcAft>
                <a:spcPts val="100"/>
              </a:spcAft>
              <a:buClr>
                <a:srgbClr val="11548A"/>
              </a:buClr>
              <a:buSzPct val="100000"/>
            </a:pPr>
            <a:r>
              <a:rPr lang="en-US" sz="1000" dirty="0">
                <a:solidFill>
                  <a:srgbClr val="000000"/>
                </a:solidFill>
                <a:latin typeface="Arial"/>
                <a:cs typeface="Arial"/>
              </a:rPr>
              <a:t>Iterate</a:t>
            </a:r>
          </a:p>
        </p:txBody>
      </p:sp>
      <p:sp>
        <p:nvSpPr>
          <p:cNvPr id="115" name="Rectangular Callout 114"/>
          <p:cNvSpPr/>
          <p:nvPr>
            <p:custDataLst>
              <p:tags r:id="rId27"/>
            </p:custDataLst>
          </p:nvPr>
        </p:nvSpPr>
        <p:spPr bwMode="auto">
          <a:xfrm>
            <a:off x="3925742" y="1486559"/>
            <a:ext cx="3697942" cy="369308"/>
          </a:xfrm>
          <a:prstGeom prst="wedgeRectCallout">
            <a:avLst>
              <a:gd name="adj1" fmla="val 58536"/>
              <a:gd name="adj2" fmla="val 33466"/>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spAutoFit/>
          </a:bodyPr>
          <a:lstStyle/>
          <a:p>
            <a:pPr algn="ctr" eaLnBrk="0" hangingPunct="0"/>
            <a:r>
              <a:rPr lang="en-US" sz="1800" dirty="0">
                <a:ln>
                  <a:solidFill>
                    <a:srgbClr val="FFFFFF">
                      <a:alpha val="0"/>
                    </a:srgbClr>
                  </a:solidFill>
                </a:ln>
                <a:solidFill>
                  <a:srgbClr val="FFFFFF"/>
                </a:solidFill>
                <a:latin typeface="Arial"/>
                <a:cs typeface="Arial"/>
              </a:rPr>
              <a:t>When you discover you are not</a:t>
            </a:r>
          </a:p>
        </p:txBody>
      </p:sp>
      <p:pic>
        <p:nvPicPr>
          <p:cNvPr id="50" name="Picture 49">
            <a:extLst>
              <a:ext uri="{FF2B5EF4-FFF2-40B4-BE49-F238E27FC236}">
                <a16:creationId xmlns:a16="http://schemas.microsoft.com/office/drawing/2014/main" id="{5EE5FAD9-47DC-2649-B6AE-DDCB028F8E12}"/>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45364" b="74144" l="88741" r="98749"/>
                    </a14:imgEffect>
                  </a14:imgLayer>
                </a14:imgProps>
              </a:ext>
            </a:extLst>
          </a:blip>
          <a:srcRect l="87490" t="41767" b="22259"/>
          <a:stretch/>
        </p:blipFill>
        <p:spPr>
          <a:xfrm>
            <a:off x="8189368" y="1701345"/>
            <a:ext cx="1394138" cy="1074528"/>
          </a:xfrm>
          <a:prstGeom prst="rect">
            <a:avLst/>
          </a:prstGeom>
          <a:ln>
            <a:solidFill>
              <a:schemeClr val="bg1"/>
            </a:solidFill>
          </a:ln>
        </p:spPr>
      </p:pic>
    </p:spTree>
    <p:extLst>
      <p:ext uri="{BB962C8B-B14F-4D97-AF65-F5344CB8AC3E}">
        <p14:creationId xmlns:p14="http://schemas.microsoft.com/office/powerpoint/2010/main" val="1012610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79" y="249581"/>
            <a:ext cx="11101989" cy="880672"/>
          </a:xfrm>
        </p:spPr>
        <p:txBody>
          <a:bodyPr/>
          <a:lstStyle/>
          <a:p>
            <a:r>
              <a:rPr lang="en-US" dirty="0">
                <a:solidFill>
                  <a:schemeClr val="bg1"/>
                </a:solidFill>
              </a:rPr>
              <a:t>Synchronize to assure delivery </a:t>
            </a:r>
          </a:p>
        </p:txBody>
      </p:sp>
      <p:pic>
        <p:nvPicPr>
          <p:cNvPr id="4" name="Picture 3">
            <a:extLst>
              <a:ext uri="{FF2B5EF4-FFF2-40B4-BE49-F238E27FC236}">
                <a16:creationId xmlns:a16="http://schemas.microsoft.com/office/drawing/2014/main" id="{158DEFF9-1EA6-A84D-86B6-BC5709CDC79A}"/>
              </a:ext>
            </a:extLst>
          </p:cNvPr>
          <p:cNvPicPr>
            <a:picLocks noChangeAspect="1"/>
          </p:cNvPicPr>
          <p:nvPr/>
        </p:nvPicPr>
        <p:blipFill rotWithShape="1">
          <a:blip r:embed="rId4"/>
          <a:srcRect l="20114" t="32648" b="4776"/>
          <a:stretch/>
        </p:blipFill>
        <p:spPr>
          <a:xfrm>
            <a:off x="4052841" y="1363017"/>
            <a:ext cx="6262928" cy="4124556"/>
          </a:xfrm>
          <a:prstGeom prst="rect">
            <a:avLst/>
          </a:prstGeom>
        </p:spPr>
      </p:pic>
      <p:sp>
        <p:nvSpPr>
          <p:cNvPr id="83" name="Rectangular Callout 82">
            <a:extLst>
              <a:ext uri="{FF2B5EF4-FFF2-40B4-BE49-F238E27FC236}">
                <a16:creationId xmlns:a16="http://schemas.microsoft.com/office/drawing/2014/main" id="{A5E0A03C-A430-9F45-93CD-658D44F713A5}"/>
              </a:ext>
            </a:extLst>
          </p:cNvPr>
          <p:cNvSpPr/>
          <p:nvPr>
            <p:custDataLst>
              <p:tags r:id="rId1"/>
            </p:custDataLst>
          </p:nvPr>
        </p:nvSpPr>
        <p:spPr bwMode="auto">
          <a:xfrm>
            <a:off x="744909" y="1439101"/>
            <a:ext cx="2631005" cy="748770"/>
          </a:xfrm>
          <a:prstGeom prst="wedgeRectCallout">
            <a:avLst>
              <a:gd name="adj1" fmla="val 43114"/>
              <a:gd name="adj2" fmla="val -683"/>
            </a:avLst>
          </a:prstGeom>
          <a:solidFill>
            <a:schemeClr val="tx1"/>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spAutoFit/>
          </a:bodyPr>
          <a:lstStyle/>
          <a:p>
            <a:pPr algn="ctr" eaLnBrk="0" hangingPunct="0"/>
            <a:r>
              <a:rPr lang="en-US" sz="2133" dirty="0">
                <a:ln>
                  <a:solidFill>
                    <a:srgbClr val="FFFFFF">
                      <a:alpha val="0"/>
                    </a:srgbClr>
                  </a:solidFill>
                </a:ln>
                <a:solidFill>
                  <a:srgbClr val="FFFFFF"/>
                </a:solidFill>
                <a:latin typeface="Arial"/>
                <a:cs typeface="Arial"/>
              </a:rPr>
              <a:t>This system IS sprinting</a:t>
            </a:r>
          </a:p>
        </p:txBody>
      </p:sp>
    </p:spTree>
    <p:extLst>
      <p:ext uri="{BB962C8B-B14F-4D97-AF65-F5344CB8AC3E}">
        <p14:creationId xmlns:p14="http://schemas.microsoft.com/office/powerpoint/2010/main" val="1504628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F272-FE42-0D4B-A4DD-B6470B70CEB6}"/>
              </a:ext>
            </a:extLst>
          </p:cNvPr>
          <p:cNvSpPr>
            <a:spLocks noGrp="1"/>
          </p:cNvSpPr>
          <p:nvPr>
            <p:ph type="title"/>
          </p:nvPr>
        </p:nvSpPr>
        <p:spPr/>
        <p:txBody>
          <a:bodyPr/>
          <a:lstStyle/>
          <a:p>
            <a:r>
              <a:rPr lang="en-US" dirty="0">
                <a:solidFill>
                  <a:schemeClr val="bg1"/>
                </a:solidFill>
              </a:rPr>
              <a:t>Key Principles to Emphasize in Execution</a:t>
            </a:r>
          </a:p>
        </p:txBody>
      </p:sp>
      <p:sp>
        <p:nvSpPr>
          <p:cNvPr id="4" name="TextBox 3">
            <a:extLst>
              <a:ext uri="{FF2B5EF4-FFF2-40B4-BE49-F238E27FC236}">
                <a16:creationId xmlns:a16="http://schemas.microsoft.com/office/drawing/2014/main" id="{CF24E3D0-F13A-4A4E-A6CF-BAAEAEB23209}"/>
              </a:ext>
            </a:extLst>
          </p:cNvPr>
          <p:cNvSpPr txBox="1"/>
          <p:nvPr/>
        </p:nvSpPr>
        <p:spPr>
          <a:xfrm>
            <a:off x="482600" y="1350152"/>
            <a:ext cx="10746874"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1">
                    <a:lumMod val="75000"/>
                  </a:schemeClr>
                </a:solidFill>
              </a:rPr>
              <a:t>Deliver Incremental value and get fast feedback cycles</a:t>
            </a:r>
          </a:p>
          <a:p>
            <a:pPr marL="342900" indent="-342900">
              <a:buFont typeface="Arial" panose="020B0604020202020204" pitchFamily="34" charset="0"/>
              <a:buChar char="•"/>
            </a:pPr>
            <a:r>
              <a:rPr lang="en-US" sz="3600" dirty="0">
                <a:solidFill>
                  <a:schemeClr val="bg1">
                    <a:lumMod val="75000"/>
                  </a:schemeClr>
                </a:solidFill>
              </a:rPr>
              <a:t>Limit Context Switching</a:t>
            </a:r>
          </a:p>
          <a:p>
            <a:pPr marL="342900" indent="-342900">
              <a:buFont typeface="Arial" panose="020B0604020202020204" pitchFamily="34" charset="0"/>
              <a:buChar char="•"/>
            </a:pPr>
            <a:r>
              <a:rPr lang="en-US" sz="3600" dirty="0">
                <a:solidFill>
                  <a:schemeClr val="bg1">
                    <a:lumMod val="75000"/>
                  </a:schemeClr>
                </a:solidFill>
              </a:rPr>
              <a:t>Optimize the whole system, not just your part</a:t>
            </a:r>
          </a:p>
          <a:p>
            <a:pPr marL="342900" indent="-342900">
              <a:buFont typeface="Arial" panose="020B0604020202020204" pitchFamily="34" charset="0"/>
              <a:buChar char="•"/>
            </a:pPr>
            <a:r>
              <a:rPr lang="en-US" sz="3600" dirty="0">
                <a:solidFill>
                  <a:schemeClr val="bg1">
                    <a:lumMod val="75000"/>
                  </a:schemeClr>
                </a:solidFill>
              </a:rPr>
              <a:t>Reduce Batch Sizes</a:t>
            </a:r>
          </a:p>
          <a:p>
            <a:pPr marL="342900" indent="-342900">
              <a:buFont typeface="Arial" panose="020B0604020202020204" pitchFamily="34" charset="0"/>
              <a:buChar char="•"/>
            </a:pPr>
            <a:r>
              <a:rPr lang="en-US" sz="3600" dirty="0">
                <a:solidFill>
                  <a:schemeClr val="bg1">
                    <a:lumMod val="75000"/>
                  </a:schemeClr>
                </a:solidFill>
              </a:rPr>
              <a:t>Apply Cadence and Synchronization</a:t>
            </a:r>
          </a:p>
          <a:p>
            <a:pPr marL="342900" indent="-342900">
              <a:buFont typeface="Arial" panose="020B0604020202020204" pitchFamily="34" charset="0"/>
              <a:buChar char="•"/>
            </a:pPr>
            <a:r>
              <a:rPr lang="en-US" sz="3600" dirty="0">
                <a:solidFill>
                  <a:schemeClr val="bg1"/>
                </a:solidFill>
              </a:rPr>
              <a:t>Decentralize Decision Making</a:t>
            </a:r>
          </a:p>
        </p:txBody>
      </p:sp>
    </p:spTree>
    <p:extLst>
      <p:ext uri="{BB962C8B-B14F-4D97-AF65-F5344CB8AC3E}">
        <p14:creationId xmlns:p14="http://schemas.microsoft.com/office/powerpoint/2010/main" val="3744439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bg1"/>
                </a:solidFill>
              </a:rPr>
              <a:t>Decentralize decision-making</a:t>
            </a:r>
          </a:p>
        </p:txBody>
      </p:sp>
      <p:sp>
        <p:nvSpPr>
          <p:cNvPr id="9" name="Text Placeholder 3"/>
          <p:cNvSpPr txBox="1">
            <a:spLocks/>
          </p:cNvSpPr>
          <p:nvPr/>
        </p:nvSpPr>
        <p:spPr>
          <a:xfrm>
            <a:off x="472705" y="1826212"/>
            <a:ext cx="5380321" cy="3102625"/>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667"/>
              </a:spcBef>
              <a:buNone/>
            </a:pPr>
            <a:r>
              <a:rPr lang="en-US" b="1" kern="0" dirty="0">
                <a:solidFill>
                  <a:schemeClr val="bg1"/>
                </a:solidFill>
              </a:rPr>
              <a:t>Infrequent</a:t>
            </a:r>
            <a:r>
              <a:rPr lang="en-US" kern="0" dirty="0">
                <a:solidFill>
                  <a:schemeClr val="bg1"/>
                </a:solidFill>
              </a:rPr>
              <a:t> -  Not made very often and usually not urgent </a:t>
            </a:r>
            <a:r>
              <a:rPr lang="en-US" i="1" kern="0" dirty="0">
                <a:solidFill>
                  <a:schemeClr val="bg1"/>
                </a:solidFill>
              </a:rPr>
              <a:t>(ex: internationalization strategy)</a:t>
            </a:r>
          </a:p>
          <a:p>
            <a:pPr marL="0" indent="0">
              <a:spcBef>
                <a:spcPts val="667"/>
              </a:spcBef>
              <a:buNone/>
            </a:pPr>
            <a:r>
              <a:rPr lang="en-US" b="1" kern="0" dirty="0">
                <a:solidFill>
                  <a:schemeClr val="bg1"/>
                </a:solidFill>
              </a:rPr>
              <a:t>Long-lasting </a:t>
            </a:r>
            <a:r>
              <a:rPr lang="en-US" i="1" kern="0" dirty="0">
                <a:solidFill>
                  <a:schemeClr val="bg1"/>
                </a:solidFill>
              </a:rPr>
              <a:t>- </a:t>
            </a:r>
            <a:r>
              <a:rPr lang="en-US" kern="0" dirty="0">
                <a:solidFill>
                  <a:schemeClr val="bg1"/>
                </a:solidFill>
              </a:rPr>
              <a:t>Once made, highly unlikely to change </a:t>
            </a:r>
            <a:r>
              <a:rPr lang="en-US" i="1" kern="0" dirty="0">
                <a:solidFill>
                  <a:schemeClr val="bg1"/>
                </a:solidFill>
              </a:rPr>
              <a:t>(ex: common technology platform)</a:t>
            </a:r>
          </a:p>
          <a:p>
            <a:pPr marL="0" indent="0">
              <a:spcBef>
                <a:spcPts val="667"/>
              </a:spcBef>
              <a:buNone/>
            </a:pPr>
            <a:r>
              <a:rPr lang="en-US" b="1" kern="0" dirty="0">
                <a:solidFill>
                  <a:schemeClr val="bg1"/>
                </a:solidFill>
              </a:rPr>
              <a:t>Significant economies of scale</a:t>
            </a:r>
            <a:r>
              <a:rPr lang="en-US" b="1" i="1" kern="0" dirty="0">
                <a:solidFill>
                  <a:schemeClr val="bg1"/>
                </a:solidFill>
              </a:rPr>
              <a:t> </a:t>
            </a:r>
            <a:r>
              <a:rPr lang="en-US" i="1" kern="0" dirty="0">
                <a:solidFill>
                  <a:schemeClr val="bg1"/>
                </a:solidFill>
              </a:rPr>
              <a:t>- </a:t>
            </a:r>
            <a:r>
              <a:rPr lang="en-US" kern="0" dirty="0">
                <a:solidFill>
                  <a:schemeClr val="bg1"/>
                </a:solidFill>
              </a:rPr>
              <a:t>Provides large and broad economic benefit </a:t>
            </a:r>
            <a:br>
              <a:rPr lang="en-US" kern="0" dirty="0">
                <a:solidFill>
                  <a:schemeClr val="bg1"/>
                </a:solidFill>
              </a:rPr>
            </a:br>
            <a:r>
              <a:rPr lang="en-US" i="1" kern="0" dirty="0">
                <a:solidFill>
                  <a:schemeClr val="bg1"/>
                </a:solidFill>
              </a:rPr>
              <a:t>(ex: compensation strategy)</a:t>
            </a:r>
          </a:p>
        </p:txBody>
      </p:sp>
      <p:sp>
        <p:nvSpPr>
          <p:cNvPr id="10" name="Text Placeholder 3"/>
          <p:cNvSpPr txBox="1">
            <a:spLocks/>
          </p:cNvSpPr>
          <p:nvPr/>
        </p:nvSpPr>
        <p:spPr>
          <a:xfrm>
            <a:off x="6210510" y="1841598"/>
            <a:ext cx="5676792" cy="3433292"/>
          </a:xfrm>
          <a:prstGeom prst="rect">
            <a:avLst/>
          </a:prstGeom>
        </p:spPr>
        <p:txBody>
          <a:bodyPr/>
          <a:lstStyle>
            <a:lvl1pPr marL="219075" indent="-219075" algn="l" rtl="0" eaLnBrk="1" fontAlgn="base" hangingPunct="1">
              <a:lnSpc>
                <a:spcPct val="110000"/>
              </a:lnSpc>
              <a:spcBef>
                <a:spcPts val="1200"/>
              </a:spcBef>
              <a:spcAft>
                <a:spcPts val="500"/>
              </a:spcAft>
              <a:buClr>
                <a:schemeClr val="bg1">
                  <a:lumMod val="65000"/>
                </a:schemeClr>
              </a:buClr>
              <a:buSzPct val="100000"/>
              <a:buFont typeface="Webdings" pitchFamily="18" charset="2"/>
              <a:buChar char="4"/>
              <a:defRPr sz="2000">
                <a:solidFill>
                  <a:schemeClr val="tx1"/>
                </a:solidFill>
                <a:latin typeface="+mn-lt"/>
                <a:ea typeface="+mn-ea"/>
                <a:cs typeface="+mn-cs"/>
              </a:defRPr>
            </a:lvl1pPr>
            <a:lvl2pPr marL="561975" indent="-209550" algn="l" rtl="0" eaLnBrk="1" fontAlgn="base" hangingPunct="1">
              <a:lnSpc>
                <a:spcPct val="110000"/>
              </a:lnSpc>
              <a:spcBef>
                <a:spcPts val="300"/>
              </a:spcBef>
              <a:spcAft>
                <a:spcPts val="300"/>
              </a:spcAft>
              <a:buClr>
                <a:schemeClr val="tx1">
                  <a:lumMod val="50000"/>
                  <a:lumOff val="50000"/>
                </a:schemeClr>
              </a:buClr>
              <a:buSzPct val="117000"/>
              <a:buFont typeface="Lucida Grande"/>
              <a:buChar char="-"/>
              <a:defRPr sz="1800">
                <a:solidFill>
                  <a:schemeClr val="tx1"/>
                </a:solidFill>
                <a:latin typeface="+mn-lt"/>
                <a:cs typeface="+mn-cs"/>
              </a:defRPr>
            </a:lvl2pPr>
            <a:lvl3pPr marL="771525" indent="-171450" algn="l" rtl="0" eaLnBrk="1" fontAlgn="base" hangingPunct="1">
              <a:lnSpc>
                <a:spcPct val="110000"/>
              </a:lnSpc>
              <a:spcBef>
                <a:spcPts val="300"/>
              </a:spcBef>
              <a:spcAft>
                <a:spcPts val="300"/>
              </a:spcAft>
              <a:buClr>
                <a:schemeClr val="tx1">
                  <a:lumMod val="50000"/>
                  <a:lumOff val="50000"/>
                </a:schemeClr>
              </a:buClr>
              <a:buSzPct val="110000"/>
              <a:buFont typeface="Lucida Grande"/>
              <a:buChar char="-"/>
              <a:defRPr lang="en-US" altLang="en-US" sz="1800" dirty="0" smtClean="0">
                <a:solidFill>
                  <a:schemeClr val="tx1"/>
                </a:solidFill>
                <a:latin typeface="+mn-lt"/>
                <a:cs typeface="+mn-cs"/>
              </a:defRPr>
            </a:lvl3pPr>
            <a:lvl4pPr marL="1071563" indent="-214313" algn="l" rtl="0" eaLnBrk="1" fontAlgn="base" hangingPunct="1">
              <a:lnSpc>
                <a:spcPct val="110000"/>
              </a:lnSpc>
              <a:spcBef>
                <a:spcPts val="225"/>
              </a:spcBef>
              <a:spcAft>
                <a:spcPts val="225"/>
              </a:spcAft>
              <a:buClr>
                <a:schemeClr val="tx1">
                  <a:lumMod val="75000"/>
                  <a:lumOff val="25000"/>
                </a:schemeClr>
              </a:buClr>
              <a:buSzPct val="110000"/>
              <a:buFont typeface="Lucida Grande"/>
              <a:buChar char="-"/>
              <a:defRPr sz="1800" baseline="0">
                <a:solidFill>
                  <a:schemeClr val="tx1"/>
                </a:solidFill>
                <a:latin typeface="+mn-lt"/>
                <a:cs typeface="+mn-cs"/>
              </a:defRPr>
            </a:lvl4pPr>
            <a:lvl5pPr marL="1246585" indent="-170260" algn="l" rtl="0" eaLnBrk="1" fontAlgn="base" hangingPunct="1">
              <a:lnSpc>
                <a:spcPct val="110000"/>
              </a:lnSpc>
              <a:spcBef>
                <a:spcPts val="225"/>
              </a:spcBef>
              <a:spcAft>
                <a:spcPts val="225"/>
              </a:spcAft>
              <a:buClr>
                <a:schemeClr val="tx1">
                  <a:lumMod val="75000"/>
                  <a:lumOff val="25000"/>
                </a:schemeClr>
              </a:buClr>
              <a:buSzPct val="110000"/>
              <a:buFont typeface="Arial Black" pitchFamily="34" charset="0"/>
              <a:buChar char="–"/>
              <a:defRPr sz="1800">
                <a:solidFill>
                  <a:schemeClr val="tx1"/>
                </a:solidFill>
                <a:latin typeface="+mn-lt"/>
                <a:cs typeface="+mn-cs"/>
              </a:defRPr>
            </a:lvl5pPr>
            <a:lvl6pPr marL="15418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6pPr>
            <a:lvl7pPr marL="18847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7pPr>
            <a:lvl8pPr marL="22276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8pPr>
            <a:lvl9pPr marL="2570560" indent="-236935" algn="l" rtl="0" eaLnBrk="1" fontAlgn="base" hangingPunct="1">
              <a:spcBef>
                <a:spcPct val="20000"/>
              </a:spcBef>
              <a:spcAft>
                <a:spcPct val="0"/>
              </a:spcAft>
              <a:buClr>
                <a:schemeClr val="folHlink"/>
              </a:buClr>
              <a:buSzPct val="80000"/>
              <a:buFont typeface="Wingdings" pitchFamily="2" charset="2"/>
              <a:buChar char="§"/>
              <a:defRPr sz="1500">
                <a:solidFill>
                  <a:schemeClr val="tx1"/>
                </a:solidFill>
                <a:latin typeface="+mn-lt"/>
                <a:cs typeface="+mn-cs"/>
              </a:defRPr>
            </a:lvl9pPr>
          </a:lstStyle>
          <a:p>
            <a:pPr marL="0" indent="0">
              <a:spcBef>
                <a:spcPts val="667"/>
              </a:spcBef>
              <a:buNone/>
            </a:pPr>
            <a:r>
              <a:rPr lang="en-US" b="1" kern="0" dirty="0">
                <a:solidFill>
                  <a:schemeClr val="bg1"/>
                </a:solidFill>
              </a:rPr>
              <a:t>Frequent  </a:t>
            </a:r>
            <a:r>
              <a:rPr lang="en-US" i="1" kern="0" dirty="0">
                <a:solidFill>
                  <a:schemeClr val="bg1"/>
                </a:solidFill>
              </a:rPr>
              <a:t>- </a:t>
            </a:r>
            <a:r>
              <a:rPr lang="en-US" kern="0" dirty="0">
                <a:solidFill>
                  <a:schemeClr val="bg1"/>
                </a:solidFill>
              </a:rPr>
              <a:t>Routine, everyday decisions </a:t>
            </a:r>
            <a:r>
              <a:rPr lang="en-US" i="1" kern="0" dirty="0">
                <a:solidFill>
                  <a:schemeClr val="bg1"/>
                </a:solidFill>
              </a:rPr>
              <a:t>(ex: Team and Program Backlog)</a:t>
            </a:r>
          </a:p>
          <a:p>
            <a:pPr marL="0" indent="0">
              <a:spcBef>
                <a:spcPts val="667"/>
              </a:spcBef>
              <a:buNone/>
            </a:pPr>
            <a:r>
              <a:rPr lang="en-US" b="1" kern="0" dirty="0">
                <a:solidFill>
                  <a:schemeClr val="bg1"/>
                </a:solidFill>
              </a:rPr>
              <a:t>Time critical </a:t>
            </a:r>
            <a:r>
              <a:rPr lang="en-US" i="1" kern="0" dirty="0">
                <a:solidFill>
                  <a:schemeClr val="bg1"/>
                </a:solidFill>
              </a:rPr>
              <a:t>- </a:t>
            </a:r>
            <a:r>
              <a:rPr lang="en-US" kern="0" dirty="0">
                <a:solidFill>
                  <a:schemeClr val="bg1"/>
                </a:solidFill>
              </a:rPr>
              <a:t>High cost of delay </a:t>
            </a:r>
            <a:br>
              <a:rPr lang="en-US" kern="0" dirty="0">
                <a:solidFill>
                  <a:schemeClr val="bg1"/>
                </a:solidFill>
              </a:rPr>
            </a:br>
            <a:r>
              <a:rPr lang="en-US" i="1" kern="0" dirty="0">
                <a:solidFill>
                  <a:schemeClr val="bg1"/>
                </a:solidFill>
              </a:rPr>
              <a:t>(ex: point release to customer)</a:t>
            </a:r>
          </a:p>
          <a:p>
            <a:pPr marL="0" indent="0">
              <a:spcBef>
                <a:spcPts val="667"/>
              </a:spcBef>
              <a:buNone/>
            </a:pPr>
            <a:r>
              <a:rPr lang="en-US" b="1" kern="0" dirty="0">
                <a:solidFill>
                  <a:schemeClr val="bg1"/>
                </a:solidFill>
              </a:rPr>
              <a:t>Require local information </a:t>
            </a:r>
            <a:r>
              <a:rPr lang="en-US" i="1" kern="0" dirty="0">
                <a:solidFill>
                  <a:schemeClr val="bg1"/>
                </a:solidFill>
              </a:rPr>
              <a:t>- </a:t>
            </a:r>
            <a:r>
              <a:rPr lang="en-US" kern="0" dirty="0">
                <a:solidFill>
                  <a:schemeClr val="bg1"/>
                </a:solidFill>
              </a:rPr>
              <a:t>Specific and local technology or customer context is required </a:t>
            </a:r>
            <a:br>
              <a:rPr lang="en-US" kern="0" dirty="0">
                <a:solidFill>
                  <a:schemeClr val="bg1"/>
                </a:solidFill>
              </a:rPr>
            </a:br>
            <a:r>
              <a:rPr lang="en-US" i="1" kern="0" dirty="0">
                <a:solidFill>
                  <a:schemeClr val="bg1"/>
                </a:solidFill>
              </a:rPr>
              <a:t>(ex: Feature criteria)</a:t>
            </a:r>
          </a:p>
          <a:p>
            <a:pPr marL="0" indent="0">
              <a:spcBef>
                <a:spcPts val="1066"/>
              </a:spcBef>
              <a:spcAft>
                <a:spcPts val="1066"/>
              </a:spcAft>
              <a:buNone/>
            </a:pPr>
            <a:endParaRPr lang="en-US" kern="0" dirty="0">
              <a:solidFill>
                <a:schemeClr val="bg1"/>
              </a:solidFill>
            </a:endParaRPr>
          </a:p>
        </p:txBody>
      </p:sp>
      <p:sp>
        <p:nvSpPr>
          <p:cNvPr id="11" name="Rectangle 10"/>
          <p:cNvSpPr/>
          <p:nvPr/>
        </p:nvSpPr>
        <p:spPr bwMode="auto">
          <a:xfrm>
            <a:off x="577358" y="1399438"/>
            <a:ext cx="5127924" cy="418622"/>
          </a:xfrm>
          <a:prstGeom prst="rect">
            <a:avLst/>
          </a:prstGeom>
          <a:solidFill>
            <a:schemeClr val="accent1"/>
          </a:solidFill>
          <a:ln w="19050" cap="flat" cmpd="sng" algn="ctr">
            <a:noFill/>
            <a:prstDash val="solid"/>
            <a:round/>
            <a:headEnd type="none" w="med" len="med"/>
            <a:tailEnd type="none" w="med" len="med"/>
          </a:ln>
          <a:effectLst/>
        </p:spPr>
        <p:txBody>
          <a:bodyPr vert="horz" wrap="square" lIns="121888" tIns="121888" rIns="121888" bIns="121888" numCol="1" rtlCol="0" anchor="ctr" anchorCtr="0" compatLnSpc="1">
            <a:prstTxWarp prst="textNoShape">
              <a:avLst/>
            </a:prstTxWarp>
            <a:noAutofit/>
          </a:bodyPr>
          <a:lstStyle/>
          <a:p>
            <a:pPr algn="ctr" eaLnBrk="0" hangingPunct="0">
              <a:spcBef>
                <a:spcPct val="20000"/>
              </a:spcBef>
            </a:pPr>
            <a:r>
              <a:rPr lang="en-US" sz="2133" dirty="0">
                <a:solidFill>
                  <a:schemeClr val="bg1"/>
                </a:solidFill>
              </a:rPr>
              <a:t>Centralize</a:t>
            </a:r>
          </a:p>
        </p:txBody>
      </p:sp>
      <p:sp>
        <p:nvSpPr>
          <p:cNvPr id="12" name="Rectangle 11"/>
          <p:cNvSpPr/>
          <p:nvPr/>
        </p:nvSpPr>
        <p:spPr bwMode="auto">
          <a:xfrm>
            <a:off x="6210509" y="1411749"/>
            <a:ext cx="5580088" cy="418622"/>
          </a:xfrm>
          <a:prstGeom prst="rect">
            <a:avLst/>
          </a:prstGeom>
          <a:solidFill>
            <a:schemeClr val="accent1"/>
          </a:solidFill>
          <a:ln w="19050" cap="flat" cmpd="sng" algn="ctr">
            <a:noFill/>
            <a:prstDash val="solid"/>
            <a:round/>
            <a:headEnd type="none" w="med" len="med"/>
            <a:tailEnd type="none" w="med" len="med"/>
          </a:ln>
          <a:effectLst/>
        </p:spPr>
        <p:txBody>
          <a:bodyPr vert="horz" wrap="square" lIns="121888" tIns="121888" rIns="121888" bIns="121888" numCol="1" rtlCol="0" anchor="ctr" anchorCtr="0" compatLnSpc="1">
            <a:prstTxWarp prst="textNoShape">
              <a:avLst/>
            </a:prstTxWarp>
            <a:noAutofit/>
          </a:bodyPr>
          <a:lstStyle/>
          <a:p>
            <a:pPr algn="ctr" eaLnBrk="0" hangingPunct="0">
              <a:spcBef>
                <a:spcPct val="20000"/>
              </a:spcBef>
            </a:pPr>
            <a:r>
              <a:rPr lang="en-US" sz="2133" dirty="0">
                <a:solidFill>
                  <a:schemeClr val="bg1"/>
                </a:solidFill>
              </a:rPr>
              <a:t>De-centralize everything else</a:t>
            </a:r>
          </a:p>
        </p:txBody>
      </p:sp>
      <p:sp>
        <p:nvSpPr>
          <p:cNvPr id="13" name="Rectangle 12">
            <a:hlinkClick r:id="rId3"/>
          </p:cNvPr>
          <p:cNvSpPr/>
          <p:nvPr/>
        </p:nvSpPr>
        <p:spPr bwMode="auto">
          <a:xfrm>
            <a:off x="1088981" y="4772322"/>
            <a:ext cx="5418421" cy="1326260"/>
          </a:xfrm>
          <a:prstGeom prst="rect">
            <a:avLst/>
          </a:prstGeom>
          <a:solidFill>
            <a:schemeClr val="bg1"/>
          </a:solidFill>
          <a:ln w="19050" cap="flat" cmpd="sng" algn="ctr">
            <a:solidFill>
              <a:schemeClr val="bg1">
                <a:alpha val="0"/>
              </a:schemeClr>
            </a:solidFill>
            <a:prstDash val="solid"/>
            <a:round/>
            <a:headEnd type="none" w="med" len="med"/>
            <a:tailEnd type="none" w="med" len="med"/>
          </a:ln>
          <a:effectLst>
            <a:outerShdw blurRad="266700" dist="38100" dir="2700000" algn="tl" rotWithShape="0">
              <a:prstClr val="black">
                <a:alpha val="40000"/>
              </a:prstClr>
            </a:outerShdw>
          </a:effectLst>
        </p:spPr>
        <p:txBody>
          <a:bodyPr vert="horz" wrap="square" lIns="121888" tIns="121888" rIns="121888" bIns="121888" numCol="1" rtlCol="0" anchor="t" anchorCtr="0" compatLnSpc="1">
            <a:prstTxWarp prst="textNoShape">
              <a:avLst/>
            </a:prstTxWarp>
            <a:noAutofit/>
          </a:bodyPr>
          <a:lstStyle/>
          <a:p>
            <a:pPr algn="l" eaLnBrk="0" hangingPunct="0">
              <a:spcBef>
                <a:spcPct val="20000"/>
              </a:spcBef>
            </a:pPr>
            <a:endParaRPr lang="en-US" sz="2933" i="1" dirty="0"/>
          </a:p>
        </p:txBody>
      </p:sp>
      <p:sp>
        <p:nvSpPr>
          <p:cNvPr id="14" name="TextBox 13">
            <a:hlinkClick r:id="rId3"/>
          </p:cNvPr>
          <p:cNvSpPr txBox="1"/>
          <p:nvPr/>
        </p:nvSpPr>
        <p:spPr>
          <a:xfrm>
            <a:off x="3081051" y="4830847"/>
            <a:ext cx="3259555" cy="1024127"/>
          </a:xfrm>
          <a:prstGeom prst="rect">
            <a:avLst/>
          </a:prstGeom>
          <a:noFill/>
        </p:spPr>
        <p:txBody>
          <a:bodyPr wrap="square" rtlCol="0">
            <a:spAutoFit/>
          </a:bodyPr>
          <a:lstStyle/>
          <a:p>
            <a:pPr>
              <a:lnSpc>
                <a:spcPct val="110000"/>
              </a:lnSpc>
            </a:pPr>
            <a:r>
              <a:rPr lang="en-US" sz="1466" b="1" dirty="0"/>
              <a:t>Inno-Versity Presents: "Greatness" by David Marquet</a:t>
            </a:r>
            <a:br>
              <a:rPr lang="en-US" sz="1466" b="1" dirty="0"/>
            </a:br>
            <a:r>
              <a:rPr lang="en-US" sz="1466" dirty="0"/>
              <a:t>https://youtu.be/OqmdLcyES_Q</a:t>
            </a:r>
            <a:br>
              <a:rPr lang="en-US" sz="1466" dirty="0"/>
            </a:br>
            <a:r>
              <a:rPr lang="en-US" sz="1200" dirty="0"/>
              <a:t>9:47</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343" y="4943468"/>
            <a:ext cx="1833011" cy="1027695"/>
          </a:xfrm>
          <a:prstGeom prst="rect">
            <a:avLst/>
          </a:prstGeom>
          <a:ln w="3175">
            <a:solidFill>
              <a:schemeClr val="bg1">
                <a:lumMod val="50000"/>
              </a:schemeClr>
            </a:solidFill>
          </a:ln>
        </p:spPr>
      </p:pic>
      <p:pic>
        <p:nvPicPr>
          <p:cNvPr id="16" name="Picture 15" descr="play.png">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405" y="5188685"/>
            <a:ext cx="460281" cy="460281"/>
          </a:xfrm>
          <a:prstGeom prst="rect">
            <a:avLst/>
          </a:prstGeom>
        </p:spPr>
      </p:pic>
    </p:spTree>
    <p:extLst>
      <p:ext uri="{BB962C8B-B14F-4D97-AF65-F5344CB8AC3E}">
        <p14:creationId xmlns:p14="http://schemas.microsoft.com/office/powerpoint/2010/main" val="370697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A95C-D9ED-C043-9CFA-88F2A992BE3C}"/>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A4841AE6-004A-F245-BF17-46AC8E49A136}"/>
              </a:ext>
            </a:extLst>
          </p:cNvPr>
          <p:cNvSpPr txBox="1"/>
          <p:nvPr/>
        </p:nvSpPr>
        <p:spPr>
          <a:xfrm>
            <a:off x="326998" y="576106"/>
            <a:ext cx="5608581" cy="4708981"/>
          </a:xfrm>
          <a:prstGeom prst="rect">
            <a:avLst/>
          </a:prstGeom>
          <a:noFill/>
        </p:spPr>
        <p:txBody>
          <a:bodyPr wrap="square" rtlCol="0">
            <a:spAutoFit/>
          </a:bodyPr>
          <a:lstStyle/>
          <a:p>
            <a:r>
              <a:rPr lang="en-US" sz="2000" b="1" dirty="0">
                <a:solidFill>
                  <a:schemeClr val="bg1"/>
                </a:solidFill>
              </a:rPr>
              <a:t>Story writing</a:t>
            </a:r>
          </a:p>
          <a:p>
            <a:pPr lvl="1"/>
            <a:r>
              <a:rPr lang="en-US" sz="2000" dirty="0">
                <a:solidFill>
                  <a:schemeClr val="bg1"/>
                </a:solidFill>
              </a:rPr>
              <a:t>Work Carries over from Sprint to Sprint</a:t>
            </a:r>
          </a:p>
          <a:p>
            <a:pPr lvl="1"/>
            <a:r>
              <a:rPr lang="en-US" sz="2000" dirty="0">
                <a:solidFill>
                  <a:schemeClr val="bg1"/>
                </a:solidFill>
              </a:rPr>
              <a:t>Burndowns don’t burndown till the last day of the sprint</a:t>
            </a:r>
          </a:p>
          <a:p>
            <a:pPr lvl="1"/>
            <a:r>
              <a:rPr lang="en-US" sz="2000" dirty="0">
                <a:solidFill>
                  <a:schemeClr val="bg1"/>
                </a:solidFill>
              </a:rPr>
              <a:t>Stories not defined prior to bringing into a sprint</a:t>
            </a:r>
          </a:p>
          <a:p>
            <a:pPr lvl="1"/>
            <a:r>
              <a:rPr lang="en-US" sz="2000" dirty="0">
                <a:solidFill>
                  <a:schemeClr val="bg1"/>
                </a:solidFill>
              </a:rPr>
              <a:t>Clear definition of done</a:t>
            </a:r>
          </a:p>
          <a:p>
            <a:r>
              <a:rPr lang="en-US" sz="2000" b="1" dirty="0">
                <a:solidFill>
                  <a:schemeClr val="bg1"/>
                </a:solidFill>
              </a:rPr>
              <a:t>QA Issues</a:t>
            </a:r>
          </a:p>
          <a:p>
            <a:pPr lvl="1"/>
            <a:r>
              <a:rPr lang="en-US" sz="2000" dirty="0">
                <a:solidFill>
                  <a:schemeClr val="bg1"/>
                </a:solidFill>
              </a:rPr>
              <a:t>Long regression test cycles</a:t>
            </a:r>
          </a:p>
          <a:p>
            <a:pPr lvl="1"/>
            <a:r>
              <a:rPr lang="en-US" sz="2000" dirty="0">
                <a:solidFill>
                  <a:schemeClr val="bg1"/>
                </a:solidFill>
              </a:rPr>
              <a:t>Lack of QA resources</a:t>
            </a:r>
          </a:p>
          <a:p>
            <a:r>
              <a:rPr lang="en-US" sz="2000" b="1" dirty="0">
                <a:solidFill>
                  <a:schemeClr val="bg1"/>
                </a:solidFill>
              </a:rPr>
              <a:t>Develop a roadmap and execute predictably</a:t>
            </a:r>
          </a:p>
          <a:p>
            <a:pPr lvl="1"/>
            <a:r>
              <a:rPr lang="en-US" sz="2000" dirty="0">
                <a:solidFill>
                  <a:schemeClr val="bg1"/>
                </a:solidFill>
              </a:rPr>
              <a:t>Unclear Velocity</a:t>
            </a:r>
          </a:p>
          <a:p>
            <a:pPr lvl="1"/>
            <a:r>
              <a:rPr lang="en-US" sz="2000" dirty="0">
                <a:solidFill>
                  <a:schemeClr val="bg1"/>
                </a:solidFill>
              </a:rPr>
              <a:t>Prioritize the right work and do that first</a:t>
            </a:r>
          </a:p>
          <a:p>
            <a:pPr lvl="1"/>
            <a:r>
              <a:rPr lang="en-US" sz="2000" dirty="0">
                <a:solidFill>
                  <a:schemeClr val="bg1"/>
                </a:solidFill>
              </a:rPr>
              <a:t>Align to hardware milestones</a:t>
            </a:r>
          </a:p>
          <a:p>
            <a:pPr lvl="1"/>
            <a:r>
              <a:rPr lang="en-US" sz="2000" dirty="0">
                <a:solidFill>
                  <a:schemeClr val="bg1"/>
                </a:solidFill>
              </a:rPr>
              <a:t>Emergency work</a:t>
            </a:r>
          </a:p>
        </p:txBody>
      </p:sp>
      <p:sp>
        <p:nvSpPr>
          <p:cNvPr id="4" name="TextBox 3">
            <a:extLst>
              <a:ext uri="{FF2B5EF4-FFF2-40B4-BE49-F238E27FC236}">
                <a16:creationId xmlns:a16="http://schemas.microsoft.com/office/drawing/2014/main" id="{09CBE34A-E63D-FD42-9753-0F68FBF9C5D1}"/>
              </a:ext>
            </a:extLst>
          </p:cNvPr>
          <p:cNvSpPr txBox="1"/>
          <p:nvPr/>
        </p:nvSpPr>
        <p:spPr>
          <a:xfrm>
            <a:off x="5869545" y="592148"/>
            <a:ext cx="5608581" cy="4616648"/>
          </a:xfrm>
          <a:prstGeom prst="rect">
            <a:avLst/>
          </a:prstGeom>
          <a:noFill/>
        </p:spPr>
        <p:txBody>
          <a:bodyPr wrap="square" rtlCol="0">
            <a:spAutoFit/>
          </a:bodyPr>
          <a:lstStyle/>
          <a:p>
            <a:r>
              <a:rPr lang="en-US" sz="2000" b="1" dirty="0">
                <a:solidFill>
                  <a:schemeClr val="bg1"/>
                </a:solidFill>
              </a:rPr>
              <a:t>Team</a:t>
            </a:r>
          </a:p>
          <a:p>
            <a:pPr lvl="1"/>
            <a:r>
              <a:rPr lang="en-US" sz="2000" dirty="0">
                <a:solidFill>
                  <a:schemeClr val="bg1"/>
                </a:solidFill>
              </a:rPr>
              <a:t>PO and SM know their roles and can do them</a:t>
            </a:r>
          </a:p>
          <a:p>
            <a:pPr lvl="1"/>
            <a:r>
              <a:rPr lang="en-US" sz="2000" dirty="0">
                <a:solidFill>
                  <a:schemeClr val="bg1"/>
                </a:solidFill>
              </a:rPr>
              <a:t>Teamwork and laying aside roles</a:t>
            </a:r>
          </a:p>
          <a:p>
            <a:pPr lvl="1"/>
            <a:r>
              <a:rPr lang="en-US" sz="2000" dirty="0">
                <a:solidFill>
                  <a:schemeClr val="bg1"/>
                </a:solidFill>
              </a:rPr>
              <a:t>Can SM rotate?</a:t>
            </a:r>
          </a:p>
          <a:p>
            <a:pPr lvl="1"/>
            <a:r>
              <a:rPr lang="en-US" sz="2000" dirty="0">
                <a:solidFill>
                  <a:schemeClr val="bg1"/>
                </a:solidFill>
              </a:rPr>
              <a:t>Engage offshore workers (</a:t>
            </a:r>
            <a:r>
              <a:rPr lang="en-US" sz="2000" dirty="0" err="1">
                <a:solidFill>
                  <a:schemeClr val="bg1"/>
                </a:solidFill>
              </a:rPr>
              <a:t>esp</a:t>
            </a:r>
            <a:r>
              <a:rPr lang="en-US" sz="2000" dirty="0">
                <a:solidFill>
                  <a:schemeClr val="bg1"/>
                </a:solidFill>
              </a:rPr>
              <a:t> getting QA embedded more on Scrum team)</a:t>
            </a:r>
          </a:p>
          <a:p>
            <a:r>
              <a:rPr lang="en-US" sz="2000" b="1" dirty="0">
                <a:solidFill>
                  <a:schemeClr val="bg1"/>
                </a:solidFill>
              </a:rPr>
              <a:t>Processes</a:t>
            </a:r>
          </a:p>
          <a:p>
            <a:pPr lvl="1"/>
            <a:r>
              <a:rPr lang="en-US" sz="2000" dirty="0">
                <a:solidFill>
                  <a:schemeClr val="bg1"/>
                </a:solidFill>
              </a:rPr>
              <a:t>How would you change things for small -&gt; large teams</a:t>
            </a:r>
          </a:p>
          <a:p>
            <a:pPr lvl="1"/>
            <a:r>
              <a:rPr lang="en-US" sz="2000" dirty="0">
                <a:solidFill>
                  <a:schemeClr val="bg1"/>
                </a:solidFill>
              </a:rPr>
              <a:t>How to get code through peer review</a:t>
            </a:r>
          </a:p>
          <a:p>
            <a:pPr lvl="1"/>
            <a:r>
              <a:rPr lang="en-US" sz="2000" dirty="0">
                <a:solidFill>
                  <a:schemeClr val="bg1"/>
                </a:solidFill>
              </a:rPr>
              <a:t>Improve triage </a:t>
            </a:r>
            <a:r>
              <a:rPr lang="en-US" sz="2000" dirty="0" err="1">
                <a:solidFill>
                  <a:schemeClr val="bg1"/>
                </a:solidFill>
              </a:rPr>
              <a:t>mtgs</a:t>
            </a:r>
            <a:endParaRPr lang="en-US" sz="2000" dirty="0">
              <a:solidFill>
                <a:schemeClr val="bg1"/>
              </a:solidFill>
            </a:endParaRPr>
          </a:p>
          <a:p>
            <a:r>
              <a:rPr lang="en-US" sz="2000" b="1" dirty="0">
                <a:solidFill>
                  <a:schemeClr val="bg1"/>
                </a:solidFill>
              </a:rPr>
              <a:t>Tools</a:t>
            </a:r>
          </a:p>
          <a:p>
            <a:pPr lvl="1"/>
            <a:r>
              <a:rPr lang="en-US" sz="2000" dirty="0">
                <a:solidFill>
                  <a:schemeClr val="bg1"/>
                </a:solidFill>
              </a:rPr>
              <a:t>KPI’s at team and program level to build C level dashboards</a:t>
            </a:r>
          </a:p>
          <a:p>
            <a:endParaRPr lang="en-US" sz="1400" dirty="0">
              <a:solidFill>
                <a:schemeClr val="bg1"/>
              </a:solidFill>
            </a:endParaRPr>
          </a:p>
        </p:txBody>
      </p:sp>
    </p:spTree>
    <p:extLst>
      <p:ext uri="{BB962C8B-B14F-4D97-AF65-F5344CB8AC3E}">
        <p14:creationId xmlns:p14="http://schemas.microsoft.com/office/powerpoint/2010/main" val="91540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2168013"/>
            <a:ext cx="12188825" cy="3696212"/>
          </a:xfrm>
          <a:prstGeom prst="rect">
            <a:avLst/>
          </a:prstGeom>
        </p:spPr>
        <p:txBody>
          <a:bodyPr>
            <a:normAutofit/>
          </a:bodyPr>
          <a:lstStyle/>
          <a:p>
            <a:pPr marL="0" indent="0" algn="ctr">
              <a:buNone/>
            </a:pPr>
            <a:r>
              <a:rPr lang="en-US" sz="4000" b="1" i="1" dirty="0">
                <a:solidFill>
                  <a:schemeClr val="bg1"/>
                </a:solidFill>
              </a:rPr>
              <a:t>What do you want to get out of this time?</a:t>
            </a:r>
          </a:p>
          <a:p>
            <a:pPr marL="0" indent="0" algn="ctr">
              <a:buNone/>
            </a:pPr>
            <a:r>
              <a:rPr lang="en-US" sz="4000" b="1" i="1" dirty="0">
                <a:solidFill>
                  <a:schemeClr val="bg1"/>
                </a:solidFill>
              </a:rPr>
              <a:t>What are your biggest challenges?</a:t>
            </a:r>
            <a:endParaRPr lang="en-US" sz="4000" b="1" i="1" dirty="0">
              <a:solidFill>
                <a:srgbClr val="002060"/>
              </a:solidFill>
            </a:endParaRPr>
          </a:p>
          <a:p>
            <a:endParaRPr lang="en-US" dirty="0"/>
          </a:p>
          <a:p>
            <a:endParaRPr lang="en-US" dirty="0"/>
          </a:p>
          <a:p>
            <a:endParaRPr lang="en-US" dirty="0"/>
          </a:p>
          <a:p>
            <a:endParaRPr lang="en-US" dirty="0"/>
          </a:p>
          <a:p>
            <a:endParaRPr lang="en-US" dirty="0"/>
          </a:p>
          <a:p>
            <a:pPr marL="0" indent="0">
              <a:buNone/>
            </a:pPr>
            <a:endParaRPr lang="en-US" dirty="0"/>
          </a:p>
        </p:txBody>
      </p:sp>
      <p:sp>
        <p:nvSpPr>
          <p:cNvPr id="5" name="Title 4">
            <a:extLst>
              <a:ext uri="{FF2B5EF4-FFF2-40B4-BE49-F238E27FC236}">
                <a16:creationId xmlns:a16="http://schemas.microsoft.com/office/drawing/2014/main" id="{691908D8-E6A4-C040-B59F-D287E1D2DF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2379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6DA0B-7F39-FB45-A811-7034A0473A11}"/>
              </a:ext>
            </a:extLst>
          </p:cNvPr>
          <p:cNvPicPr>
            <a:picLocks noChangeAspect="1"/>
          </p:cNvPicPr>
          <p:nvPr/>
        </p:nvPicPr>
        <p:blipFill rotWithShape="1">
          <a:blip r:embed="rId3"/>
          <a:srcRect r="73625" b="77378"/>
          <a:stretch/>
        </p:blipFill>
        <p:spPr>
          <a:xfrm rot="685858">
            <a:off x="6691996" y="314024"/>
            <a:ext cx="3674494" cy="5050958"/>
          </a:xfrm>
          <a:prstGeom prst="rect">
            <a:avLst/>
          </a:prstGeom>
        </p:spPr>
      </p:pic>
      <p:pic>
        <p:nvPicPr>
          <p:cNvPr id="5" name="Picture 4">
            <a:extLst>
              <a:ext uri="{FF2B5EF4-FFF2-40B4-BE49-F238E27FC236}">
                <a16:creationId xmlns:a16="http://schemas.microsoft.com/office/drawing/2014/main" id="{A7428F8B-6354-514F-B6B9-C2EDCB1B670A}"/>
              </a:ext>
            </a:extLst>
          </p:cNvPr>
          <p:cNvPicPr>
            <a:picLocks noChangeAspect="1"/>
          </p:cNvPicPr>
          <p:nvPr/>
        </p:nvPicPr>
        <p:blipFill>
          <a:blip r:embed="rId4"/>
          <a:stretch>
            <a:fillRect/>
          </a:stretch>
        </p:blipFill>
        <p:spPr>
          <a:xfrm rot="21146920">
            <a:off x="1723352" y="1110719"/>
            <a:ext cx="4482705" cy="4177881"/>
          </a:xfrm>
          <a:prstGeom prst="rect">
            <a:avLst/>
          </a:prstGeom>
        </p:spPr>
      </p:pic>
    </p:spTree>
    <p:extLst>
      <p:ext uri="{BB962C8B-B14F-4D97-AF65-F5344CB8AC3E}">
        <p14:creationId xmlns:p14="http://schemas.microsoft.com/office/powerpoint/2010/main" val="402004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8BC00CA-E019-B341-8E07-3C334A3A7C33}"/>
              </a:ext>
            </a:extLst>
          </p:cNvPr>
          <p:cNvSpPr/>
          <p:nvPr/>
        </p:nvSpPr>
        <p:spPr>
          <a:xfrm>
            <a:off x="2895601" y="948267"/>
            <a:ext cx="7112000" cy="4569574"/>
          </a:xfrm>
          <a:prstGeom prst="round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gile Dev Value Proposition.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3589867" y="1378607"/>
            <a:ext cx="5947472" cy="4342434"/>
          </a:xfrm>
          <a:prstGeom prst="rect">
            <a:avLst/>
          </a:prstGeom>
        </p:spPr>
      </p:pic>
      <p:sp>
        <p:nvSpPr>
          <p:cNvPr id="2" name="Title 1"/>
          <p:cNvSpPr>
            <a:spLocks noGrp="1"/>
          </p:cNvSpPr>
          <p:nvPr>
            <p:ph type="title"/>
          </p:nvPr>
        </p:nvSpPr>
        <p:spPr>
          <a:xfrm>
            <a:off x="519503" y="234708"/>
            <a:ext cx="11101989" cy="880672"/>
          </a:xfrm>
        </p:spPr>
        <p:txBody>
          <a:bodyPr/>
          <a:lstStyle/>
          <a:p>
            <a:r>
              <a:rPr lang="en-US" dirty="0">
                <a:solidFill>
                  <a:schemeClr val="bg1"/>
                </a:solidFill>
              </a:rPr>
              <a:t>There are lots of other benefits</a:t>
            </a:r>
          </a:p>
        </p:txBody>
      </p:sp>
    </p:spTree>
    <p:extLst>
      <p:ext uri="{BB962C8B-B14F-4D97-AF65-F5344CB8AC3E}">
        <p14:creationId xmlns:p14="http://schemas.microsoft.com/office/powerpoint/2010/main" val="359883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5EF7-9CAC-1B44-9939-F099DD46CA3D}"/>
              </a:ext>
            </a:extLst>
          </p:cNvPr>
          <p:cNvSpPr>
            <a:spLocks noGrp="1"/>
          </p:cNvSpPr>
          <p:nvPr>
            <p:ph type="title"/>
          </p:nvPr>
        </p:nvSpPr>
        <p:spPr>
          <a:xfrm>
            <a:off x="2246704" y="2080441"/>
            <a:ext cx="7710096" cy="880672"/>
          </a:xfrm>
        </p:spPr>
        <p:txBody>
          <a:bodyPr/>
          <a:lstStyle/>
          <a:p>
            <a:r>
              <a:rPr lang="en-US" dirty="0">
                <a:solidFill>
                  <a:schemeClr val="bg1"/>
                </a:solidFill>
              </a:rPr>
              <a:t>What benefits do you want to see agile deliver?</a:t>
            </a:r>
          </a:p>
        </p:txBody>
      </p:sp>
    </p:spTree>
    <p:extLst>
      <p:ext uri="{BB962C8B-B14F-4D97-AF65-F5344CB8AC3E}">
        <p14:creationId xmlns:p14="http://schemas.microsoft.com/office/powerpoint/2010/main" val="232417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agile execution models</a:t>
            </a:r>
          </a:p>
        </p:txBody>
      </p:sp>
      <p:graphicFrame>
        <p:nvGraphicFramePr>
          <p:cNvPr id="3" name="Diagram 2">
            <a:extLst>
              <a:ext uri="{FF2B5EF4-FFF2-40B4-BE49-F238E27FC236}">
                <a16:creationId xmlns:a16="http://schemas.microsoft.com/office/drawing/2014/main" id="{930AD516-526D-5547-A407-FBBA95C88196}"/>
              </a:ext>
            </a:extLst>
          </p:cNvPr>
          <p:cNvGraphicFramePr/>
          <p:nvPr>
            <p:extLst>
              <p:ext uri="{D42A27DB-BD31-4B8C-83A1-F6EECF244321}">
                <p14:modId xmlns:p14="http://schemas.microsoft.com/office/powerpoint/2010/main" val="839796530"/>
              </p:ext>
            </p:extLst>
          </p:nvPr>
        </p:nvGraphicFramePr>
        <p:xfrm>
          <a:off x="482601" y="286603"/>
          <a:ext cx="11254474" cy="6086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191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hBm27UvDA0SnmipMFMlXN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HzUp3eBUoUe201ocFcEcU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dqe67p3Hk2jl59W8G9RR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niSb06zHkSZvDroU2K_B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6tRO0rk.wUKN2H_PFD49V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lCAzC_8n0izWzggaSP4q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3lxRI2copE2RjrWHt9Wbd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d6Mnb8TdV0yuH16isuBBv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NAC.Apvx0C52hAGrIird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o4oVKXAH0O7BMgWV8Fre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2XVbX34PU.GB6u56I4KO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6DwA2munkCMcZLAlas2f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ilLNiWnsc0CW3iG39FuA2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mYe7tBXFwkuvXIADDMzhO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vTlO2f.Nukqw.OWmbm9ct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EVhpGKqg8UyT_TK1idMIG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O4MYccqakODG.Qtr71f3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NcUVzlLay0C37._ybFcCE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F8zwUlxqcki4QVujcH5ue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gyHwQ00d5kOYm_pTY3xCz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Jx3vQSe9PkC88KCiA3Sqe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0foqwihcQEiQ9Fyg_mNz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BP0Dqp.BkCHVA7IMrhEe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PZGzmK9DPEOlkSwnO_htL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d6Mnb8TdV0yuH16isuBBv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8zwUlxqcki4QVujcH5ue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Ye7tBXFwkuvXIADDMzh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6Mnb8TdV0yuH16isuBBv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0foqwihcQEiQ9Fyg_mNzj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EVhpGKqg8UyT_TK1idMIG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YQw4HqWIT0Cu6ZSz4GHkS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YQw4HqWIT0Cu6ZSz4GHkS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8VHxkpHRyku8Z24FkG7r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zUp3eBUoUe201ocFcEc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sxn2MLrLw0iJgcqKkYyer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h6qEuVmp40euH_ddvpSgV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BkbdJD1sUmI8BSP8oOBk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CnjnXQJTk025x4gNzmuvuQ"/>
</p:tagLst>
</file>

<file path=ppt/theme/theme1.xml><?xml version="1.0" encoding="utf-8"?>
<a:theme xmlns:a="http://schemas.openxmlformats.org/drawingml/2006/main" name="2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22193</TotalTime>
  <Words>2305</Words>
  <Application>Microsoft Macintosh PowerPoint</Application>
  <PresentationFormat>Custom</PresentationFormat>
  <Paragraphs>364</Paragraphs>
  <Slides>38</Slides>
  <Notes>20</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Webdings</vt:lpstr>
      <vt:lpstr>Wingdings</vt:lpstr>
      <vt:lpstr>2_Office Theme</vt:lpstr>
      <vt:lpstr>Agile Principles</vt:lpstr>
      <vt:lpstr>PowerPoint Presentation</vt:lpstr>
      <vt:lpstr>Introductions</vt:lpstr>
      <vt:lpstr>PowerPoint Presentation</vt:lpstr>
      <vt:lpstr>PowerPoint Presentation</vt:lpstr>
      <vt:lpstr>PowerPoint Presentation</vt:lpstr>
      <vt:lpstr>There are lots of other benefits</vt:lpstr>
      <vt:lpstr>What benefits do you want to see agile deliver?</vt:lpstr>
      <vt:lpstr>Benefits of agile execution models</vt:lpstr>
      <vt:lpstr>Why Agile Fails?</vt:lpstr>
      <vt:lpstr>Agile Values &amp; Principles</vt:lpstr>
      <vt:lpstr>Agile is a Generic Term</vt:lpstr>
      <vt:lpstr>PowerPoint Presentation</vt:lpstr>
      <vt:lpstr>PowerPoint Presentation</vt:lpstr>
      <vt:lpstr>What gets in the way?</vt:lpstr>
      <vt:lpstr>Why the focus on principles?</vt:lpstr>
      <vt:lpstr>Agile Manifesto: Value Statements</vt:lpstr>
      <vt:lpstr>Principles of AgileManifesto.org</vt:lpstr>
      <vt:lpstr>Principles of AgileManifesto.org (con’t)</vt:lpstr>
      <vt:lpstr>Key Principles to Emphasize in Execution</vt:lpstr>
      <vt:lpstr>Deliver Iteratively and get Fast Feedback Cycles</vt:lpstr>
      <vt:lpstr>Deliver value incrementally</vt:lpstr>
      <vt:lpstr>PowerPoint Presentation</vt:lpstr>
      <vt:lpstr>Key Principles to Emphasize in Execution</vt:lpstr>
      <vt:lpstr>PowerPoint Presentation</vt:lpstr>
      <vt:lpstr>PowerPoint Presentation</vt:lpstr>
      <vt:lpstr>Key Principles to Emphasize in Execution</vt:lpstr>
      <vt:lpstr>PowerPoint Presentation</vt:lpstr>
      <vt:lpstr>Key Principles to Emphasize in Execution</vt:lpstr>
      <vt:lpstr>PowerPoint Presentation</vt:lpstr>
      <vt:lpstr>Reduce batch size for higher predictability</vt:lpstr>
      <vt:lpstr>Finding the Optimum Batch Size</vt:lpstr>
      <vt:lpstr>Key Principles to Emphasize in Execution</vt:lpstr>
      <vt:lpstr>Cadence and synchronization</vt:lpstr>
      <vt:lpstr>Cadence without synchronization is not enough</vt:lpstr>
      <vt:lpstr>Synchronize to assure delivery </vt:lpstr>
      <vt:lpstr>Key Principles to Emphasize in Execution</vt:lpstr>
      <vt:lpstr>Decentralize decision-making</vt:lpstr>
    </vt:vector>
  </TitlesOfParts>
  <Company>AutoTrader.com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Givens, Kristen W (AT - Atlanta)</dc:creator>
  <cp:lastModifiedBy>Danny Presten</cp:lastModifiedBy>
  <cp:revision>1596</cp:revision>
  <cp:lastPrinted>2016-10-25T15:44:14Z</cp:lastPrinted>
  <dcterms:created xsi:type="dcterms:W3CDTF">2015-02-03T12:55:58Z</dcterms:created>
  <dcterms:modified xsi:type="dcterms:W3CDTF">2019-04-08T14:19:35Z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https://fuel.coxautoinc.com</vt:lpwstr>
  </property>
  <property fmtid="{D5CDD505-2E9C-101B-9397-08002B2CF9AE}" pid="3" name="Offisync_UniqueId">
    <vt:lpwstr>103039</vt:lpwstr>
  </property>
  <property fmtid="{D5CDD505-2E9C-101B-9397-08002B2CF9AE}" pid="4" name="Jive_LatestUserAccountName">
    <vt:lpwstr>Bradley.Hugick@autotrader.com</vt:lpwstr>
  </property>
  <property fmtid="{D5CDD505-2E9C-101B-9397-08002B2CF9AE}" pid="5" name="Jive_VersionGuid">
    <vt:lpwstr>3c779ef3-a3dd-46f6-96b7-16b0ea8fb26e</vt:lpwstr>
  </property>
  <property fmtid="{D5CDD505-2E9C-101B-9397-08002B2CF9AE}" pid="6" name="Offisync_UpdateToken">
    <vt:lpwstr>1</vt:lpwstr>
  </property>
  <property fmtid="{D5CDD505-2E9C-101B-9397-08002B2CF9AE}" pid="7" name="Offisync_ServerID">
    <vt:lpwstr>3026ae12-889e-4625-806e-80135ccdbd7b</vt:lpwstr>
  </property>
</Properties>
</file>