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772" r:id="rId1"/>
  </p:sldMasterIdLst>
  <p:notesMasterIdLst>
    <p:notesMasterId r:id="rId18"/>
  </p:notesMasterIdLst>
  <p:handoutMasterIdLst>
    <p:handoutMasterId r:id="rId19"/>
  </p:handoutMasterIdLst>
  <p:sldIdLst>
    <p:sldId id="1038" r:id="rId2"/>
    <p:sldId id="1247" r:id="rId3"/>
    <p:sldId id="383" r:id="rId4"/>
    <p:sldId id="1255" r:id="rId5"/>
    <p:sldId id="1042" r:id="rId6"/>
    <p:sldId id="1044" r:id="rId7"/>
    <p:sldId id="1041" r:id="rId8"/>
    <p:sldId id="1045" r:id="rId9"/>
    <p:sldId id="1258" r:id="rId10"/>
    <p:sldId id="385" r:id="rId11"/>
    <p:sldId id="387" r:id="rId12"/>
    <p:sldId id="388" r:id="rId13"/>
    <p:sldId id="389" r:id="rId14"/>
    <p:sldId id="390" r:id="rId15"/>
    <p:sldId id="391" r:id="rId16"/>
    <p:sldId id="1256" r:id="rId17"/>
  </p:sldIdLst>
  <p:sldSz cx="12188825" cy="6858000"/>
  <p:notesSz cx="7010400" cy="9296400"/>
  <p:defaultTextStyle>
    <a:defPPr>
      <a:defRPr lang="en-US"/>
    </a:defPPr>
    <a:lvl1pPr marL="0" algn="l" defTabSz="609265" rtl="0" eaLnBrk="1" latinLnBrk="0" hangingPunct="1">
      <a:defRPr sz="2400" kern="1200">
        <a:solidFill>
          <a:schemeClr val="tx1"/>
        </a:solidFill>
        <a:latin typeface="+mn-lt"/>
        <a:ea typeface="+mn-ea"/>
        <a:cs typeface="+mn-cs"/>
      </a:defRPr>
    </a:lvl1pPr>
    <a:lvl2pPr marL="609265" algn="l" defTabSz="609265" rtl="0" eaLnBrk="1" latinLnBrk="0" hangingPunct="1">
      <a:defRPr sz="2400" kern="1200">
        <a:solidFill>
          <a:schemeClr val="tx1"/>
        </a:solidFill>
        <a:latin typeface="+mn-lt"/>
        <a:ea typeface="+mn-ea"/>
        <a:cs typeface="+mn-cs"/>
      </a:defRPr>
    </a:lvl2pPr>
    <a:lvl3pPr marL="1218530" algn="l" defTabSz="609265" rtl="0" eaLnBrk="1" latinLnBrk="0" hangingPunct="1">
      <a:defRPr sz="2400" kern="1200">
        <a:solidFill>
          <a:schemeClr val="tx1"/>
        </a:solidFill>
        <a:latin typeface="+mn-lt"/>
        <a:ea typeface="+mn-ea"/>
        <a:cs typeface="+mn-cs"/>
      </a:defRPr>
    </a:lvl3pPr>
    <a:lvl4pPr marL="1827795" algn="l" defTabSz="609265" rtl="0" eaLnBrk="1" latinLnBrk="0" hangingPunct="1">
      <a:defRPr sz="2400" kern="1200">
        <a:solidFill>
          <a:schemeClr val="tx1"/>
        </a:solidFill>
        <a:latin typeface="+mn-lt"/>
        <a:ea typeface="+mn-ea"/>
        <a:cs typeface="+mn-cs"/>
      </a:defRPr>
    </a:lvl4pPr>
    <a:lvl5pPr marL="2437060" algn="l" defTabSz="609265" rtl="0" eaLnBrk="1" latinLnBrk="0" hangingPunct="1">
      <a:defRPr sz="2400" kern="1200">
        <a:solidFill>
          <a:schemeClr val="tx1"/>
        </a:solidFill>
        <a:latin typeface="+mn-lt"/>
        <a:ea typeface="+mn-ea"/>
        <a:cs typeface="+mn-cs"/>
      </a:defRPr>
    </a:lvl5pPr>
    <a:lvl6pPr marL="3046323" algn="l" defTabSz="609265" rtl="0" eaLnBrk="1" latinLnBrk="0" hangingPunct="1">
      <a:defRPr sz="2400" kern="1200">
        <a:solidFill>
          <a:schemeClr val="tx1"/>
        </a:solidFill>
        <a:latin typeface="+mn-lt"/>
        <a:ea typeface="+mn-ea"/>
        <a:cs typeface="+mn-cs"/>
      </a:defRPr>
    </a:lvl6pPr>
    <a:lvl7pPr marL="3655590" algn="l" defTabSz="609265" rtl="0" eaLnBrk="1" latinLnBrk="0" hangingPunct="1">
      <a:defRPr sz="2400" kern="1200">
        <a:solidFill>
          <a:schemeClr val="tx1"/>
        </a:solidFill>
        <a:latin typeface="+mn-lt"/>
        <a:ea typeface="+mn-ea"/>
        <a:cs typeface="+mn-cs"/>
      </a:defRPr>
    </a:lvl7pPr>
    <a:lvl8pPr marL="4264853" algn="l" defTabSz="609265" rtl="0" eaLnBrk="1" latinLnBrk="0" hangingPunct="1">
      <a:defRPr sz="2400" kern="1200">
        <a:solidFill>
          <a:schemeClr val="tx1"/>
        </a:solidFill>
        <a:latin typeface="+mn-lt"/>
        <a:ea typeface="+mn-ea"/>
        <a:cs typeface="+mn-cs"/>
      </a:defRPr>
    </a:lvl8pPr>
    <a:lvl9pPr marL="4874119" algn="l" defTabSz="60926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eam Dynamics" id="{472B68F1-94C0-41CD-94FD-895E9B8D4ED5}">
          <p14:sldIdLst>
            <p14:sldId id="1038"/>
            <p14:sldId id="1247"/>
            <p14:sldId id="383"/>
            <p14:sldId id="1255"/>
            <p14:sldId id="1042"/>
            <p14:sldId id="1044"/>
            <p14:sldId id="1041"/>
            <p14:sldId id="1045"/>
          </p14:sldIdLst>
        </p14:section>
        <p14:section name="Leadership" id="{9E33702E-8B9E-8D44-AF98-CC6EB8E1406B}">
          <p14:sldIdLst>
            <p14:sldId id="1258"/>
            <p14:sldId id="385"/>
            <p14:sldId id="387"/>
            <p14:sldId id="388"/>
            <p14:sldId id="389"/>
            <p14:sldId id="390"/>
            <p14:sldId id="391"/>
            <p14:sldId id="1256"/>
          </p14:sldIdLst>
        </p14:section>
      </p14:sectionLst>
    </p:ext>
    <p:ext uri="{EFAFB233-063F-42B5-8137-9DF3F51BA10A}">
      <p15:sldGuideLst xmlns:p15="http://schemas.microsoft.com/office/powerpoint/2012/main">
        <p15:guide id="1" orient="horz" pos="4021">
          <p15:clr>
            <a:srgbClr val="A4A3A4"/>
          </p15:clr>
        </p15:guide>
        <p15:guide id="2" orient="horz" pos="147">
          <p15:clr>
            <a:srgbClr val="A4A3A4"/>
          </p15:clr>
        </p15:guide>
        <p15:guide id="3" pos="192">
          <p15:clr>
            <a:srgbClr val="A4A3A4"/>
          </p15:clr>
        </p15:guide>
        <p15:guide id="4" pos="752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404040"/>
    <a:srgbClr val="002539"/>
    <a:srgbClr val="003958"/>
    <a:srgbClr val="005480"/>
    <a:srgbClr val="016FA9"/>
    <a:srgbClr val="091233"/>
    <a:srgbClr val="092A73"/>
    <a:srgbClr val="0D358F"/>
    <a:srgbClr val="0A23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7" autoAdjust="0"/>
    <p:restoredTop sz="74383" autoAdjust="0"/>
  </p:normalViewPr>
  <p:slideViewPr>
    <p:cSldViewPr snapToGrid="0">
      <p:cViewPr varScale="1">
        <p:scale>
          <a:sx n="81" d="100"/>
          <a:sy n="81" d="100"/>
        </p:scale>
        <p:origin x="1392" y="192"/>
      </p:cViewPr>
      <p:guideLst>
        <p:guide orient="horz" pos="4021"/>
        <p:guide orient="horz" pos="147"/>
        <p:guide pos="192"/>
        <p:guide pos="7527"/>
      </p:guideLst>
    </p:cSldViewPr>
  </p:slideViewPr>
  <p:outlineViewPr>
    <p:cViewPr>
      <p:scale>
        <a:sx n="33" d="100"/>
        <a:sy n="33" d="100"/>
      </p:scale>
      <p:origin x="0" y="54342"/>
    </p:cViewPr>
  </p:outlin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103" d="100"/>
          <a:sy n="103" d="100"/>
        </p:scale>
        <p:origin x="-401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A7891-0035-4DBD-B614-56E8819606DE}" type="doc">
      <dgm:prSet loTypeId="urn:microsoft.com/office/officeart/2005/8/layout/pyramid1" loCatId="pyramid" qsTypeId="urn:microsoft.com/office/officeart/2005/8/quickstyle/simple1" qsCatId="simple" csTypeId="urn:microsoft.com/office/officeart/2005/8/colors/accent0_3" csCatId="mainScheme" phldr="1"/>
      <dgm:spPr/>
    </dgm:pt>
    <dgm:pt modelId="{4EF07B2A-A6A3-4F93-A4FB-85CAC471DE55}">
      <dgm:prSet phldrT="[Text]" custT="1"/>
      <dgm:spPr>
        <a:solidFill>
          <a:srgbClr val="FFC000"/>
        </a:solidFill>
        <a:ln>
          <a:solidFill>
            <a:schemeClr val="tx1"/>
          </a:solidFill>
        </a:ln>
      </dgm:spPr>
      <dgm:t>
        <a:bodyPr anchor="b"/>
        <a:lstStyle/>
        <a:p>
          <a:r>
            <a:rPr lang="en-US" sz="1100" b="1" dirty="0">
              <a:solidFill>
                <a:schemeClr val="tx1"/>
              </a:solidFill>
            </a:rPr>
            <a:t>Inattention</a:t>
          </a:r>
          <a:br>
            <a:rPr lang="en-US" sz="1100" b="1" dirty="0">
              <a:solidFill>
                <a:schemeClr val="tx1"/>
              </a:solidFill>
            </a:rPr>
          </a:br>
          <a:r>
            <a:rPr lang="en-US" sz="1100" b="1" dirty="0">
              <a:solidFill>
                <a:schemeClr val="tx1"/>
              </a:solidFill>
            </a:rPr>
            <a:t>to</a:t>
          </a:r>
          <a:br>
            <a:rPr lang="en-US" sz="1100" b="1" dirty="0">
              <a:solidFill>
                <a:schemeClr val="tx1"/>
              </a:solidFill>
            </a:rPr>
          </a:br>
          <a:r>
            <a:rPr lang="en-US" sz="1500" b="1" dirty="0">
              <a:solidFill>
                <a:schemeClr val="tx1"/>
              </a:solidFill>
            </a:rPr>
            <a:t>RESULTS</a:t>
          </a:r>
        </a:p>
      </dgm:t>
    </dgm:pt>
    <dgm:pt modelId="{81DE2910-F872-44E0-AFDB-886E88F67C59}" type="parTrans" cxnId="{CE2EE5C1-90E0-4EFE-82F9-2E1BE4EA21E0}">
      <dgm:prSet/>
      <dgm:spPr/>
      <dgm:t>
        <a:bodyPr/>
        <a:lstStyle/>
        <a:p>
          <a:endParaRPr lang="en-US"/>
        </a:p>
      </dgm:t>
    </dgm:pt>
    <dgm:pt modelId="{F3584BCC-C37C-44FE-A357-342A3599F762}" type="sibTrans" cxnId="{CE2EE5C1-90E0-4EFE-82F9-2E1BE4EA21E0}">
      <dgm:prSet/>
      <dgm:spPr/>
      <dgm:t>
        <a:bodyPr/>
        <a:lstStyle/>
        <a:p>
          <a:endParaRPr lang="en-US"/>
        </a:p>
      </dgm:t>
    </dgm:pt>
    <dgm:pt modelId="{30DDA1E4-CC92-49AB-BFB8-31DB2AA4A698}">
      <dgm:prSet phldrT="[Text]" custT="1"/>
      <dgm:spPr>
        <a:solidFill>
          <a:srgbClr val="FFC000"/>
        </a:solidFill>
        <a:ln>
          <a:solidFill>
            <a:schemeClr val="tx1"/>
          </a:solidFill>
        </a:ln>
      </dgm:spPr>
      <dgm:t>
        <a:bodyPr anchor="ctr"/>
        <a:lstStyle/>
        <a:p>
          <a:pPr>
            <a:lnSpc>
              <a:spcPct val="125000"/>
            </a:lnSpc>
          </a:pPr>
          <a:r>
            <a:rPr lang="en-US" sz="1800" b="1" dirty="0">
              <a:solidFill>
                <a:schemeClr val="tx1"/>
              </a:solidFill>
            </a:rPr>
            <a:t>Avoidance of </a:t>
          </a:r>
          <a:r>
            <a:rPr lang="en-US" sz="1550" b="1" dirty="0">
              <a:solidFill>
                <a:schemeClr val="tx1"/>
              </a:solidFill>
            </a:rPr>
            <a:t>ACCOUNTABILITY</a:t>
          </a:r>
        </a:p>
      </dgm:t>
    </dgm:pt>
    <dgm:pt modelId="{5AE6EF52-406C-430E-B6C2-37BD34760020}" type="parTrans" cxnId="{3A991699-8B6E-47F5-B29B-190C25DDB3B2}">
      <dgm:prSet/>
      <dgm:spPr/>
      <dgm:t>
        <a:bodyPr/>
        <a:lstStyle/>
        <a:p>
          <a:endParaRPr lang="en-US"/>
        </a:p>
      </dgm:t>
    </dgm:pt>
    <dgm:pt modelId="{1CFC3B0E-6C4F-48E0-BB4F-FFFDA6BFE03C}" type="sibTrans" cxnId="{3A991699-8B6E-47F5-B29B-190C25DDB3B2}">
      <dgm:prSet/>
      <dgm:spPr/>
      <dgm:t>
        <a:bodyPr/>
        <a:lstStyle/>
        <a:p>
          <a:endParaRPr lang="en-US"/>
        </a:p>
      </dgm:t>
    </dgm:pt>
    <dgm:pt modelId="{096F5936-CA42-46EA-B94C-F3EA887F1D3C}">
      <dgm:prSet phldrT="[Text]" custT="1"/>
      <dgm:spPr>
        <a:solidFill>
          <a:srgbClr val="FFC000"/>
        </a:solidFill>
        <a:ln>
          <a:solidFill>
            <a:schemeClr val="tx1"/>
          </a:solidFill>
        </a:ln>
      </dgm:spPr>
      <dgm:t>
        <a:bodyPr anchor="ctr"/>
        <a:lstStyle/>
        <a:p>
          <a:pPr>
            <a:lnSpc>
              <a:spcPct val="125000"/>
            </a:lnSpc>
          </a:pPr>
          <a:r>
            <a:rPr lang="en-US" sz="1800" b="1" dirty="0">
              <a:solidFill>
                <a:schemeClr val="tx1"/>
              </a:solidFill>
            </a:rPr>
            <a:t>Lack of</a:t>
          </a:r>
          <a:br>
            <a:rPr lang="en-US" sz="1800" b="1" dirty="0">
              <a:solidFill>
                <a:schemeClr val="tx1"/>
              </a:solidFill>
            </a:rPr>
          </a:br>
          <a:r>
            <a:rPr lang="en-US" sz="1800" b="1" dirty="0">
              <a:solidFill>
                <a:schemeClr val="tx1"/>
              </a:solidFill>
            </a:rPr>
            <a:t>COMMITMENT</a:t>
          </a:r>
        </a:p>
      </dgm:t>
    </dgm:pt>
    <dgm:pt modelId="{5A547FCD-23AA-4DB4-ABA8-EE58C6C7775C}" type="parTrans" cxnId="{0CFB2AF8-8170-47D0-9BA9-ED4EEB24ECAB}">
      <dgm:prSet/>
      <dgm:spPr/>
      <dgm:t>
        <a:bodyPr/>
        <a:lstStyle/>
        <a:p>
          <a:endParaRPr lang="en-US"/>
        </a:p>
      </dgm:t>
    </dgm:pt>
    <dgm:pt modelId="{559FCD46-B947-4019-BD7F-02E3D0B13CD1}" type="sibTrans" cxnId="{0CFB2AF8-8170-47D0-9BA9-ED4EEB24ECAB}">
      <dgm:prSet/>
      <dgm:spPr/>
      <dgm:t>
        <a:bodyPr/>
        <a:lstStyle/>
        <a:p>
          <a:endParaRPr lang="en-US"/>
        </a:p>
      </dgm:t>
    </dgm:pt>
    <dgm:pt modelId="{7D901411-9FA9-4B40-B2EF-14485B122DD1}">
      <dgm:prSet phldrT="[Text]" custT="1"/>
      <dgm:spPr>
        <a:solidFill>
          <a:srgbClr val="FFC000"/>
        </a:solidFill>
        <a:ln>
          <a:solidFill>
            <a:schemeClr val="tx1"/>
          </a:solidFill>
        </a:ln>
      </dgm:spPr>
      <dgm:t>
        <a:bodyPr anchor="ctr"/>
        <a:lstStyle/>
        <a:p>
          <a:pPr>
            <a:lnSpc>
              <a:spcPct val="125000"/>
            </a:lnSpc>
          </a:pPr>
          <a:r>
            <a:rPr lang="en-US" sz="1800" b="1" dirty="0">
              <a:solidFill>
                <a:schemeClr val="tx1"/>
              </a:solidFill>
            </a:rPr>
            <a:t>Fear of </a:t>
          </a:r>
          <a:br>
            <a:rPr lang="en-US" sz="1800" b="1" dirty="0">
              <a:solidFill>
                <a:schemeClr val="tx1"/>
              </a:solidFill>
            </a:rPr>
          </a:br>
          <a:r>
            <a:rPr lang="en-US" sz="1800" b="1" dirty="0">
              <a:solidFill>
                <a:schemeClr val="tx1"/>
              </a:solidFill>
            </a:rPr>
            <a:t>CONFLICT</a:t>
          </a:r>
        </a:p>
      </dgm:t>
    </dgm:pt>
    <dgm:pt modelId="{591CF059-0381-407C-A517-C99F005D0722}" type="parTrans" cxnId="{C36ED3A1-9818-4B1E-BBE7-4E66547655F9}">
      <dgm:prSet/>
      <dgm:spPr/>
      <dgm:t>
        <a:bodyPr/>
        <a:lstStyle/>
        <a:p>
          <a:endParaRPr lang="en-US"/>
        </a:p>
      </dgm:t>
    </dgm:pt>
    <dgm:pt modelId="{AF6134DF-675A-4690-B168-D9314FA6BD77}" type="sibTrans" cxnId="{C36ED3A1-9818-4B1E-BBE7-4E66547655F9}">
      <dgm:prSet/>
      <dgm:spPr/>
      <dgm:t>
        <a:bodyPr/>
        <a:lstStyle/>
        <a:p>
          <a:endParaRPr lang="en-US"/>
        </a:p>
      </dgm:t>
    </dgm:pt>
    <dgm:pt modelId="{60E2641B-12B5-4D9D-8FAC-8500EAAAB593}">
      <dgm:prSet phldrT="[Text]" custT="1"/>
      <dgm:spPr>
        <a:solidFill>
          <a:srgbClr val="FFC000"/>
        </a:solidFill>
        <a:ln>
          <a:solidFill>
            <a:schemeClr val="tx1"/>
          </a:solidFill>
        </a:ln>
      </dgm:spPr>
      <dgm:t>
        <a:bodyPr anchor="ctr"/>
        <a:lstStyle/>
        <a:p>
          <a:pPr>
            <a:lnSpc>
              <a:spcPct val="125000"/>
            </a:lnSpc>
          </a:pPr>
          <a:r>
            <a:rPr lang="en-US" sz="1800" b="1" dirty="0">
              <a:solidFill>
                <a:schemeClr val="tx1"/>
              </a:solidFill>
            </a:rPr>
            <a:t>Absence of </a:t>
          </a:r>
          <a:br>
            <a:rPr lang="en-US" sz="1800" b="1" dirty="0">
              <a:solidFill>
                <a:schemeClr val="tx1"/>
              </a:solidFill>
            </a:rPr>
          </a:br>
          <a:r>
            <a:rPr lang="en-US" sz="1800" b="1" dirty="0">
              <a:solidFill>
                <a:schemeClr val="tx1"/>
              </a:solidFill>
              <a:effectLst/>
            </a:rPr>
            <a:t>TRUST</a:t>
          </a:r>
        </a:p>
      </dgm:t>
    </dgm:pt>
    <dgm:pt modelId="{20302208-2121-4702-80C1-2BEEE1432C56}" type="parTrans" cxnId="{31E53BF5-4369-47EA-BC31-D811CF19D4CB}">
      <dgm:prSet/>
      <dgm:spPr/>
      <dgm:t>
        <a:bodyPr/>
        <a:lstStyle/>
        <a:p>
          <a:endParaRPr lang="en-US"/>
        </a:p>
      </dgm:t>
    </dgm:pt>
    <dgm:pt modelId="{7303B2C7-C336-44C0-8D27-ABF511EF69BE}" type="sibTrans" cxnId="{31E53BF5-4369-47EA-BC31-D811CF19D4CB}">
      <dgm:prSet/>
      <dgm:spPr/>
      <dgm:t>
        <a:bodyPr/>
        <a:lstStyle/>
        <a:p>
          <a:endParaRPr lang="en-US"/>
        </a:p>
      </dgm:t>
    </dgm:pt>
    <dgm:pt modelId="{04195B85-ADF8-4E83-90F8-195BC66044EC}" type="pres">
      <dgm:prSet presAssocID="{2D3A7891-0035-4DBD-B614-56E8819606DE}" presName="Name0" presStyleCnt="0">
        <dgm:presLayoutVars>
          <dgm:dir/>
          <dgm:animLvl val="lvl"/>
          <dgm:resizeHandles val="exact"/>
        </dgm:presLayoutVars>
      </dgm:prSet>
      <dgm:spPr/>
    </dgm:pt>
    <dgm:pt modelId="{CF69262C-A6CF-4972-8610-E67F256545EF}" type="pres">
      <dgm:prSet presAssocID="{4EF07B2A-A6A3-4F93-A4FB-85CAC471DE55}" presName="Name8" presStyleCnt="0"/>
      <dgm:spPr/>
    </dgm:pt>
    <dgm:pt modelId="{95170DFC-4FED-483C-B329-A7819304E464}" type="pres">
      <dgm:prSet presAssocID="{4EF07B2A-A6A3-4F93-A4FB-85CAC471DE55}" presName="level" presStyleLbl="node1" presStyleIdx="0" presStyleCnt="5">
        <dgm:presLayoutVars>
          <dgm:chMax val="1"/>
          <dgm:bulletEnabled val="1"/>
        </dgm:presLayoutVars>
      </dgm:prSet>
      <dgm:spPr/>
    </dgm:pt>
    <dgm:pt modelId="{22FC2688-7C7C-4A02-ADE1-E11F25F6D268}" type="pres">
      <dgm:prSet presAssocID="{4EF07B2A-A6A3-4F93-A4FB-85CAC471DE55}" presName="levelTx" presStyleLbl="revTx" presStyleIdx="0" presStyleCnt="0">
        <dgm:presLayoutVars>
          <dgm:chMax val="1"/>
          <dgm:bulletEnabled val="1"/>
        </dgm:presLayoutVars>
      </dgm:prSet>
      <dgm:spPr/>
    </dgm:pt>
    <dgm:pt modelId="{D5B34433-90E7-4C3C-AE0C-2A3651A2112B}" type="pres">
      <dgm:prSet presAssocID="{30DDA1E4-CC92-49AB-BFB8-31DB2AA4A698}" presName="Name8" presStyleCnt="0"/>
      <dgm:spPr/>
    </dgm:pt>
    <dgm:pt modelId="{9F1E0773-8FC0-47FF-A7F6-8C51E9262B09}" type="pres">
      <dgm:prSet presAssocID="{30DDA1E4-CC92-49AB-BFB8-31DB2AA4A698}" presName="level" presStyleLbl="node1" presStyleIdx="1" presStyleCnt="5">
        <dgm:presLayoutVars>
          <dgm:chMax val="1"/>
          <dgm:bulletEnabled val="1"/>
        </dgm:presLayoutVars>
      </dgm:prSet>
      <dgm:spPr/>
    </dgm:pt>
    <dgm:pt modelId="{68629C26-BE67-4412-AFA4-6FA73D43C998}" type="pres">
      <dgm:prSet presAssocID="{30DDA1E4-CC92-49AB-BFB8-31DB2AA4A698}" presName="levelTx" presStyleLbl="revTx" presStyleIdx="0" presStyleCnt="0">
        <dgm:presLayoutVars>
          <dgm:chMax val="1"/>
          <dgm:bulletEnabled val="1"/>
        </dgm:presLayoutVars>
      </dgm:prSet>
      <dgm:spPr/>
    </dgm:pt>
    <dgm:pt modelId="{07F70CD1-9673-4935-87B4-97F6D747D64A}" type="pres">
      <dgm:prSet presAssocID="{096F5936-CA42-46EA-B94C-F3EA887F1D3C}" presName="Name8" presStyleCnt="0"/>
      <dgm:spPr/>
    </dgm:pt>
    <dgm:pt modelId="{ED324026-E4EB-462F-9141-30B226B119A3}" type="pres">
      <dgm:prSet presAssocID="{096F5936-CA42-46EA-B94C-F3EA887F1D3C}" presName="level" presStyleLbl="node1" presStyleIdx="2" presStyleCnt="5">
        <dgm:presLayoutVars>
          <dgm:chMax val="1"/>
          <dgm:bulletEnabled val="1"/>
        </dgm:presLayoutVars>
      </dgm:prSet>
      <dgm:spPr/>
    </dgm:pt>
    <dgm:pt modelId="{9957D9C7-416D-49E5-B210-D5EAF816FDFA}" type="pres">
      <dgm:prSet presAssocID="{096F5936-CA42-46EA-B94C-F3EA887F1D3C}" presName="levelTx" presStyleLbl="revTx" presStyleIdx="0" presStyleCnt="0">
        <dgm:presLayoutVars>
          <dgm:chMax val="1"/>
          <dgm:bulletEnabled val="1"/>
        </dgm:presLayoutVars>
      </dgm:prSet>
      <dgm:spPr/>
    </dgm:pt>
    <dgm:pt modelId="{9EB3F07E-D057-4287-84B3-50F325A1A033}" type="pres">
      <dgm:prSet presAssocID="{7D901411-9FA9-4B40-B2EF-14485B122DD1}" presName="Name8" presStyleCnt="0"/>
      <dgm:spPr/>
    </dgm:pt>
    <dgm:pt modelId="{A28A804C-4A1E-4199-875A-3578116EA2B8}" type="pres">
      <dgm:prSet presAssocID="{7D901411-9FA9-4B40-B2EF-14485B122DD1}" presName="level" presStyleLbl="node1" presStyleIdx="3" presStyleCnt="5">
        <dgm:presLayoutVars>
          <dgm:chMax val="1"/>
          <dgm:bulletEnabled val="1"/>
        </dgm:presLayoutVars>
      </dgm:prSet>
      <dgm:spPr/>
    </dgm:pt>
    <dgm:pt modelId="{20EFCA40-D4DC-40F4-9764-E0B5C7754C57}" type="pres">
      <dgm:prSet presAssocID="{7D901411-9FA9-4B40-B2EF-14485B122DD1}" presName="levelTx" presStyleLbl="revTx" presStyleIdx="0" presStyleCnt="0">
        <dgm:presLayoutVars>
          <dgm:chMax val="1"/>
          <dgm:bulletEnabled val="1"/>
        </dgm:presLayoutVars>
      </dgm:prSet>
      <dgm:spPr/>
    </dgm:pt>
    <dgm:pt modelId="{C26A3086-EE31-4122-82DF-8FED98AFB09D}" type="pres">
      <dgm:prSet presAssocID="{60E2641B-12B5-4D9D-8FAC-8500EAAAB593}" presName="Name8" presStyleCnt="0"/>
      <dgm:spPr/>
    </dgm:pt>
    <dgm:pt modelId="{4C209F52-4177-4D32-B873-E35093304CB7}" type="pres">
      <dgm:prSet presAssocID="{60E2641B-12B5-4D9D-8FAC-8500EAAAB593}" presName="level" presStyleLbl="node1" presStyleIdx="4" presStyleCnt="5">
        <dgm:presLayoutVars>
          <dgm:chMax val="1"/>
          <dgm:bulletEnabled val="1"/>
        </dgm:presLayoutVars>
      </dgm:prSet>
      <dgm:spPr/>
    </dgm:pt>
    <dgm:pt modelId="{A23C2B6A-EDBD-4917-9E45-8EB3431C4249}" type="pres">
      <dgm:prSet presAssocID="{60E2641B-12B5-4D9D-8FAC-8500EAAAB593}" presName="levelTx" presStyleLbl="revTx" presStyleIdx="0" presStyleCnt="0">
        <dgm:presLayoutVars>
          <dgm:chMax val="1"/>
          <dgm:bulletEnabled val="1"/>
        </dgm:presLayoutVars>
      </dgm:prSet>
      <dgm:spPr/>
    </dgm:pt>
  </dgm:ptLst>
  <dgm:cxnLst>
    <dgm:cxn modelId="{D2F13743-6E34-46FA-BA40-51B3BA9AA46E}" type="presOf" srcId="{7D901411-9FA9-4B40-B2EF-14485B122DD1}" destId="{20EFCA40-D4DC-40F4-9764-E0B5C7754C57}" srcOrd="1" destOrd="0" presId="urn:microsoft.com/office/officeart/2005/8/layout/pyramid1"/>
    <dgm:cxn modelId="{4290665F-89FD-4ABF-BD4D-EC6AAAB46811}" type="presOf" srcId="{2D3A7891-0035-4DBD-B614-56E8819606DE}" destId="{04195B85-ADF8-4E83-90F8-195BC66044EC}" srcOrd="0" destOrd="0" presId="urn:microsoft.com/office/officeart/2005/8/layout/pyramid1"/>
    <dgm:cxn modelId="{6605846A-22DA-4267-9001-CDDBAD53F937}" type="presOf" srcId="{60E2641B-12B5-4D9D-8FAC-8500EAAAB593}" destId="{4C209F52-4177-4D32-B873-E35093304CB7}" srcOrd="0" destOrd="0" presId="urn:microsoft.com/office/officeart/2005/8/layout/pyramid1"/>
    <dgm:cxn modelId="{8E9B6E6F-6B27-4CAE-BB9D-7F5F220DEDE4}" type="presOf" srcId="{096F5936-CA42-46EA-B94C-F3EA887F1D3C}" destId="{ED324026-E4EB-462F-9141-30B226B119A3}" srcOrd="0" destOrd="0" presId="urn:microsoft.com/office/officeart/2005/8/layout/pyramid1"/>
    <dgm:cxn modelId="{498DBB6F-8FF7-4BA7-86B5-D63091C2483B}" type="presOf" srcId="{4EF07B2A-A6A3-4F93-A4FB-85CAC471DE55}" destId="{22FC2688-7C7C-4A02-ADE1-E11F25F6D268}" srcOrd="1" destOrd="0" presId="urn:microsoft.com/office/officeart/2005/8/layout/pyramid1"/>
    <dgm:cxn modelId="{0D2E747F-F8A5-42D9-B706-FA47E85E6A1E}" type="presOf" srcId="{60E2641B-12B5-4D9D-8FAC-8500EAAAB593}" destId="{A23C2B6A-EDBD-4917-9E45-8EB3431C4249}" srcOrd="1" destOrd="0" presId="urn:microsoft.com/office/officeart/2005/8/layout/pyramid1"/>
    <dgm:cxn modelId="{648C957F-D9EB-42B3-9E7F-3BE48406076E}" type="presOf" srcId="{30DDA1E4-CC92-49AB-BFB8-31DB2AA4A698}" destId="{9F1E0773-8FC0-47FF-A7F6-8C51E9262B09}" srcOrd="0" destOrd="0" presId="urn:microsoft.com/office/officeart/2005/8/layout/pyramid1"/>
    <dgm:cxn modelId="{3A991699-8B6E-47F5-B29B-190C25DDB3B2}" srcId="{2D3A7891-0035-4DBD-B614-56E8819606DE}" destId="{30DDA1E4-CC92-49AB-BFB8-31DB2AA4A698}" srcOrd="1" destOrd="0" parTransId="{5AE6EF52-406C-430E-B6C2-37BD34760020}" sibTransId="{1CFC3B0E-6C4F-48E0-BB4F-FFFDA6BFE03C}"/>
    <dgm:cxn modelId="{2CFD2AA1-ADE3-4179-8B89-984237408D18}" type="presOf" srcId="{30DDA1E4-CC92-49AB-BFB8-31DB2AA4A698}" destId="{68629C26-BE67-4412-AFA4-6FA73D43C998}" srcOrd="1" destOrd="0" presId="urn:microsoft.com/office/officeart/2005/8/layout/pyramid1"/>
    <dgm:cxn modelId="{C36ED3A1-9818-4B1E-BBE7-4E66547655F9}" srcId="{2D3A7891-0035-4DBD-B614-56E8819606DE}" destId="{7D901411-9FA9-4B40-B2EF-14485B122DD1}" srcOrd="3" destOrd="0" parTransId="{591CF059-0381-407C-A517-C99F005D0722}" sibTransId="{AF6134DF-675A-4690-B168-D9314FA6BD77}"/>
    <dgm:cxn modelId="{CE2EE5C1-90E0-4EFE-82F9-2E1BE4EA21E0}" srcId="{2D3A7891-0035-4DBD-B614-56E8819606DE}" destId="{4EF07B2A-A6A3-4F93-A4FB-85CAC471DE55}" srcOrd="0" destOrd="0" parTransId="{81DE2910-F872-44E0-AFDB-886E88F67C59}" sibTransId="{F3584BCC-C37C-44FE-A357-342A3599F762}"/>
    <dgm:cxn modelId="{850D0DC6-79DF-4CFB-A525-4B39916D5332}" type="presOf" srcId="{096F5936-CA42-46EA-B94C-F3EA887F1D3C}" destId="{9957D9C7-416D-49E5-B210-D5EAF816FDFA}" srcOrd="1" destOrd="0" presId="urn:microsoft.com/office/officeart/2005/8/layout/pyramid1"/>
    <dgm:cxn modelId="{D2670FCC-17E1-4EE5-BF0B-3E74B34D50A0}" type="presOf" srcId="{4EF07B2A-A6A3-4F93-A4FB-85CAC471DE55}" destId="{95170DFC-4FED-483C-B329-A7819304E464}" srcOrd="0" destOrd="0" presId="urn:microsoft.com/office/officeart/2005/8/layout/pyramid1"/>
    <dgm:cxn modelId="{BAFE58E0-3ABB-4F11-92DE-7D0211AA5A38}" type="presOf" srcId="{7D901411-9FA9-4B40-B2EF-14485B122DD1}" destId="{A28A804C-4A1E-4199-875A-3578116EA2B8}" srcOrd="0" destOrd="0" presId="urn:microsoft.com/office/officeart/2005/8/layout/pyramid1"/>
    <dgm:cxn modelId="{31E53BF5-4369-47EA-BC31-D811CF19D4CB}" srcId="{2D3A7891-0035-4DBD-B614-56E8819606DE}" destId="{60E2641B-12B5-4D9D-8FAC-8500EAAAB593}" srcOrd="4" destOrd="0" parTransId="{20302208-2121-4702-80C1-2BEEE1432C56}" sibTransId="{7303B2C7-C336-44C0-8D27-ABF511EF69BE}"/>
    <dgm:cxn modelId="{0CFB2AF8-8170-47D0-9BA9-ED4EEB24ECAB}" srcId="{2D3A7891-0035-4DBD-B614-56E8819606DE}" destId="{096F5936-CA42-46EA-B94C-F3EA887F1D3C}" srcOrd="2" destOrd="0" parTransId="{5A547FCD-23AA-4DB4-ABA8-EE58C6C7775C}" sibTransId="{559FCD46-B947-4019-BD7F-02E3D0B13CD1}"/>
    <dgm:cxn modelId="{854A7D84-950C-4CFD-8149-D0A7D86D13C2}" type="presParOf" srcId="{04195B85-ADF8-4E83-90F8-195BC66044EC}" destId="{CF69262C-A6CF-4972-8610-E67F256545EF}" srcOrd="0" destOrd="0" presId="urn:microsoft.com/office/officeart/2005/8/layout/pyramid1"/>
    <dgm:cxn modelId="{9B53DD4B-BE8B-49EB-AF4A-B1F2278F10D3}" type="presParOf" srcId="{CF69262C-A6CF-4972-8610-E67F256545EF}" destId="{95170DFC-4FED-483C-B329-A7819304E464}" srcOrd="0" destOrd="0" presId="urn:microsoft.com/office/officeart/2005/8/layout/pyramid1"/>
    <dgm:cxn modelId="{2D73CED7-B343-46D6-B9E8-C5F75D5329DB}" type="presParOf" srcId="{CF69262C-A6CF-4972-8610-E67F256545EF}" destId="{22FC2688-7C7C-4A02-ADE1-E11F25F6D268}" srcOrd="1" destOrd="0" presId="urn:microsoft.com/office/officeart/2005/8/layout/pyramid1"/>
    <dgm:cxn modelId="{2FD3D0C4-AC92-4514-ADFD-F32779138CCF}" type="presParOf" srcId="{04195B85-ADF8-4E83-90F8-195BC66044EC}" destId="{D5B34433-90E7-4C3C-AE0C-2A3651A2112B}" srcOrd="1" destOrd="0" presId="urn:microsoft.com/office/officeart/2005/8/layout/pyramid1"/>
    <dgm:cxn modelId="{10C6D5B1-E085-4132-BA57-D290AA86FB20}" type="presParOf" srcId="{D5B34433-90E7-4C3C-AE0C-2A3651A2112B}" destId="{9F1E0773-8FC0-47FF-A7F6-8C51E9262B09}" srcOrd="0" destOrd="0" presId="urn:microsoft.com/office/officeart/2005/8/layout/pyramid1"/>
    <dgm:cxn modelId="{CBFFDCC3-CD51-4E4A-B4AC-F2D1A46F3F7D}" type="presParOf" srcId="{D5B34433-90E7-4C3C-AE0C-2A3651A2112B}" destId="{68629C26-BE67-4412-AFA4-6FA73D43C998}" srcOrd="1" destOrd="0" presId="urn:microsoft.com/office/officeart/2005/8/layout/pyramid1"/>
    <dgm:cxn modelId="{1B2DD70E-6DDF-4BE8-8DD5-43B8BE21EE6F}" type="presParOf" srcId="{04195B85-ADF8-4E83-90F8-195BC66044EC}" destId="{07F70CD1-9673-4935-87B4-97F6D747D64A}" srcOrd="2" destOrd="0" presId="urn:microsoft.com/office/officeart/2005/8/layout/pyramid1"/>
    <dgm:cxn modelId="{441E0517-C5D3-4058-A329-36990992FA43}" type="presParOf" srcId="{07F70CD1-9673-4935-87B4-97F6D747D64A}" destId="{ED324026-E4EB-462F-9141-30B226B119A3}" srcOrd="0" destOrd="0" presId="urn:microsoft.com/office/officeart/2005/8/layout/pyramid1"/>
    <dgm:cxn modelId="{529F0604-3FFA-4C5F-B332-112E00D32458}" type="presParOf" srcId="{07F70CD1-9673-4935-87B4-97F6D747D64A}" destId="{9957D9C7-416D-49E5-B210-D5EAF816FDFA}" srcOrd="1" destOrd="0" presId="urn:microsoft.com/office/officeart/2005/8/layout/pyramid1"/>
    <dgm:cxn modelId="{09091E30-4EB4-46A7-8E69-9F4090D2E268}" type="presParOf" srcId="{04195B85-ADF8-4E83-90F8-195BC66044EC}" destId="{9EB3F07E-D057-4287-84B3-50F325A1A033}" srcOrd="3" destOrd="0" presId="urn:microsoft.com/office/officeart/2005/8/layout/pyramid1"/>
    <dgm:cxn modelId="{BFE12CBB-9811-4995-99BD-688381C17D69}" type="presParOf" srcId="{9EB3F07E-D057-4287-84B3-50F325A1A033}" destId="{A28A804C-4A1E-4199-875A-3578116EA2B8}" srcOrd="0" destOrd="0" presId="urn:microsoft.com/office/officeart/2005/8/layout/pyramid1"/>
    <dgm:cxn modelId="{85D3BEE3-E17C-4B94-AFCC-CBB968B52D8A}" type="presParOf" srcId="{9EB3F07E-D057-4287-84B3-50F325A1A033}" destId="{20EFCA40-D4DC-40F4-9764-E0B5C7754C57}" srcOrd="1" destOrd="0" presId="urn:microsoft.com/office/officeart/2005/8/layout/pyramid1"/>
    <dgm:cxn modelId="{EE8B654A-946D-44BD-9259-2907F667501A}" type="presParOf" srcId="{04195B85-ADF8-4E83-90F8-195BC66044EC}" destId="{C26A3086-EE31-4122-82DF-8FED98AFB09D}" srcOrd="4" destOrd="0" presId="urn:microsoft.com/office/officeart/2005/8/layout/pyramid1"/>
    <dgm:cxn modelId="{9AA09E87-5BCE-4012-8655-B49CF070DABC}" type="presParOf" srcId="{C26A3086-EE31-4122-82DF-8FED98AFB09D}" destId="{4C209F52-4177-4D32-B873-E35093304CB7}" srcOrd="0" destOrd="0" presId="urn:microsoft.com/office/officeart/2005/8/layout/pyramid1"/>
    <dgm:cxn modelId="{820D160D-B549-4488-BFA0-F9377DA6ACEF}" type="presParOf" srcId="{C26A3086-EE31-4122-82DF-8FED98AFB09D}" destId="{A23C2B6A-EDBD-4917-9E45-8EB3431C424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4FA909-52D5-4643-A9DD-B26100FF14B2}"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77ABC9F3-29D0-43F9-92C2-78447E39D0FC}">
      <dgm:prSet phldrT="[Text]" custT="1"/>
      <dgm:spPr>
        <a:solidFill>
          <a:schemeClr val="accent3">
            <a:lumMod val="75000"/>
          </a:schemeClr>
        </a:solidFill>
      </dgm:spPr>
      <dgm:t>
        <a:bodyPr/>
        <a:lstStyle/>
        <a:p>
          <a:r>
            <a:rPr lang="en-US" sz="2400" b="0" dirty="0">
              <a:latin typeface="Calibri" panose="020F0502020204030204" pitchFamily="34" charset="0"/>
              <a:cs typeface="Arial" panose="020B0604020202020204" pitchFamily="34" charset="0"/>
            </a:rPr>
            <a:t>Forming</a:t>
          </a:r>
        </a:p>
      </dgm:t>
    </dgm:pt>
    <dgm:pt modelId="{C126C318-E89D-4E85-B839-3F40373F4BAC}" type="parTrans" cxnId="{7886102D-BB71-4739-8762-25DE85C47F9E}">
      <dgm:prSet/>
      <dgm:spPr/>
      <dgm:t>
        <a:bodyPr/>
        <a:lstStyle/>
        <a:p>
          <a:endParaRPr lang="en-US" sz="2000" b="1"/>
        </a:p>
      </dgm:t>
    </dgm:pt>
    <dgm:pt modelId="{279FCDBE-A403-4C88-B73E-FAD6E50B5178}" type="sibTrans" cxnId="{7886102D-BB71-4739-8762-25DE85C47F9E}">
      <dgm:prSet/>
      <dgm:spPr/>
      <dgm:t>
        <a:bodyPr/>
        <a:lstStyle/>
        <a:p>
          <a:endParaRPr lang="en-US" sz="2000" b="1"/>
        </a:p>
      </dgm:t>
    </dgm:pt>
    <dgm:pt modelId="{071ACBC4-D318-40DD-8E3F-A17823F17312}">
      <dgm:prSet phldrT="[Text]" custT="1"/>
      <dgm:spPr>
        <a:ln>
          <a:solidFill>
            <a:schemeClr val="accent3">
              <a:lumMod val="50000"/>
            </a:schemeClr>
          </a:solidFill>
        </a:ln>
      </dgm:spPr>
      <dgm:t>
        <a:bodyPr/>
        <a:lstStyle/>
        <a:p>
          <a:r>
            <a:rPr lang="en-US" sz="2400" b="0" dirty="0">
              <a:latin typeface="Calibri" panose="020F0502020204030204" pitchFamily="34" charset="0"/>
              <a:cs typeface="Arial" panose="020B0604020202020204" pitchFamily="34" charset="0"/>
            </a:rPr>
            <a:t>Getting to Know You Stage</a:t>
          </a:r>
        </a:p>
      </dgm:t>
    </dgm:pt>
    <dgm:pt modelId="{D6389BAE-4388-4FB8-B31E-D547533DF486}" type="parTrans" cxnId="{71BC2AC1-8CC7-4687-B77D-6BD9BC24DB18}">
      <dgm:prSet/>
      <dgm:spPr/>
      <dgm:t>
        <a:bodyPr/>
        <a:lstStyle/>
        <a:p>
          <a:endParaRPr lang="en-US" sz="2000" b="1"/>
        </a:p>
      </dgm:t>
    </dgm:pt>
    <dgm:pt modelId="{DF09853C-C88F-4B56-9395-D38D1D8F5027}" type="sibTrans" cxnId="{71BC2AC1-8CC7-4687-B77D-6BD9BC24DB18}">
      <dgm:prSet/>
      <dgm:spPr/>
      <dgm:t>
        <a:bodyPr/>
        <a:lstStyle/>
        <a:p>
          <a:endParaRPr lang="en-US" sz="2000" b="1"/>
        </a:p>
      </dgm:t>
    </dgm:pt>
    <dgm:pt modelId="{75E2FC63-5296-48CF-8BF4-8F9BFB39707D}">
      <dgm:prSet phldrT="[Text]" custT="1"/>
      <dgm:spPr>
        <a:solidFill>
          <a:schemeClr val="accent3">
            <a:lumMod val="75000"/>
          </a:schemeClr>
        </a:solidFill>
      </dgm:spPr>
      <dgm:t>
        <a:bodyPr/>
        <a:lstStyle/>
        <a:p>
          <a:r>
            <a:rPr lang="en-US" sz="2400" b="0" dirty="0">
              <a:latin typeface="Calibri" panose="020F0502020204030204" pitchFamily="34" charset="0"/>
              <a:cs typeface="Arial" panose="020B0604020202020204" pitchFamily="34" charset="0"/>
            </a:rPr>
            <a:t>Storming</a:t>
          </a:r>
        </a:p>
      </dgm:t>
    </dgm:pt>
    <dgm:pt modelId="{6D325169-A290-4C43-9336-F670712CBA88}" type="parTrans" cxnId="{401E6D78-2E1E-4BAC-946F-1084327024EC}">
      <dgm:prSet/>
      <dgm:spPr/>
      <dgm:t>
        <a:bodyPr/>
        <a:lstStyle/>
        <a:p>
          <a:endParaRPr lang="en-US" sz="2000" b="1"/>
        </a:p>
      </dgm:t>
    </dgm:pt>
    <dgm:pt modelId="{B2CB206E-3C9B-444F-8102-2E90AE0038CB}" type="sibTrans" cxnId="{401E6D78-2E1E-4BAC-946F-1084327024EC}">
      <dgm:prSet/>
      <dgm:spPr/>
      <dgm:t>
        <a:bodyPr/>
        <a:lstStyle/>
        <a:p>
          <a:endParaRPr lang="en-US" sz="2000" b="1"/>
        </a:p>
      </dgm:t>
    </dgm:pt>
    <dgm:pt modelId="{878B11A6-5EE3-42E9-9F0C-E1D0064613D4}">
      <dgm:prSet phldrT="[Text]" custT="1"/>
      <dgm:spPr>
        <a:ln>
          <a:solidFill>
            <a:schemeClr val="accent3">
              <a:lumMod val="50000"/>
            </a:schemeClr>
          </a:solidFill>
        </a:ln>
      </dgm:spPr>
      <dgm:t>
        <a:bodyPr/>
        <a:lstStyle/>
        <a:p>
          <a:r>
            <a:rPr lang="en-US" sz="2400" b="0" dirty="0">
              <a:latin typeface="Calibri" panose="020F0502020204030204" pitchFamily="34" charset="0"/>
              <a:cs typeface="Arial" panose="020B0604020202020204" pitchFamily="34" charset="0"/>
            </a:rPr>
            <a:t>‘Me’ Thinking Stage</a:t>
          </a:r>
        </a:p>
      </dgm:t>
    </dgm:pt>
    <dgm:pt modelId="{DEBE4FCE-398D-4434-8321-E9E1C6398FBB}" type="parTrans" cxnId="{F9F04C50-62EE-4F39-868C-7CE04463FB37}">
      <dgm:prSet/>
      <dgm:spPr/>
      <dgm:t>
        <a:bodyPr/>
        <a:lstStyle/>
        <a:p>
          <a:endParaRPr lang="en-US" sz="2000" b="1"/>
        </a:p>
      </dgm:t>
    </dgm:pt>
    <dgm:pt modelId="{AAEFF0DE-EC63-49BE-8FD2-42F3B1528362}" type="sibTrans" cxnId="{F9F04C50-62EE-4F39-868C-7CE04463FB37}">
      <dgm:prSet/>
      <dgm:spPr/>
      <dgm:t>
        <a:bodyPr/>
        <a:lstStyle/>
        <a:p>
          <a:endParaRPr lang="en-US" sz="2000" b="1"/>
        </a:p>
      </dgm:t>
    </dgm:pt>
    <dgm:pt modelId="{4D83EE15-AB73-4DFE-9C95-F48E9FB933A7}">
      <dgm:prSet phldrT="[Text]" custT="1"/>
      <dgm:spPr>
        <a:solidFill>
          <a:schemeClr val="accent3">
            <a:lumMod val="75000"/>
          </a:schemeClr>
        </a:solidFill>
      </dgm:spPr>
      <dgm:t>
        <a:bodyPr/>
        <a:lstStyle/>
        <a:p>
          <a:r>
            <a:rPr lang="en-US" sz="2400" b="0" dirty="0">
              <a:latin typeface="Calibri" panose="020F0502020204030204" pitchFamily="34" charset="0"/>
              <a:cs typeface="Arial" panose="020B0604020202020204" pitchFamily="34" charset="0"/>
            </a:rPr>
            <a:t>Norming</a:t>
          </a:r>
        </a:p>
      </dgm:t>
    </dgm:pt>
    <dgm:pt modelId="{8283D020-EB88-4489-BDC4-973682928348}" type="parTrans" cxnId="{71E9C47F-6A9E-4B8B-AF66-A9BA9221DE07}">
      <dgm:prSet/>
      <dgm:spPr/>
      <dgm:t>
        <a:bodyPr/>
        <a:lstStyle/>
        <a:p>
          <a:endParaRPr lang="en-US" sz="2000" b="1"/>
        </a:p>
      </dgm:t>
    </dgm:pt>
    <dgm:pt modelId="{9A78A66F-1CC6-4AE1-928F-F36EB29FB5FE}" type="sibTrans" cxnId="{71E9C47F-6A9E-4B8B-AF66-A9BA9221DE07}">
      <dgm:prSet/>
      <dgm:spPr/>
      <dgm:t>
        <a:bodyPr/>
        <a:lstStyle/>
        <a:p>
          <a:endParaRPr lang="en-US" sz="2000" b="1"/>
        </a:p>
      </dgm:t>
    </dgm:pt>
    <dgm:pt modelId="{15BC9292-AA01-4491-BFF0-936554BD37C6}">
      <dgm:prSet phldrT="[Text]" custT="1"/>
      <dgm:spPr>
        <a:ln>
          <a:solidFill>
            <a:schemeClr val="accent3">
              <a:lumMod val="50000"/>
            </a:schemeClr>
          </a:solidFill>
        </a:ln>
      </dgm:spPr>
      <dgm:t>
        <a:bodyPr/>
        <a:lstStyle/>
        <a:p>
          <a:r>
            <a:rPr lang="en-US" sz="2400" b="0" dirty="0">
              <a:latin typeface="Calibri" panose="020F0502020204030204" pitchFamily="34" charset="0"/>
              <a:cs typeface="Arial" panose="020B0604020202020204" pitchFamily="34" charset="0"/>
            </a:rPr>
            <a:t>‘We’ Thinking Stage</a:t>
          </a:r>
        </a:p>
      </dgm:t>
    </dgm:pt>
    <dgm:pt modelId="{5F3AEA09-FEF3-4BF1-A92F-2F6117CDA98B}" type="parTrans" cxnId="{BD771E35-BD8E-4CEC-9364-0E435FD43CE8}">
      <dgm:prSet/>
      <dgm:spPr/>
      <dgm:t>
        <a:bodyPr/>
        <a:lstStyle/>
        <a:p>
          <a:endParaRPr lang="en-US" sz="2000" b="1"/>
        </a:p>
      </dgm:t>
    </dgm:pt>
    <dgm:pt modelId="{25762302-3C48-4DCA-B076-791C90EC0DF9}" type="sibTrans" cxnId="{BD771E35-BD8E-4CEC-9364-0E435FD43CE8}">
      <dgm:prSet/>
      <dgm:spPr/>
      <dgm:t>
        <a:bodyPr/>
        <a:lstStyle/>
        <a:p>
          <a:endParaRPr lang="en-US" sz="2000" b="1"/>
        </a:p>
      </dgm:t>
    </dgm:pt>
    <dgm:pt modelId="{901154B5-7919-4F9C-A68B-B5C58A0BE824}">
      <dgm:prSet phldrT="[Text]" custT="1"/>
      <dgm:spPr>
        <a:solidFill>
          <a:schemeClr val="accent3">
            <a:lumMod val="75000"/>
          </a:schemeClr>
        </a:solidFill>
      </dgm:spPr>
      <dgm:t>
        <a:bodyPr/>
        <a:lstStyle/>
        <a:p>
          <a:r>
            <a:rPr lang="en-US" sz="2100" b="0" dirty="0">
              <a:latin typeface="Calibri" panose="020F0502020204030204" pitchFamily="34" charset="0"/>
              <a:cs typeface="Arial" panose="020B0604020202020204" pitchFamily="34" charset="0"/>
            </a:rPr>
            <a:t>Performing</a:t>
          </a:r>
        </a:p>
      </dgm:t>
    </dgm:pt>
    <dgm:pt modelId="{10B1C9B5-0F68-4EAD-B7EB-A43DC1968697}" type="parTrans" cxnId="{0153CC55-80A6-4DD2-BBFC-19B437E5F526}">
      <dgm:prSet/>
      <dgm:spPr/>
      <dgm:t>
        <a:bodyPr/>
        <a:lstStyle/>
        <a:p>
          <a:endParaRPr lang="en-US" sz="2000" b="1"/>
        </a:p>
      </dgm:t>
    </dgm:pt>
    <dgm:pt modelId="{95434620-2EDB-4622-AE42-90157D5A71D6}" type="sibTrans" cxnId="{0153CC55-80A6-4DD2-BBFC-19B437E5F526}">
      <dgm:prSet/>
      <dgm:spPr/>
      <dgm:t>
        <a:bodyPr/>
        <a:lstStyle/>
        <a:p>
          <a:endParaRPr lang="en-US" sz="2000" b="1"/>
        </a:p>
      </dgm:t>
    </dgm:pt>
    <dgm:pt modelId="{1E59B4EF-9D22-452D-9767-AC71E5ED5E74}">
      <dgm:prSet phldrT="[Text]" custT="1"/>
      <dgm:spPr>
        <a:ln>
          <a:solidFill>
            <a:schemeClr val="accent3">
              <a:lumMod val="50000"/>
            </a:schemeClr>
          </a:solidFill>
        </a:ln>
      </dgm:spPr>
      <dgm:t>
        <a:bodyPr/>
        <a:lstStyle/>
        <a:p>
          <a:r>
            <a:rPr lang="en-US" sz="2400" b="0" dirty="0">
              <a:latin typeface="Calibri" panose="020F0502020204030204" pitchFamily="34" charset="0"/>
              <a:cs typeface="Arial" panose="020B0604020202020204" pitchFamily="34" charset="0"/>
            </a:rPr>
            <a:t>‘Efficient Processes’ Stage </a:t>
          </a:r>
        </a:p>
      </dgm:t>
    </dgm:pt>
    <dgm:pt modelId="{02431251-FA62-4D55-B5A9-14E0BC4467FA}" type="parTrans" cxnId="{86A67D1D-0327-4B7F-B418-C53E9E9B70B1}">
      <dgm:prSet/>
      <dgm:spPr/>
      <dgm:t>
        <a:bodyPr/>
        <a:lstStyle/>
        <a:p>
          <a:endParaRPr lang="en-US" sz="2000" b="1"/>
        </a:p>
      </dgm:t>
    </dgm:pt>
    <dgm:pt modelId="{09691791-27C5-4B09-983D-AD97B42617DF}" type="sibTrans" cxnId="{86A67D1D-0327-4B7F-B418-C53E9E9B70B1}">
      <dgm:prSet/>
      <dgm:spPr/>
      <dgm:t>
        <a:bodyPr/>
        <a:lstStyle/>
        <a:p>
          <a:endParaRPr lang="en-US" sz="2000" b="1"/>
        </a:p>
      </dgm:t>
    </dgm:pt>
    <dgm:pt modelId="{01971505-D34E-49B4-8EE8-9D9C897000F4}" type="pres">
      <dgm:prSet presAssocID="{AE4FA909-52D5-4643-A9DD-B26100FF14B2}" presName="cycleMatrixDiagram" presStyleCnt="0">
        <dgm:presLayoutVars>
          <dgm:chMax val="1"/>
          <dgm:dir/>
          <dgm:animLvl val="lvl"/>
          <dgm:resizeHandles val="exact"/>
        </dgm:presLayoutVars>
      </dgm:prSet>
      <dgm:spPr/>
    </dgm:pt>
    <dgm:pt modelId="{107E50A5-7289-43B7-BC0A-CEF454A800CA}" type="pres">
      <dgm:prSet presAssocID="{AE4FA909-52D5-4643-A9DD-B26100FF14B2}" presName="children" presStyleCnt="0"/>
      <dgm:spPr/>
    </dgm:pt>
    <dgm:pt modelId="{C4D6B266-148A-4240-8001-A417E1A5D842}" type="pres">
      <dgm:prSet presAssocID="{AE4FA909-52D5-4643-A9DD-B26100FF14B2}" presName="child1group" presStyleCnt="0"/>
      <dgm:spPr/>
    </dgm:pt>
    <dgm:pt modelId="{B6D525F6-D78B-41E2-8F05-2021AF3FA720}" type="pres">
      <dgm:prSet presAssocID="{AE4FA909-52D5-4643-A9DD-B26100FF14B2}" presName="child1" presStyleLbl="bgAcc1" presStyleIdx="0" presStyleCnt="4" custScaleX="141625" custScaleY="113606" custLinFactNeighborX="-20509" custLinFactNeighborY="18563"/>
      <dgm:spPr/>
    </dgm:pt>
    <dgm:pt modelId="{C6C34433-1B2D-4B2F-A390-A2E3166DAC06}" type="pres">
      <dgm:prSet presAssocID="{AE4FA909-52D5-4643-A9DD-B26100FF14B2}" presName="child1Text" presStyleLbl="bgAcc1" presStyleIdx="0" presStyleCnt="4">
        <dgm:presLayoutVars>
          <dgm:bulletEnabled val="1"/>
        </dgm:presLayoutVars>
      </dgm:prSet>
      <dgm:spPr/>
    </dgm:pt>
    <dgm:pt modelId="{137693AB-2D15-4184-AFDA-341F1FA0C0E2}" type="pres">
      <dgm:prSet presAssocID="{AE4FA909-52D5-4643-A9DD-B26100FF14B2}" presName="child2group" presStyleCnt="0"/>
      <dgm:spPr/>
    </dgm:pt>
    <dgm:pt modelId="{8B22DE8D-A979-4CF0-B584-2FE7A372571E}" type="pres">
      <dgm:prSet presAssocID="{AE4FA909-52D5-4643-A9DD-B26100FF14B2}" presName="child2" presStyleLbl="bgAcc1" presStyleIdx="1" presStyleCnt="4" custScaleX="141625" custScaleY="113606" custLinFactNeighborX="17681" custLinFactNeighborY="18563"/>
      <dgm:spPr/>
    </dgm:pt>
    <dgm:pt modelId="{26AEA70F-E004-441F-B06F-5EC77AFF8C79}" type="pres">
      <dgm:prSet presAssocID="{AE4FA909-52D5-4643-A9DD-B26100FF14B2}" presName="child2Text" presStyleLbl="bgAcc1" presStyleIdx="1" presStyleCnt="4">
        <dgm:presLayoutVars>
          <dgm:bulletEnabled val="1"/>
        </dgm:presLayoutVars>
      </dgm:prSet>
      <dgm:spPr/>
    </dgm:pt>
    <dgm:pt modelId="{F5760BE1-A314-424C-8F05-513A2E210FB0}" type="pres">
      <dgm:prSet presAssocID="{AE4FA909-52D5-4643-A9DD-B26100FF14B2}" presName="child3group" presStyleCnt="0"/>
      <dgm:spPr/>
    </dgm:pt>
    <dgm:pt modelId="{99117161-EDA0-4DD3-B918-52C9772EFED9}" type="pres">
      <dgm:prSet presAssocID="{AE4FA909-52D5-4643-A9DD-B26100FF14B2}" presName="child3" presStyleLbl="bgAcc1" presStyleIdx="2" presStyleCnt="4" custScaleX="141625" custScaleY="113606" custLinFactNeighborX="19799" custLinFactNeighborY="-24023"/>
      <dgm:spPr/>
    </dgm:pt>
    <dgm:pt modelId="{C740A053-6B5B-4A01-825A-35ED09F07043}" type="pres">
      <dgm:prSet presAssocID="{AE4FA909-52D5-4643-A9DD-B26100FF14B2}" presName="child3Text" presStyleLbl="bgAcc1" presStyleIdx="2" presStyleCnt="4">
        <dgm:presLayoutVars>
          <dgm:bulletEnabled val="1"/>
        </dgm:presLayoutVars>
      </dgm:prSet>
      <dgm:spPr/>
    </dgm:pt>
    <dgm:pt modelId="{24BC18D4-C225-4BA7-AA00-3C2D3833ACBB}" type="pres">
      <dgm:prSet presAssocID="{AE4FA909-52D5-4643-A9DD-B26100FF14B2}" presName="child4group" presStyleCnt="0"/>
      <dgm:spPr/>
    </dgm:pt>
    <dgm:pt modelId="{AC252968-B361-4B67-AEE1-67827F812D06}" type="pres">
      <dgm:prSet presAssocID="{AE4FA909-52D5-4643-A9DD-B26100FF14B2}" presName="child4" presStyleLbl="bgAcc1" presStyleIdx="3" presStyleCnt="4" custScaleX="141625" custScaleY="113606" custLinFactNeighborX="-20509" custLinFactNeighborY="-25115"/>
      <dgm:spPr/>
    </dgm:pt>
    <dgm:pt modelId="{DE6553E6-4317-4FF8-83F7-BC7AC6971848}" type="pres">
      <dgm:prSet presAssocID="{AE4FA909-52D5-4643-A9DD-B26100FF14B2}" presName="child4Text" presStyleLbl="bgAcc1" presStyleIdx="3" presStyleCnt="4">
        <dgm:presLayoutVars>
          <dgm:bulletEnabled val="1"/>
        </dgm:presLayoutVars>
      </dgm:prSet>
      <dgm:spPr/>
    </dgm:pt>
    <dgm:pt modelId="{5CB93A48-EF0E-4FF6-A0A5-18EFB02502A4}" type="pres">
      <dgm:prSet presAssocID="{AE4FA909-52D5-4643-A9DD-B26100FF14B2}" presName="childPlaceholder" presStyleCnt="0"/>
      <dgm:spPr/>
    </dgm:pt>
    <dgm:pt modelId="{5664150A-496F-4892-81DF-51EFA8512247}" type="pres">
      <dgm:prSet presAssocID="{AE4FA909-52D5-4643-A9DD-B26100FF14B2}" presName="circle" presStyleCnt="0"/>
      <dgm:spPr/>
    </dgm:pt>
    <dgm:pt modelId="{06CC4BFC-5714-472C-B5C2-33ADEE1F23E5}" type="pres">
      <dgm:prSet presAssocID="{AE4FA909-52D5-4643-A9DD-B26100FF14B2}" presName="quadrant1" presStyleLbl="node1" presStyleIdx="0" presStyleCnt="4">
        <dgm:presLayoutVars>
          <dgm:chMax val="1"/>
          <dgm:bulletEnabled val="1"/>
        </dgm:presLayoutVars>
      </dgm:prSet>
      <dgm:spPr/>
    </dgm:pt>
    <dgm:pt modelId="{A9061300-DBC3-4853-8C1C-9096F5763925}" type="pres">
      <dgm:prSet presAssocID="{AE4FA909-52D5-4643-A9DD-B26100FF14B2}" presName="quadrant2" presStyleLbl="node1" presStyleIdx="1" presStyleCnt="4">
        <dgm:presLayoutVars>
          <dgm:chMax val="1"/>
          <dgm:bulletEnabled val="1"/>
        </dgm:presLayoutVars>
      </dgm:prSet>
      <dgm:spPr/>
    </dgm:pt>
    <dgm:pt modelId="{1561A7D3-70F6-495F-B440-B9D47CB5067D}" type="pres">
      <dgm:prSet presAssocID="{AE4FA909-52D5-4643-A9DD-B26100FF14B2}" presName="quadrant3" presStyleLbl="node1" presStyleIdx="2" presStyleCnt="4">
        <dgm:presLayoutVars>
          <dgm:chMax val="1"/>
          <dgm:bulletEnabled val="1"/>
        </dgm:presLayoutVars>
      </dgm:prSet>
      <dgm:spPr/>
    </dgm:pt>
    <dgm:pt modelId="{C4356FB4-B551-454E-9460-3754648F0344}" type="pres">
      <dgm:prSet presAssocID="{AE4FA909-52D5-4643-A9DD-B26100FF14B2}" presName="quadrant4" presStyleLbl="node1" presStyleIdx="3" presStyleCnt="4">
        <dgm:presLayoutVars>
          <dgm:chMax val="1"/>
          <dgm:bulletEnabled val="1"/>
        </dgm:presLayoutVars>
      </dgm:prSet>
      <dgm:spPr/>
    </dgm:pt>
    <dgm:pt modelId="{A7774042-ACEF-469D-BCB0-DC8FFBE7B19A}" type="pres">
      <dgm:prSet presAssocID="{AE4FA909-52D5-4643-A9DD-B26100FF14B2}" presName="quadrantPlaceholder" presStyleCnt="0"/>
      <dgm:spPr/>
    </dgm:pt>
    <dgm:pt modelId="{E61F16E3-C320-421D-84A8-F21AD6BC7AE5}" type="pres">
      <dgm:prSet presAssocID="{AE4FA909-52D5-4643-A9DD-B26100FF14B2}" presName="center1" presStyleLbl="fgShp" presStyleIdx="0" presStyleCnt="2"/>
      <dgm:spPr/>
    </dgm:pt>
    <dgm:pt modelId="{3C3DCFFC-0229-40A6-92FD-2D39D338FEED}" type="pres">
      <dgm:prSet presAssocID="{AE4FA909-52D5-4643-A9DD-B26100FF14B2}" presName="center2" presStyleLbl="fgShp" presStyleIdx="1" presStyleCnt="2"/>
      <dgm:spPr/>
    </dgm:pt>
  </dgm:ptLst>
  <dgm:cxnLst>
    <dgm:cxn modelId="{0616500B-62BD-C648-8CF0-997790CD8EA8}" type="presOf" srcId="{071ACBC4-D318-40DD-8E3F-A17823F17312}" destId="{C6C34433-1B2D-4B2F-A390-A2E3166DAC06}" srcOrd="1" destOrd="0" presId="urn:microsoft.com/office/officeart/2005/8/layout/cycle4"/>
    <dgm:cxn modelId="{86A67D1D-0327-4B7F-B418-C53E9E9B70B1}" srcId="{901154B5-7919-4F9C-A68B-B5C58A0BE824}" destId="{1E59B4EF-9D22-452D-9767-AC71E5ED5E74}" srcOrd="0" destOrd="0" parTransId="{02431251-FA62-4D55-B5A9-14E0BC4467FA}" sibTransId="{09691791-27C5-4B09-983D-AD97B42617DF}"/>
    <dgm:cxn modelId="{7886102D-BB71-4739-8762-25DE85C47F9E}" srcId="{AE4FA909-52D5-4643-A9DD-B26100FF14B2}" destId="{77ABC9F3-29D0-43F9-92C2-78447E39D0FC}" srcOrd="0" destOrd="0" parTransId="{C126C318-E89D-4E85-B839-3F40373F4BAC}" sibTransId="{279FCDBE-A403-4C88-B73E-FAD6E50B5178}"/>
    <dgm:cxn modelId="{63C6392D-7BE9-B442-B60E-90D6D5424D7C}" type="presOf" srcId="{1E59B4EF-9D22-452D-9767-AC71E5ED5E74}" destId="{DE6553E6-4317-4FF8-83F7-BC7AC6971848}" srcOrd="1" destOrd="0" presId="urn:microsoft.com/office/officeart/2005/8/layout/cycle4"/>
    <dgm:cxn modelId="{BD771E35-BD8E-4CEC-9364-0E435FD43CE8}" srcId="{4D83EE15-AB73-4DFE-9C95-F48E9FB933A7}" destId="{15BC9292-AA01-4491-BFF0-936554BD37C6}" srcOrd="0" destOrd="0" parTransId="{5F3AEA09-FEF3-4BF1-A92F-2F6117CDA98B}" sibTransId="{25762302-3C48-4DCA-B076-791C90EC0DF9}"/>
    <dgm:cxn modelId="{FC3B6A39-7E1C-BB4E-830C-9D070496CFE2}" type="presOf" srcId="{1E59B4EF-9D22-452D-9767-AC71E5ED5E74}" destId="{AC252968-B361-4B67-AEE1-67827F812D06}" srcOrd="0" destOrd="0" presId="urn:microsoft.com/office/officeart/2005/8/layout/cycle4"/>
    <dgm:cxn modelId="{F9F04C50-62EE-4F39-868C-7CE04463FB37}" srcId="{75E2FC63-5296-48CF-8BF4-8F9BFB39707D}" destId="{878B11A6-5EE3-42E9-9F0C-E1D0064613D4}" srcOrd="0" destOrd="0" parTransId="{DEBE4FCE-398D-4434-8321-E9E1C6398FBB}" sibTransId="{AAEFF0DE-EC63-49BE-8FD2-42F3B1528362}"/>
    <dgm:cxn modelId="{8028E651-DC00-E54E-99FF-97C102091DCC}" type="presOf" srcId="{071ACBC4-D318-40DD-8E3F-A17823F17312}" destId="{B6D525F6-D78B-41E2-8F05-2021AF3FA720}" srcOrd="0" destOrd="0" presId="urn:microsoft.com/office/officeart/2005/8/layout/cycle4"/>
    <dgm:cxn modelId="{0153CC55-80A6-4DD2-BBFC-19B437E5F526}" srcId="{AE4FA909-52D5-4643-A9DD-B26100FF14B2}" destId="{901154B5-7919-4F9C-A68B-B5C58A0BE824}" srcOrd="3" destOrd="0" parTransId="{10B1C9B5-0F68-4EAD-B7EB-A43DC1968697}" sibTransId="{95434620-2EDB-4622-AE42-90157D5A71D6}"/>
    <dgm:cxn modelId="{9877DB5A-FB70-EB49-A14D-0DE4E54F7A52}" type="presOf" srcId="{75E2FC63-5296-48CF-8BF4-8F9BFB39707D}" destId="{A9061300-DBC3-4853-8C1C-9096F5763925}" srcOrd="0" destOrd="0" presId="urn:microsoft.com/office/officeart/2005/8/layout/cycle4"/>
    <dgm:cxn modelId="{EF4C4662-1141-6B40-A9EA-BA3919E7B440}" type="presOf" srcId="{77ABC9F3-29D0-43F9-92C2-78447E39D0FC}" destId="{06CC4BFC-5714-472C-B5C2-33ADEE1F23E5}" srcOrd="0" destOrd="0" presId="urn:microsoft.com/office/officeart/2005/8/layout/cycle4"/>
    <dgm:cxn modelId="{401E6D78-2E1E-4BAC-946F-1084327024EC}" srcId="{AE4FA909-52D5-4643-A9DD-B26100FF14B2}" destId="{75E2FC63-5296-48CF-8BF4-8F9BFB39707D}" srcOrd="1" destOrd="0" parTransId="{6D325169-A290-4C43-9336-F670712CBA88}" sibTransId="{B2CB206E-3C9B-444F-8102-2E90AE0038CB}"/>
    <dgm:cxn modelId="{71E9C47F-6A9E-4B8B-AF66-A9BA9221DE07}" srcId="{AE4FA909-52D5-4643-A9DD-B26100FF14B2}" destId="{4D83EE15-AB73-4DFE-9C95-F48E9FB933A7}" srcOrd="2" destOrd="0" parTransId="{8283D020-EB88-4489-BDC4-973682928348}" sibTransId="{9A78A66F-1CC6-4AE1-928F-F36EB29FB5FE}"/>
    <dgm:cxn modelId="{B5292C8F-58F2-1941-A46D-73CB92B1624C}" type="presOf" srcId="{15BC9292-AA01-4491-BFF0-936554BD37C6}" destId="{C740A053-6B5B-4A01-825A-35ED09F07043}" srcOrd="1" destOrd="0" presId="urn:microsoft.com/office/officeart/2005/8/layout/cycle4"/>
    <dgm:cxn modelId="{71BC2AC1-8CC7-4687-B77D-6BD9BC24DB18}" srcId="{77ABC9F3-29D0-43F9-92C2-78447E39D0FC}" destId="{071ACBC4-D318-40DD-8E3F-A17823F17312}" srcOrd="0" destOrd="0" parTransId="{D6389BAE-4388-4FB8-B31E-D547533DF486}" sibTransId="{DF09853C-C88F-4B56-9395-D38D1D8F5027}"/>
    <dgm:cxn modelId="{6AF1F5C1-5E5C-8742-B31B-C07F7F6295A2}" type="presOf" srcId="{878B11A6-5EE3-42E9-9F0C-E1D0064613D4}" destId="{8B22DE8D-A979-4CF0-B584-2FE7A372571E}" srcOrd="0" destOrd="0" presId="urn:microsoft.com/office/officeart/2005/8/layout/cycle4"/>
    <dgm:cxn modelId="{9B96FDC6-69A1-F24A-8A25-85ABD1BA00EE}" type="presOf" srcId="{901154B5-7919-4F9C-A68B-B5C58A0BE824}" destId="{C4356FB4-B551-454E-9460-3754648F0344}" srcOrd="0" destOrd="0" presId="urn:microsoft.com/office/officeart/2005/8/layout/cycle4"/>
    <dgm:cxn modelId="{A20D24C7-FADE-4C46-8A4B-DF3DF82D47A8}" type="presOf" srcId="{AE4FA909-52D5-4643-A9DD-B26100FF14B2}" destId="{01971505-D34E-49B4-8EE8-9D9C897000F4}" srcOrd="0" destOrd="0" presId="urn:microsoft.com/office/officeart/2005/8/layout/cycle4"/>
    <dgm:cxn modelId="{A9C8D1F4-1DF7-1448-A9F1-7864D70D9880}" type="presOf" srcId="{878B11A6-5EE3-42E9-9F0C-E1D0064613D4}" destId="{26AEA70F-E004-441F-B06F-5EC77AFF8C79}" srcOrd="1" destOrd="0" presId="urn:microsoft.com/office/officeart/2005/8/layout/cycle4"/>
    <dgm:cxn modelId="{3D7A15F9-4C73-9E46-BE34-AE69092B6270}" type="presOf" srcId="{4D83EE15-AB73-4DFE-9C95-F48E9FB933A7}" destId="{1561A7D3-70F6-495F-B440-B9D47CB5067D}" srcOrd="0" destOrd="0" presId="urn:microsoft.com/office/officeart/2005/8/layout/cycle4"/>
    <dgm:cxn modelId="{527DACF9-45D2-0047-BE8C-8E0A8304BDCB}" type="presOf" srcId="{15BC9292-AA01-4491-BFF0-936554BD37C6}" destId="{99117161-EDA0-4DD3-B918-52C9772EFED9}" srcOrd="0" destOrd="0" presId="urn:microsoft.com/office/officeart/2005/8/layout/cycle4"/>
    <dgm:cxn modelId="{0B6C8E59-C95A-0D4A-A690-D691A199C698}" type="presParOf" srcId="{01971505-D34E-49B4-8EE8-9D9C897000F4}" destId="{107E50A5-7289-43B7-BC0A-CEF454A800CA}" srcOrd="0" destOrd="0" presId="urn:microsoft.com/office/officeart/2005/8/layout/cycle4"/>
    <dgm:cxn modelId="{5BC1B985-ECF5-C942-9242-91CFE8A660C3}" type="presParOf" srcId="{107E50A5-7289-43B7-BC0A-CEF454A800CA}" destId="{C4D6B266-148A-4240-8001-A417E1A5D842}" srcOrd="0" destOrd="0" presId="urn:microsoft.com/office/officeart/2005/8/layout/cycle4"/>
    <dgm:cxn modelId="{6B39EFBA-B7ED-C142-91E1-971470A90E21}" type="presParOf" srcId="{C4D6B266-148A-4240-8001-A417E1A5D842}" destId="{B6D525F6-D78B-41E2-8F05-2021AF3FA720}" srcOrd="0" destOrd="0" presId="urn:microsoft.com/office/officeart/2005/8/layout/cycle4"/>
    <dgm:cxn modelId="{D07C371F-EB1F-2F4D-9A72-8927A03CCCC5}" type="presParOf" srcId="{C4D6B266-148A-4240-8001-A417E1A5D842}" destId="{C6C34433-1B2D-4B2F-A390-A2E3166DAC06}" srcOrd="1" destOrd="0" presId="urn:microsoft.com/office/officeart/2005/8/layout/cycle4"/>
    <dgm:cxn modelId="{A466EC8A-D9AE-8C44-AD81-3130B9514F2A}" type="presParOf" srcId="{107E50A5-7289-43B7-BC0A-CEF454A800CA}" destId="{137693AB-2D15-4184-AFDA-341F1FA0C0E2}" srcOrd="1" destOrd="0" presId="urn:microsoft.com/office/officeart/2005/8/layout/cycle4"/>
    <dgm:cxn modelId="{DD5ACF93-508C-CA4B-994E-F7B8B8EC2B28}" type="presParOf" srcId="{137693AB-2D15-4184-AFDA-341F1FA0C0E2}" destId="{8B22DE8D-A979-4CF0-B584-2FE7A372571E}" srcOrd="0" destOrd="0" presId="urn:microsoft.com/office/officeart/2005/8/layout/cycle4"/>
    <dgm:cxn modelId="{05D4190B-C9D7-8243-AB3F-79B73F0774D8}" type="presParOf" srcId="{137693AB-2D15-4184-AFDA-341F1FA0C0E2}" destId="{26AEA70F-E004-441F-B06F-5EC77AFF8C79}" srcOrd="1" destOrd="0" presId="urn:microsoft.com/office/officeart/2005/8/layout/cycle4"/>
    <dgm:cxn modelId="{D158037F-FD9F-6C45-B801-E28134FAFFCA}" type="presParOf" srcId="{107E50A5-7289-43B7-BC0A-CEF454A800CA}" destId="{F5760BE1-A314-424C-8F05-513A2E210FB0}" srcOrd="2" destOrd="0" presId="urn:microsoft.com/office/officeart/2005/8/layout/cycle4"/>
    <dgm:cxn modelId="{F4BAC60C-09BB-644D-8D4E-E39B0195D5D4}" type="presParOf" srcId="{F5760BE1-A314-424C-8F05-513A2E210FB0}" destId="{99117161-EDA0-4DD3-B918-52C9772EFED9}" srcOrd="0" destOrd="0" presId="urn:microsoft.com/office/officeart/2005/8/layout/cycle4"/>
    <dgm:cxn modelId="{0594E3B7-2D5B-9F47-980D-7DE4C3B37F43}" type="presParOf" srcId="{F5760BE1-A314-424C-8F05-513A2E210FB0}" destId="{C740A053-6B5B-4A01-825A-35ED09F07043}" srcOrd="1" destOrd="0" presId="urn:microsoft.com/office/officeart/2005/8/layout/cycle4"/>
    <dgm:cxn modelId="{28B2B912-663E-1D44-9DD9-4EF5837A8AAA}" type="presParOf" srcId="{107E50A5-7289-43B7-BC0A-CEF454A800CA}" destId="{24BC18D4-C225-4BA7-AA00-3C2D3833ACBB}" srcOrd="3" destOrd="0" presId="urn:microsoft.com/office/officeart/2005/8/layout/cycle4"/>
    <dgm:cxn modelId="{7B113B88-65F2-6E41-8C56-145597E6D717}" type="presParOf" srcId="{24BC18D4-C225-4BA7-AA00-3C2D3833ACBB}" destId="{AC252968-B361-4B67-AEE1-67827F812D06}" srcOrd="0" destOrd="0" presId="urn:microsoft.com/office/officeart/2005/8/layout/cycle4"/>
    <dgm:cxn modelId="{ADBAC4F6-1061-AA4E-BE3F-F9F4CE570054}" type="presParOf" srcId="{24BC18D4-C225-4BA7-AA00-3C2D3833ACBB}" destId="{DE6553E6-4317-4FF8-83F7-BC7AC6971848}" srcOrd="1" destOrd="0" presId="urn:microsoft.com/office/officeart/2005/8/layout/cycle4"/>
    <dgm:cxn modelId="{34ED2DE5-3AC9-104E-A5CA-5CB91A1AEE8D}" type="presParOf" srcId="{107E50A5-7289-43B7-BC0A-CEF454A800CA}" destId="{5CB93A48-EF0E-4FF6-A0A5-18EFB02502A4}" srcOrd="4" destOrd="0" presId="urn:microsoft.com/office/officeart/2005/8/layout/cycle4"/>
    <dgm:cxn modelId="{B3C4CD39-1EB7-0B4D-B8C5-A9063DBB2A67}" type="presParOf" srcId="{01971505-D34E-49B4-8EE8-9D9C897000F4}" destId="{5664150A-496F-4892-81DF-51EFA8512247}" srcOrd="1" destOrd="0" presId="urn:microsoft.com/office/officeart/2005/8/layout/cycle4"/>
    <dgm:cxn modelId="{DF9FD6A0-58F2-9C46-B2DE-56804792BC09}" type="presParOf" srcId="{5664150A-496F-4892-81DF-51EFA8512247}" destId="{06CC4BFC-5714-472C-B5C2-33ADEE1F23E5}" srcOrd="0" destOrd="0" presId="urn:microsoft.com/office/officeart/2005/8/layout/cycle4"/>
    <dgm:cxn modelId="{018E89C6-1F18-FB42-98BA-4F49D602F9AB}" type="presParOf" srcId="{5664150A-496F-4892-81DF-51EFA8512247}" destId="{A9061300-DBC3-4853-8C1C-9096F5763925}" srcOrd="1" destOrd="0" presId="urn:microsoft.com/office/officeart/2005/8/layout/cycle4"/>
    <dgm:cxn modelId="{8453D1A0-22B4-BD4A-8088-02503B766121}" type="presParOf" srcId="{5664150A-496F-4892-81DF-51EFA8512247}" destId="{1561A7D3-70F6-495F-B440-B9D47CB5067D}" srcOrd="2" destOrd="0" presId="urn:microsoft.com/office/officeart/2005/8/layout/cycle4"/>
    <dgm:cxn modelId="{64A8809A-37D8-E34A-88FA-111220881294}" type="presParOf" srcId="{5664150A-496F-4892-81DF-51EFA8512247}" destId="{C4356FB4-B551-454E-9460-3754648F0344}" srcOrd="3" destOrd="0" presId="urn:microsoft.com/office/officeart/2005/8/layout/cycle4"/>
    <dgm:cxn modelId="{F82F4DD0-263B-D944-A401-CEC584D92DCC}" type="presParOf" srcId="{5664150A-496F-4892-81DF-51EFA8512247}" destId="{A7774042-ACEF-469D-BCB0-DC8FFBE7B19A}" srcOrd="4" destOrd="0" presId="urn:microsoft.com/office/officeart/2005/8/layout/cycle4"/>
    <dgm:cxn modelId="{CC95CB55-6EE0-CC46-BC3C-9AEAE8EB1B2E}" type="presParOf" srcId="{01971505-D34E-49B4-8EE8-9D9C897000F4}" destId="{E61F16E3-C320-421D-84A8-F21AD6BC7AE5}" srcOrd="2" destOrd="0" presId="urn:microsoft.com/office/officeart/2005/8/layout/cycle4"/>
    <dgm:cxn modelId="{04735A72-1768-8A40-80BC-ECFE84BB1276}" type="presParOf" srcId="{01971505-D34E-49B4-8EE8-9D9C897000F4}" destId="{3C3DCFFC-0229-40A6-92FD-2D39D338FEED}"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831139-C0EC-4DE9-BFE9-676D6526D7C8}" type="doc">
      <dgm:prSet loTypeId="urn:microsoft.com/office/officeart/2005/8/layout/radial6" loCatId="cycle" qsTypeId="urn:microsoft.com/office/officeart/2005/8/quickstyle/simple1" qsCatId="simple" csTypeId="urn:microsoft.com/office/officeart/2005/8/colors/accent3_1" csCatId="accent3" phldr="1"/>
      <dgm:spPr/>
      <dgm:t>
        <a:bodyPr/>
        <a:lstStyle/>
        <a:p>
          <a:endParaRPr lang="en-US"/>
        </a:p>
      </dgm:t>
    </dgm:pt>
    <dgm:pt modelId="{1633DC79-B1FE-4F2A-AA6B-E7F5FADDD158}">
      <dgm:prSet phldrT="[Text]" custT="1"/>
      <dgm:spPr/>
      <dgm:t>
        <a:bodyPr/>
        <a:lstStyle/>
        <a:p>
          <a:r>
            <a:rPr lang="en-US" sz="1100" b="1" spc="0" dirty="0">
              <a:latin typeface="Arial Narrow" panose="020B0606020202030204" pitchFamily="34" charset="0"/>
            </a:rPr>
            <a:t>Commitment</a:t>
          </a:r>
        </a:p>
      </dgm:t>
    </dgm:pt>
    <dgm:pt modelId="{2F6C94C2-F8D3-4E56-9230-1CEDD90517C4}" type="parTrans" cxnId="{50DC94CF-EF9B-4654-803F-3929EFD55A61}">
      <dgm:prSet/>
      <dgm:spPr/>
      <dgm:t>
        <a:bodyPr/>
        <a:lstStyle/>
        <a:p>
          <a:endParaRPr lang="en-US"/>
        </a:p>
      </dgm:t>
    </dgm:pt>
    <dgm:pt modelId="{00A9C384-66D2-44C5-B5D5-1BF6DC95CC96}" type="sibTrans" cxnId="{50DC94CF-EF9B-4654-803F-3929EFD55A61}">
      <dgm:prSet/>
      <dgm:spPr/>
      <dgm:t>
        <a:bodyPr/>
        <a:lstStyle/>
        <a:p>
          <a:endParaRPr lang="en-US"/>
        </a:p>
      </dgm:t>
    </dgm:pt>
    <dgm:pt modelId="{2220856B-32A5-4ACC-BFB2-B5C3A16BC1FF}">
      <dgm:prSet phldrT="[Text]" custT="1"/>
      <dgm:spPr/>
      <dgm:t>
        <a:bodyPr/>
        <a:lstStyle/>
        <a:p>
          <a:r>
            <a:rPr lang="en-US" sz="1200" b="1" dirty="0">
              <a:latin typeface="Arial Narrow" panose="020B0606020202030204" pitchFamily="34" charset="0"/>
            </a:rPr>
            <a:t>Focus</a:t>
          </a:r>
          <a:endParaRPr lang="en-US" sz="1100" b="1" dirty="0">
            <a:latin typeface="Arial Narrow" panose="020B0606020202030204" pitchFamily="34" charset="0"/>
          </a:endParaRPr>
        </a:p>
      </dgm:t>
    </dgm:pt>
    <dgm:pt modelId="{19D56214-C6F9-460C-A0EE-ABD1E41139BC}" type="parTrans" cxnId="{3E2B1735-0AFE-4020-AA3D-7A6875515B80}">
      <dgm:prSet/>
      <dgm:spPr/>
      <dgm:t>
        <a:bodyPr/>
        <a:lstStyle/>
        <a:p>
          <a:endParaRPr lang="en-US"/>
        </a:p>
      </dgm:t>
    </dgm:pt>
    <dgm:pt modelId="{A55793A6-804B-4938-8CFD-CD8D136D3F79}" type="sibTrans" cxnId="{3E2B1735-0AFE-4020-AA3D-7A6875515B80}">
      <dgm:prSet/>
      <dgm:spPr/>
      <dgm:t>
        <a:bodyPr/>
        <a:lstStyle/>
        <a:p>
          <a:endParaRPr lang="en-US"/>
        </a:p>
      </dgm:t>
    </dgm:pt>
    <dgm:pt modelId="{D1163854-0015-4CB7-8C81-B1888289EBAA}">
      <dgm:prSet phldrT="[Text]" custT="1"/>
      <dgm:spPr/>
      <dgm:t>
        <a:bodyPr/>
        <a:lstStyle/>
        <a:p>
          <a:r>
            <a:rPr lang="en-US" sz="1200" b="1" dirty="0">
              <a:latin typeface="Calibri" panose="020F0502020204030204" pitchFamily="34" charset="0"/>
            </a:rPr>
            <a:t>Respect</a:t>
          </a:r>
          <a:endParaRPr lang="en-US" sz="1100" b="1" dirty="0">
            <a:latin typeface="Calibri" panose="020F0502020204030204" pitchFamily="34" charset="0"/>
          </a:endParaRPr>
        </a:p>
      </dgm:t>
    </dgm:pt>
    <dgm:pt modelId="{6E250878-E38E-4873-836B-3F890AC62F5A}" type="parTrans" cxnId="{784D1DCE-519A-4F49-A6EC-975AE5B9D7A3}">
      <dgm:prSet/>
      <dgm:spPr/>
      <dgm:t>
        <a:bodyPr/>
        <a:lstStyle/>
        <a:p>
          <a:endParaRPr lang="en-US"/>
        </a:p>
      </dgm:t>
    </dgm:pt>
    <dgm:pt modelId="{A198819D-F6AE-4B84-83A1-24CDFA78B189}" type="sibTrans" cxnId="{784D1DCE-519A-4F49-A6EC-975AE5B9D7A3}">
      <dgm:prSet/>
      <dgm:spPr/>
      <dgm:t>
        <a:bodyPr/>
        <a:lstStyle/>
        <a:p>
          <a:endParaRPr lang="en-US"/>
        </a:p>
      </dgm:t>
    </dgm:pt>
    <dgm:pt modelId="{D482BE8E-C29A-40A4-8DB9-3ED032E0A27D}">
      <dgm:prSet phldrT="[Text]" custT="1"/>
      <dgm:spPr/>
      <dgm:t>
        <a:bodyPr/>
        <a:lstStyle/>
        <a:p>
          <a:r>
            <a:rPr lang="en-US" sz="1200" b="1" dirty="0">
              <a:effectLst/>
              <a:latin typeface="Arial Narrow" panose="020B0606020202030204" pitchFamily="34" charset="0"/>
            </a:rPr>
            <a:t>Courage</a:t>
          </a:r>
        </a:p>
      </dgm:t>
    </dgm:pt>
    <dgm:pt modelId="{8680706B-870B-4220-95C8-F629B48658EA}" type="parTrans" cxnId="{4637CB31-F2E5-489F-B291-A58BB4A0FB22}">
      <dgm:prSet/>
      <dgm:spPr/>
      <dgm:t>
        <a:bodyPr/>
        <a:lstStyle/>
        <a:p>
          <a:endParaRPr lang="en-US"/>
        </a:p>
      </dgm:t>
    </dgm:pt>
    <dgm:pt modelId="{F18BC486-5AE1-467B-81F8-30A35C56B5DA}" type="sibTrans" cxnId="{4637CB31-F2E5-489F-B291-A58BB4A0FB22}">
      <dgm:prSet/>
      <dgm:spPr/>
      <dgm:t>
        <a:bodyPr/>
        <a:lstStyle/>
        <a:p>
          <a:endParaRPr lang="en-US"/>
        </a:p>
      </dgm:t>
    </dgm:pt>
    <dgm:pt modelId="{1C436A20-2080-4C59-B034-2C7D29A72148}">
      <dgm:prSet phldrT="[Text]" custT="1"/>
      <dgm:spPr/>
      <dgm:t>
        <a:bodyPr/>
        <a:lstStyle/>
        <a:p>
          <a:r>
            <a:rPr lang="en-US" sz="1200" b="1" dirty="0">
              <a:latin typeface="Arial Narrow" panose="020B0606020202030204" pitchFamily="34" charset="0"/>
            </a:rPr>
            <a:t>Openness</a:t>
          </a:r>
        </a:p>
      </dgm:t>
    </dgm:pt>
    <dgm:pt modelId="{3A42FBCC-3A2B-45D3-A04A-749E68B688C3}" type="parTrans" cxnId="{8D65638B-B918-403F-B6C8-2455B9E5E496}">
      <dgm:prSet/>
      <dgm:spPr/>
      <dgm:t>
        <a:bodyPr/>
        <a:lstStyle/>
        <a:p>
          <a:endParaRPr lang="en-US"/>
        </a:p>
      </dgm:t>
    </dgm:pt>
    <dgm:pt modelId="{8B1D6F00-C8AC-4410-864C-95D89ACB7DD4}" type="sibTrans" cxnId="{8D65638B-B918-403F-B6C8-2455B9E5E496}">
      <dgm:prSet/>
      <dgm:spPr/>
      <dgm:t>
        <a:bodyPr/>
        <a:lstStyle/>
        <a:p>
          <a:endParaRPr lang="en-US"/>
        </a:p>
      </dgm:t>
    </dgm:pt>
    <dgm:pt modelId="{C5AB3868-8126-44D4-9767-D4BBB77FD400}">
      <dgm:prSet phldrT="[Text]"/>
      <dgm:spPr>
        <a:solidFill>
          <a:srgbClr val="047ABB"/>
        </a:solidFill>
      </dgm:spPr>
      <dgm:t>
        <a:bodyPr/>
        <a:lstStyle/>
        <a:p>
          <a:r>
            <a:rPr lang="en-US" b="0" dirty="0">
              <a:solidFill>
                <a:schemeClr val="bg1"/>
              </a:solidFill>
              <a:effectLst/>
            </a:rPr>
            <a:t>Agile</a:t>
          </a:r>
        </a:p>
      </dgm:t>
    </dgm:pt>
    <dgm:pt modelId="{A702461E-0E0E-4581-ABF9-8C7E964D023A}" type="sibTrans" cxnId="{DDD4F882-E668-4CCC-B74C-D15ADBFF8F40}">
      <dgm:prSet/>
      <dgm:spPr/>
      <dgm:t>
        <a:bodyPr/>
        <a:lstStyle/>
        <a:p>
          <a:endParaRPr lang="en-US"/>
        </a:p>
      </dgm:t>
    </dgm:pt>
    <dgm:pt modelId="{D8C01172-54D5-4AA1-BBA0-D711CF08099F}" type="parTrans" cxnId="{DDD4F882-E668-4CCC-B74C-D15ADBFF8F40}">
      <dgm:prSet/>
      <dgm:spPr/>
      <dgm:t>
        <a:bodyPr/>
        <a:lstStyle/>
        <a:p>
          <a:endParaRPr lang="en-US"/>
        </a:p>
      </dgm:t>
    </dgm:pt>
    <dgm:pt modelId="{B92C38F7-9C55-4ED8-9E93-BDFE88993161}" type="pres">
      <dgm:prSet presAssocID="{61831139-C0EC-4DE9-BFE9-676D6526D7C8}" presName="Name0" presStyleCnt="0">
        <dgm:presLayoutVars>
          <dgm:chMax val="1"/>
          <dgm:dir/>
          <dgm:animLvl val="ctr"/>
          <dgm:resizeHandles val="exact"/>
        </dgm:presLayoutVars>
      </dgm:prSet>
      <dgm:spPr/>
    </dgm:pt>
    <dgm:pt modelId="{17EAF944-4E39-4211-A9CC-AE85FDDDCB0C}" type="pres">
      <dgm:prSet presAssocID="{C5AB3868-8126-44D4-9767-D4BBB77FD400}" presName="centerShape" presStyleLbl="node0" presStyleIdx="0" presStyleCnt="1"/>
      <dgm:spPr/>
    </dgm:pt>
    <dgm:pt modelId="{B14DA0CF-716A-49AB-9946-01B877B83DA4}" type="pres">
      <dgm:prSet presAssocID="{1633DC79-B1FE-4F2A-AA6B-E7F5FADDD158}" presName="node" presStyleLbl="node1" presStyleIdx="0" presStyleCnt="5">
        <dgm:presLayoutVars>
          <dgm:bulletEnabled val="1"/>
        </dgm:presLayoutVars>
      </dgm:prSet>
      <dgm:spPr/>
    </dgm:pt>
    <dgm:pt modelId="{F1E67C39-42AE-4579-8256-86B970E27379}" type="pres">
      <dgm:prSet presAssocID="{1633DC79-B1FE-4F2A-AA6B-E7F5FADDD158}" presName="dummy" presStyleCnt="0"/>
      <dgm:spPr/>
    </dgm:pt>
    <dgm:pt modelId="{F9865F94-A379-4AA5-AD21-7FA2229D070D}" type="pres">
      <dgm:prSet presAssocID="{00A9C384-66D2-44C5-B5D5-1BF6DC95CC96}" presName="sibTrans" presStyleLbl="sibTrans2D1" presStyleIdx="0" presStyleCnt="5"/>
      <dgm:spPr/>
    </dgm:pt>
    <dgm:pt modelId="{CB4C11F7-C05C-4D3E-AAAB-B12C69B239FC}" type="pres">
      <dgm:prSet presAssocID="{2220856B-32A5-4ACC-BFB2-B5C3A16BC1FF}" presName="node" presStyleLbl="node1" presStyleIdx="1" presStyleCnt="5">
        <dgm:presLayoutVars>
          <dgm:bulletEnabled val="1"/>
        </dgm:presLayoutVars>
      </dgm:prSet>
      <dgm:spPr/>
    </dgm:pt>
    <dgm:pt modelId="{00238CD7-34F3-4F5D-981A-3076C4901A5B}" type="pres">
      <dgm:prSet presAssocID="{2220856B-32A5-4ACC-BFB2-B5C3A16BC1FF}" presName="dummy" presStyleCnt="0"/>
      <dgm:spPr/>
    </dgm:pt>
    <dgm:pt modelId="{760C7C04-7490-42F0-A6A4-E3C70D4ADCB1}" type="pres">
      <dgm:prSet presAssocID="{A55793A6-804B-4938-8CFD-CD8D136D3F79}" presName="sibTrans" presStyleLbl="sibTrans2D1" presStyleIdx="1" presStyleCnt="5"/>
      <dgm:spPr/>
    </dgm:pt>
    <dgm:pt modelId="{A60E7DBE-8C50-4B44-9C4D-97DF7F39E4FA}" type="pres">
      <dgm:prSet presAssocID="{1C436A20-2080-4C59-B034-2C7D29A72148}" presName="node" presStyleLbl="node1" presStyleIdx="2" presStyleCnt="5">
        <dgm:presLayoutVars>
          <dgm:bulletEnabled val="1"/>
        </dgm:presLayoutVars>
      </dgm:prSet>
      <dgm:spPr/>
    </dgm:pt>
    <dgm:pt modelId="{C9126607-87EE-4BEC-81DD-1452467D67FC}" type="pres">
      <dgm:prSet presAssocID="{1C436A20-2080-4C59-B034-2C7D29A72148}" presName="dummy" presStyleCnt="0"/>
      <dgm:spPr/>
    </dgm:pt>
    <dgm:pt modelId="{F9BCD446-C749-4603-96FB-3BA0CD74F318}" type="pres">
      <dgm:prSet presAssocID="{8B1D6F00-C8AC-4410-864C-95D89ACB7DD4}" presName="sibTrans" presStyleLbl="sibTrans2D1" presStyleIdx="2" presStyleCnt="5"/>
      <dgm:spPr/>
    </dgm:pt>
    <dgm:pt modelId="{6A8E8837-E449-4DBC-859E-2498478FC73C}" type="pres">
      <dgm:prSet presAssocID="{D1163854-0015-4CB7-8C81-B1888289EBAA}" presName="node" presStyleLbl="node1" presStyleIdx="3" presStyleCnt="5">
        <dgm:presLayoutVars>
          <dgm:bulletEnabled val="1"/>
        </dgm:presLayoutVars>
      </dgm:prSet>
      <dgm:spPr/>
    </dgm:pt>
    <dgm:pt modelId="{D416CF51-8E02-401B-8B15-BB4473B7BB5D}" type="pres">
      <dgm:prSet presAssocID="{D1163854-0015-4CB7-8C81-B1888289EBAA}" presName="dummy" presStyleCnt="0"/>
      <dgm:spPr/>
    </dgm:pt>
    <dgm:pt modelId="{804D0860-A635-4E68-9947-D1F4B631D2FB}" type="pres">
      <dgm:prSet presAssocID="{A198819D-F6AE-4B84-83A1-24CDFA78B189}" presName="sibTrans" presStyleLbl="sibTrans2D1" presStyleIdx="3" presStyleCnt="5"/>
      <dgm:spPr/>
    </dgm:pt>
    <dgm:pt modelId="{DA410FAB-3363-4ACC-8E98-0DF1D786A262}" type="pres">
      <dgm:prSet presAssocID="{D482BE8E-C29A-40A4-8DB9-3ED032E0A27D}" presName="node" presStyleLbl="node1" presStyleIdx="4" presStyleCnt="5">
        <dgm:presLayoutVars>
          <dgm:bulletEnabled val="1"/>
        </dgm:presLayoutVars>
      </dgm:prSet>
      <dgm:spPr/>
    </dgm:pt>
    <dgm:pt modelId="{8F713B31-852D-499F-8F40-F295DE6BC39D}" type="pres">
      <dgm:prSet presAssocID="{D482BE8E-C29A-40A4-8DB9-3ED032E0A27D}" presName="dummy" presStyleCnt="0"/>
      <dgm:spPr/>
    </dgm:pt>
    <dgm:pt modelId="{B25774AE-987A-4B1A-A720-AA1FC206E335}" type="pres">
      <dgm:prSet presAssocID="{F18BC486-5AE1-467B-81F8-30A35C56B5DA}" presName="sibTrans" presStyleLbl="sibTrans2D1" presStyleIdx="4" presStyleCnt="5"/>
      <dgm:spPr/>
    </dgm:pt>
  </dgm:ptLst>
  <dgm:cxnLst>
    <dgm:cxn modelId="{E5685B06-481E-FB4D-B2D6-82AD6BBCCC22}" type="presOf" srcId="{1633DC79-B1FE-4F2A-AA6B-E7F5FADDD158}" destId="{B14DA0CF-716A-49AB-9946-01B877B83DA4}" srcOrd="0" destOrd="0" presId="urn:microsoft.com/office/officeart/2005/8/layout/radial6"/>
    <dgm:cxn modelId="{77F24E1A-68AF-3746-89EA-602498F57CFE}" type="presOf" srcId="{1C436A20-2080-4C59-B034-2C7D29A72148}" destId="{A60E7DBE-8C50-4B44-9C4D-97DF7F39E4FA}" srcOrd="0" destOrd="0" presId="urn:microsoft.com/office/officeart/2005/8/layout/radial6"/>
    <dgm:cxn modelId="{05F7DB2C-E8A1-1147-9353-A609BDD64566}" type="presOf" srcId="{C5AB3868-8126-44D4-9767-D4BBB77FD400}" destId="{17EAF944-4E39-4211-A9CC-AE85FDDDCB0C}" srcOrd="0" destOrd="0" presId="urn:microsoft.com/office/officeart/2005/8/layout/radial6"/>
    <dgm:cxn modelId="{4637CB31-F2E5-489F-B291-A58BB4A0FB22}" srcId="{C5AB3868-8126-44D4-9767-D4BBB77FD400}" destId="{D482BE8E-C29A-40A4-8DB9-3ED032E0A27D}" srcOrd="4" destOrd="0" parTransId="{8680706B-870B-4220-95C8-F629B48658EA}" sibTransId="{F18BC486-5AE1-467B-81F8-30A35C56B5DA}"/>
    <dgm:cxn modelId="{3E2B1735-0AFE-4020-AA3D-7A6875515B80}" srcId="{C5AB3868-8126-44D4-9767-D4BBB77FD400}" destId="{2220856B-32A5-4ACC-BFB2-B5C3A16BC1FF}" srcOrd="1" destOrd="0" parTransId="{19D56214-C6F9-460C-A0EE-ABD1E41139BC}" sibTransId="{A55793A6-804B-4938-8CFD-CD8D136D3F79}"/>
    <dgm:cxn modelId="{8BCB6852-E736-A64B-A0C5-8982877FE294}" type="presOf" srcId="{A55793A6-804B-4938-8CFD-CD8D136D3F79}" destId="{760C7C04-7490-42F0-A6A4-E3C70D4ADCB1}" srcOrd="0" destOrd="0" presId="urn:microsoft.com/office/officeart/2005/8/layout/radial6"/>
    <dgm:cxn modelId="{328A465D-3B0A-114B-8F2E-296DBA5922B9}" type="presOf" srcId="{D482BE8E-C29A-40A4-8DB9-3ED032E0A27D}" destId="{DA410FAB-3363-4ACC-8E98-0DF1D786A262}" srcOrd="0" destOrd="0" presId="urn:microsoft.com/office/officeart/2005/8/layout/radial6"/>
    <dgm:cxn modelId="{DDD4F882-E668-4CCC-B74C-D15ADBFF8F40}" srcId="{61831139-C0EC-4DE9-BFE9-676D6526D7C8}" destId="{C5AB3868-8126-44D4-9767-D4BBB77FD400}" srcOrd="0" destOrd="0" parTransId="{D8C01172-54D5-4AA1-BBA0-D711CF08099F}" sibTransId="{A702461E-0E0E-4581-ABF9-8C7E964D023A}"/>
    <dgm:cxn modelId="{8D65638B-B918-403F-B6C8-2455B9E5E496}" srcId="{C5AB3868-8126-44D4-9767-D4BBB77FD400}" destId="{1C436A20-2080-4C59-B034-2C7D29A72148}" srcOrd="2" destOrd="0" parTransId="{3A42FBCC-3A2B-45D3-A04A-749E68B688C3}" sibTransId="{8B1D6F00-C8AC-4410-864C-95D89ACB7DD4}"/>
    <dgm:cxn modelId="{66CAC38B-0153-9C4E-A1FC-9C400F725584}" type="presOf" srcId="{A198819D-F6AE-4B84-83A1-24CDFA78B189}" destId="{804D0860-A635-4E68-9947-D1F4B631D2FB}" srcOrd="0" destOrd="0" presId="urn:microsoft.com/office/officeart/2005/8/layout/radial6"/>
    <dgm:cxn modelId="{2309989A-3869-424F-9674-F91A85FAD833}" type="presOf" srcId="{61831139-C0EC-4DE9-BFE9-676D6526D7C8}" destId="{B92C38F7-9C55-4ED8-9E93-BDFE88993161}" srcOrd="0" destOrd="0" presId="urn:microsoft.com/office/officeart/2005/8/layout/radial6"/>
    <dgm:cxn modelId="{9650F5C1-2BFC-C340-9FAA-82F6F061B4D4}" type="presOf" srcId="{8B1D6F00-C8AC-4410-864C-95D89ACB7DD4}" destId="{F9BCD446-C749-4603-96FB-3BA0CD74F318}" srcOrd="0" destOrd="0" presId="urn:microsoft.com/office/officeart/2005/8/layout/radial6"/>
    <dgm:cxn modelId="{664829C4-2634-634F-971E-F98988C03F99}" type="presOf" srcId="{D1163854-0015-4CB7-8C81-B1888289EBAA}" destId="{6A8E8837-E449-4DBC-859E-2498478FC73C}" srcOrd="0" destOrd="0" presId="urn:microsoft.com/office/officeart/2005/8/layout/radial6"/>
    <dgm:cxn modelId="{784D1DCE-519A-4F49-A6EC-975AE5B9D7A3}" srcId="{C5AB3868-8126-44D4-9767-D4BBB77FD400}" destId="{D1163854-0015-4CB7-8C81-B1888289EBAA}" srcOrd="3" destOrd="0" parTransId="{6E250878-E38E-4873-836B-3F890AC62F5A}" sibTransId="{A198819D-F6AE-4B84-83A1-24CDFA78B189}"/>
    <dgm:cxn modelId="{50DC94CF-EF9B-4654-803F-3929EFD55A61}" srcId="{C5AB3868-8126-44D4-9767-D4BBB77FD400}" destId="{1633DC79-B1FE-4F2A-AA6B-E7F5FADDD158}" srcOrd="0" destOrd="0" parTransId="{2F6C94C2-F8D3-4E56-9230-1CEDD90517C4}" sibTransId="{00A9C384-66D2-44C5-B5D5-1BF6DC95CC96}"/>
    <dgm:cxn modelId="{DB911FDD-80A4-E746-8AD2-4B9AB27139DC}" type="presOf" srcId="{F18BC486-5AE1-467B-81F8-30A35C56B5DA}" destId="{B25774AE-987A-4B1A-A720-AA1FC206E335}" srcOrd="0" destOrd="0" presId="urn:microsoft.com/office/officeart/2005/8/layout/radial6"/>
    <dgm:cxn modelId="{082E60EB-7579-614E-BDB3-A43FABAD9256}" type="presOf" srcId="{00A9C384-66D2-44C5-B5D5-1BF6DC95CC96}" destId="{F9865F94-A379-4AA5-AD21-7FA2229D070D}" srcOrd="0" destOrd="0" presId="urn:microsoft.com/office/officeart/2005/8/layout/radial6"/>
    <dgm:cxn modelId="{D64CDBF2-7BE3-5E43-AA4E-17763F0AA767}" type="presOf" srcId="{2220856B-32A5-4ACC-BFB2-B5C3A16BC1FF}" destId="{CB4C11F7-C05C-4D3E-AAAB-B12C69B239FC}" srcOrd="0" destOrd="0" presId="urn:microsoft.com/office/officeart/2005/8/layout/radial6"/>
    <dgm:cxn modelId="{BF8E0F55-F1DC-384A-BECD-D81B741DF283}" type="presParOf" srcId="{B92C38F7-9C55-4ED8-9E93-BDFE88993161}" destId="{17EAF944-4E39-4211-A9CC-AE85FDDDCB0C}" srcOrd="0" destOrd="0" presId="urn:microsoft.com/office/officeart/2005/8/layout/radial6"/>
    <dgm:cxn modelId="{8042B546-FEF4-2949-A48E-2970138991CF}" type="presParOf" srcId="{B92C38F7-9C55-4ED8-9E93-BDFE88993161}" destId="{B14DA0CF-716A-49AB-9946-01B877B83DA4}" srcOrd="1" destOrd="0" presId="urn:microsoft.com/office/officeart/2005/8/layout/radial6"/>
    <dgm:cxn modelId="{160EF9D7-D7C6-EC4F-BB12-9FE5EF8DBD41}" type="presParOf" srcId="{B92C38F7-9C55-4ED8-9E93-BDFE88993161}" destId="{F1E67C39-42AE-4579-8256-86B970E27379}" srcOrd="2" destOrd="0" presId="urn:microsoft.com/office/officeart/2005/8/layout/radial6"/>
    <dgm:cxn modelId="{59FD53F8-C8FF-3542-AC78-925501C8BBD1}" type="presParOf" srcId="{B92C38F7-9C55-4ED8-9E93-BDFE88993161}" destId="{F9865F94-A379-4AA5-AD21-7FA2229D070D}" srcOrd="3" destOrd="0" presId="urn:microsoft.com/office/officeart/2005/8/layout/radial6"/>
    <dgm:cxn modelId="{81DD4D89-F7DE-3047-A3A2-947120A69AE4}" type="presParOf" srcId="{B92C38F7-9C55-4ED8-9E93-BDFE88993161}" destId="{CB4C11F7-C05C-4D3E-AAAB-B12C69B239FC}" srcOrd="4" destOrd="0" presId="urn:microsoft.com/office/officeart/2005/8/layout/radial6"/>
    <dgm:cxn modelId="{99CF4703-4FDB-7E4E-9611-907846C5E4BD}" type="presParOf" srcId="{B92C38F7-9C55-4ED8-9E93-BDFE88993161}" destId="{00238CD7-34F3-4F5D-981A-3076C4901A5B}" srcOrd="5" destOrd="0" presId="urn:microsoft.com/office/officeart/2005/8/layout/radial6"/>
    <dgm:cxn modelId="{24CF4189-DA07-FD46-B462-D9570B64DEBF}" type="presParOf" srcId="{B92C38F7-9C55-4ED8-9E93-BDFE88993161}" destId="{760C7C04-7490-42F0-A6A4-E3C70D4ADCB1}" srcOrd="6" destOrd="0" presId="urn:microsoft.com/office/officeart/2005/8/layout/radial6"/>
    <dgm:cxn modelId="{501D6F33-1A08-694B-AB6A-D7A68CFC40C1}" type="presParOf" srcId="{B92C38F7-9C55-4ED8-9E93-BDFE88993161}" destId="{A60E7DBE-8C50-4B44-9C4D-97DF7F39E4FA}" srcOrd="7" destOrd="0" presId="urn:microsoft.com/office/officeart/2005/8/layout/radial6"/>
    <dgm:cxn modelId="{1DF53E9F-C2D0-5447-A2B7-E01C99AFC761}" type="presParOf" srcId="{B92C38F7-9C55-4ED8-9E93-BDFE88993161}" destId="{C9126607-87EE-4BEC-81DD-1452467D67FC}" srcOrd="8" destOrd="0" presId="urn:microsoft.com/office/officeart/2005/8/layout/radial6"/>
    <dgm:cxn modelId="{DDDB7BD4-4B72-0E41-8963-AB9D9AF9E0DF}" type="presParOf" srcId="{B92C38F7-9C55-4ED8-9E93-BDFE88993161}" destId="{F9BCD446-C749-4603-96FB-3BA0CD74F318}" srcOrd="9" destOrd="0" presId="urn:microsoft.com/office/officeart/2005/8/layout/radial6"/>
    <dgm:cxn modelId="{8434C278-F366-9643-83D5-36DB731EA5E9}" type="presParOf" srcId="{B92C38F7-9C55-4ED8-9E93-BDFE88993161}" destId="{6A8E8837-E449-4DBC-859E-2498478FC73C}" srcOrd="10" destOrd="0" presId="urn:microsoft.com/office/officeart/2005/8/layout/radial6"/>
    <dgm:cxn modelId="{71997D68-689B-1047-9217-0C5FDF8520CC}" type="presParOf" srcId="{B92C38F7-9C55-4ED8-9E93-BDFE88993161}" destId="{D416CF51-8E02-401B-8B15-BB4473B7BB5D}" srcOrd="11" destOrd="0" presId="urn:microsoft.com/office/officeart/2005/8/layout/radial6"/>
    <dgm:cxn modelId="{B5508166-DE4B-424D-B78A-499A0DB33D58}" type="presParOf" srcId="{B92C38F7-9C55-4ED8-9E93-BDFE88993161}" destId="{804D0860-A635-4E68-9947-D1F4B631D2FB}" srcOrd="12" destOrd="0" presId="urn:microsoft.com/office/officeart/2005/8/layout/radial6"/>
    <dgm:cxn modelId="{CA7B593C-FD47-9744-BCB8-E66DA7E5F02A}" type="presParOf" srcId="{B92C38F7-9C55-4ED8-9E93-BDFE88993161}" destId="{DA410FAB-3363-4ACC-8E98-0DF1D786A262}" srcOrd="13" destOrd="0" presId="urn:microsoft.com/office/officeart/2005/8/layout/radial6"/>
    <dgm:cxn modelId="{06BF6E79-D6C1-9D4D-8A78-B58A3D573DB7}" type="presParOf" srcId="{B92C38F7-9C55-4ED8-9E93-BDFE88993161}" destId="{8F713B31-852D-499F-8F40-F295DE6BC39D}" srcOrd="14" destOrd="0" presId="urn:microsoft.com/office/officeart/2005/8/layout/radial6"/>
    <dgm:cxn modelId="{30FD3FB8-48EC-3744-AAD1-B7999BA9C620}" type="presParOf" srcId="{B92C38F7-9C55-4ED8-9E93-BDFE88993161}" destId="{B25774AE-987A-4B1A-A720-AA1FC206E335}"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70DFC-4FED-483C-B329-A7819304E464}">
      <dsp:nvSpPr>
        <dsp:cNvPr id="0" name=""/>
        <dsp:cNvSpPr/>
      </dsp:nvSpPr>
      <dsp:spPr>
        <a:xfrm>
          <a:off x="2770278" y="0"/>
          <a:ext cx="1385138" cy="948681"/>
        </a:xfrm>
        <a:prstGeom prst="trapezoid">
          <a:avLst>
            <a:gd name="adj" fmla="val 73003"/>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b" anchorCtr="0">
          <a:noAutofit/>
        </a:bodyPr>
        <a:lstStyle/>
        <a:p>
          <a:pPr marL="0" lvl="0" indent="0" algn="ctr" defTabSz="488950">
            <a:lnSpc>
              <a:spcPct val="90000"/>
            </a:lnSpc>
            <a:spcBef>
              <a:spcPct val="0"/>
            </a:spcBef>
            <a:spcAft>
              <a:spcPct val="35000"/>
            </a:spcAft>
            <a:buNone/>
          </a:pPr>
          <a:r>
            <a:rPr lang="en-US" sz="1100" b="1" kern="1200" dirty="0">
              <a:solidFill>
                <a:schemeClr val="tx1"/>
              </a:solidFill>
            </a:rPr>
            <a:t>Inattention</a:t>
          </a:r>
          <a:br>
            <a:rPr lang="en-US" sz="1100" b="1" kern="1200" dirty="0">
              <a:solidFill>
                <a:schemeClr val="tx1"/>
              </a:solidFill>
            </a:rPr>
          </a:br>
          <a:r>
            <a:rPr lang="en-US" sz="1100" b="1" kern="1200" dirty="0">
              <a:solidFill>
                <a:schemeClr val="tx1"/>
              </a:solidFill>
            </a:rPr>
            <a:t>to</a:t>
          </a:r>
          <a:br>
            <a:rPr lang="en-US" sz="1100" b="1" kern="1200" dirty="0">
              <a:solidFill>
                <a:schemeClr val="tx1"/>
              </a:solidFill>
            </a:rPr>
          </a:br>
          <a:r>
            <a:rPr lang="en-US" sz="1500" b="1" kern="1200" dirty="0">
              <a:solidFill>
                <a:schemeClr val="tx1"/>
              </a:solidFill>
            </a:rPr>
            <a:t>RESULTS</a:t>
          </a:r>
        </a:p>
      </dsp:txBody>
      <dsp:txXfrm>
        <a:off x="2770278" y="0"/>
        <a:ext cx="1385138" cy="948681"/>
      </dsp:txXfrm>
    </dsp:sp>
    <dsp:sp modelId="{9F1E0773-8FC0-47FF-A7F6-8C51E9262B09}">
      <dsp:nvSpPr>
        <dsp:cNvPr id="0" name=""/>
        <dsp:cNvSpPr/>
      </dsp:nvSpPr>
      <dsp:spPr>
        <a:xfrm>
          <a:off x="2077708" y="948681"/>
          <a:ext cx="2770277" cy="948681"/>
        </a:xfrm>
        <a:prstGeom prst="trapezoid">
          <a:avLst>
            <a:gd name="adj" fmla="val 73003"/>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25000"/>
            </a:lnSpc>
            <a:spcBef>
              <a:spcPct val="0"/>
            </a:spcBef>
            <a:spcAft>
              <a:spcPct val="35000"/>
            </a:spcAft>
            <a:buNone/>
          </a:pPr>
          <a:r>
            <a:rPr lang="en-US" sz="1800" b="1" kern="1200" dirty="0">
              <a:solidFill>
                <a:schemeClr val="tx1"/>
              </a:solidFill>
            </a:rPr>
            <a:t>Avoidance of </a:t>
          </a:r>
          <a:r>
            <a:rPr lang="en-US" sz="1550" b="1" kern="1200" dirty="0">
              <a:solidFill>
                <a:schemeClr val="tx1"/>
              </a:solidFill>
            </a:rPr>
            <a:t>ACCOUNTABILITY</a:t>
          </a:r>
        </a:p>
      </dsp:txBody>
      <dsp:txXfrm>
        <a:off x="2562507" y="948681"/>
        <a:ext cx="1800680" cy="948681"/>
      </dsp:txXfrm>
    </dsp:sp>
    <dsp:sp modelId="{ED324026-E4EB-462F-9141-30B226B119A3}">
      <dsp:nvSpPr>
        <dsp:cNvPr id="0" name=""/>
        <dsp:cNvSpPr/>
      </dsp:nvSpPr>
      <dsp:spPr>
        <a:xfrm>
          <a:off x="1385139" y="1897363"/>
          <a:ext cx="4155416" cy="948681"/>
        </a:xfrm>
        <a:prstGeom prst="trapezoid">
          <a:avLst>
            <a:gd name="adj" fmla="val 73003"/>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25000"/>
            </a:lnSpc>
            <a:spcBef>
              <a:spcPct val="0"/>
            </a:spcBef>
            <a:spcAft>
              <a:spcPct val="35000"/>
            </a:spcAft>
            <a:buNone/>
          </a:pPr>
          <a:r>
            <a:rPr lang="en-US" sz="1800" b="1" kern="1200" dirty="0">
              <a:solidFill>
                <a:schemeClr val="tx1"/>
              </a:solidFill>
            </a:rPr>
            <a:t>Lack of</a:t>
          </a:r>
          <a:br>
            <a:rPr lang="en-US" sz="1800" b="1" kern="1200" dirty="0">
              <a:solidFill>
                <a:schemeClr val="tx1"/>
              </a:solidFill>
            </a:rPr>
          </a:br>
          <a:r>
            <a:rPr lang="en-US" sz="1800" b="1" kern="1200" dirty="0">
              <a:solidFill>
                <a:schemeClr val="tx1"/>
              </a:solidFill>
            </a:rPr>
            <a:t>COMMITMENT</a:t>
          </a:r>
        </a:p>
      </dsp:txBody>
      <dsp:txXfrm>
        <a:off x="2112336" y="1897363"/>
        <a:ext cx="2701021" cy="948681"/>
      </dsp:txXfrm>
    </dsp:sp>
    <dsp:sp modelId="{A28A804C-4A1E-4199-875A-3578116EA2B8}">
      <dsp:nvSpPr>
        <dsp:cNvPr id="0" name=""/>
        <dsp:cNvSpPr/>
      </dsp:nvSpPr>
      <dsp:spPr>
        <a:xfrm>
          <a:off x="692569" y="2846045"/>
          <a:ext cx="5540555" cy="948681"/>
        </a:xfrm>
        <a:prstGeom prst="trapezoid">
          <a:avLst>
            <a:gd name="adj" fmla="val 73003"/>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25000"/>
            </a:lnSpc>
            <a:spcBef>
              <a:spcPct val="0"/>
            </a:spcBef>
            <a:spcAft>
              <a:spcPct val="35000"/>
            </a:spcAft>
            <a:buNone/>
          </a:pPr>
          <a:r>
            <a:rPr lang="en-US" sz="1800" b="1" kern="1200" dirty="0">
              <a:solidFill>
                <a:schemeClr val="tx1"/>
              </a:solidFill>
            </a:rPr>
            <a:t>Fear of </a:t>
          </a:r>
          <a:br>
            <a:rPr lang="en-US" sz="1800" b="1" kern="1200" dirty="0">
              <a:solidFill>
                <a:schemeClr val="tx1"/>
              </a:solidFill>
            </a:rPr>
          </a:br>
          <a:r>
            <a:rPr lang="en-US" sz="1800" b="1" kern="1200" dirty="0">
              <a:solidFill>
                <a:schemeClr val="tx1"/>
              </a:solidFill>
            </a:rPr>
            <a:t>CONFLICT</a:t>
          </a:r>
        </a:p>
      </dsp:txBody>
      <dsp:txXfrm>
        <a:off x="1662166" y="2846045"/>
        <a:ext cx="3601361" cy="948681"/>
      </dsp:txXfrm>
    </dsp:sp>
    <dsp:sp modelId="{4C209F52-4177-4D32-B873-E35093304CB7}">
      <dsp:nvSpPr>
        <dsp:cNvPr id="0" name=""/>
        <dsp:cNvSpPr/>
      </dsp:nvSpPr>
      <dsp:spPr>
        <a:xfrm>
          <a:off x="0" y="3794727"/>
          <a:ext cx="6925695" cy="948681"/>
        </a:xfrm>
        <a:prstGeom prst="trapezoid">
          <a:avLst>
            <a:gd name="adj" fmla="val 73003"/>
          </a:avLst>
        </a:prstGeom>
        <a:solidFill>
          <a:srgbClr val="FFC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25000"/>
            </a:lnSpc>
            <a:spcBef>
              <a:spcPct val="0"/>
            </a:spcBef>
            <a:spcAft>
              <a:spcPct val="35000"/>
            </a:spcAft>
            <a:buNone/>
          </a:pPr>
          <a:r>
            <a:rPr lang="en-US" sz="1800" b="1" kern="1200" dirty="0">
              <a:solidFill>
                <a:schemeClr val="tx1"/>
              </a:solidFill>
            </a:rPr>
            <a:t>Absence of </a:t>
          </a:r>
          <a:br>
            <a:rPr lang="en-US" sz="1800" b="1" kern="1200" dirty="0">
              <a:solidFill>
                <a:schemeClr val="tx1"/>
              </a:solidFill>
            </a:rPr>
          </a:br>
          <a:r>
            <a:rPr lang="en-US" sz="1800" b="1" kern="1200" dirty="0">
              <a:solidFill>
                <a:schemeClr val="tx1"/>
              </a:solidFill>
              <a:effectLst/>
            </a:rPr>
            <a:t>TRUST</a:t>
          </a:r>
        </a:p>
      </dsp:txBody>
      <dsp:txXfrm>
        <a:off x="1211996" y="3794727"/>
        <a:ext cx="4501701" cy="948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17161-EDA0-4DD3-B918-52C9772EFED9}">
      <dsp:nvSpPr>
        <dsp:cNvPr id="0" name=""/>
        <dsp:cNvSpPr/>
      </dsp:nvSpPr>
      <dsp:spPr>
        <a:xfrm>
          <a:off x="6602653" y="2956263"/>
          <a:ext cx="3557683" cy="1848637"/>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latin typeface="Calibri" panose="020F0502020204030204" pitchFamily="34" charset="0"/>
              <a:cs typeface="Arial" panose="020B0604020202020204" pitchFamily="34" charset="0"/>
            </a:rPr>
            <a:t>‘We’ Thinking Stage</a:t>
          </a:r>
        </a:p>
      </dsp:txBody>
      <dsp:txXfrm>
        <a:off x="7710567" y="3459032"/>
        <a:ext cx="2409160" cy="1305259"/>
      </dsp:txXfrm>
    </dsp:sp>
    <dsp:sp modelId="{AC252968-B361-4B67-AEE1-67827F812D06}">
      <dsp:nvSpPr>
        <dsp:cNvPr id="0" name=""/>
        <dsp:cNvSpPr/>
      </dsp:nvSpPr>
      <dsp:spPr>
        <a:xfrm>
          <a:off x="1491499" y="2938494"/>
          <a:ext cx="3557683" cy="1848637"/>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latin typeface="Calibri" panose="020F0502020204030204" pitchFamily="34" charset="0"/>
              <a:cs typeface="Arial" panose="020B0604020202020204" pitchFamily="34" charset="0"/>
            </a:rPr>
            <a:t>‘Efficient Processes’ Stage </a:t>
          </a:r>
        </a:p>
      </dsp:txBody>
      <dsp:txXfrm>
        <a:off x="1532108" y="3441262"/>
        <a:ext cx="2409160" cy="1305259"/>
      </dsp:txXfrm>
    </dsp:sp>
    <dsp:sp modelId="{8B22DE8D-A979-4CF0-B584-2FE7A372571E}">
      <dsp:nvSpPr>
        <dsp:cNvPr id="0" name=""/>
        <dsp:cNvSpPr/>
      </dsp:nvSpPr>
      <dsp:spPr>
        <a:xfrm>
          <a:off x="6549448" y="191362"/>
          <a:ext cx="3557683" cy="1848637"/>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latin typeface="Calibri" panose="020F0502020204030204" pitchFamily="34" charset="0"/>
              <a:cs typeface="Arial" panose="020B0604020202020204" pitchFamily="34" charset="0"/>
            </a:rPr>
            <a:t>‘Me’ Thinking Stage</a:t>
          </a:r>
        </a:p>
      </dsp:txBody>
      <dsp:txXfrm>
        <a:off x="7657362" y="231971"/>
        <a:ext cx="2409160" cy="1305259"/>
      </dsp:txXfrm>
    </dsp:sp>
    <dsp:sp modelId="{B6D525F6-D78B-41E2-8F05-2021AF3FA720}">
      <dsp:nvSpPr>
        <dsp:cNvPr id="0" name=""/>
        <dsp:cNvSpPr/>
      </dsp:nvSpPr>
      <dsp:spPr>
        <a:xfrm>
          <a:off x="1491499" y="191362"/>
          <a:ext cx="3557683" cy="1848637"/>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228600" lvl="1" indent="-228600" algn="l" defTabSz="1066800">
            <a:lnSpc>
              <a:spcPct val="90000"/>
            </a:lnSpc>
            <a:spcBef>
              <a:spcPct val="0"/>
            </a:spcBef>
            <a:spcAft>
              <a:spcPct val="15000"/>
            </a:spcAft>
            <a:buChar char="•"/>
          </a:pPr>
          <a:r>
            <a:rPr lang="en-US" sz="2400" b="0" kern="1200" dirty="0">
              <a:latin typeface="Calibri" panose="020F0502020204030204" pitchFamily="34" charset="0"/>
              <a:cs typeface="Arial" panose="020B0604020202020204" pitchFamily="34" charset="0"/>
            </a:rPr>
            <a:t>Getting to Know You Stage</a:t>
          </a:r>
        </a:p>
      </dsp:txBody>
      <dsp:txXfrm>
        <a:off x="1532108" y="231971"/>
        <a:ext cx="2409160" cy="1305259"/>
      </dsp:txXfrm>
    </dsp:sp>
    <dsp:sp modelId="{06CC4BFC-5714-472C-B5C2-33ADEE1F23E5}">
      <dsp:nvSpPr>
        <dsp:cNvPr id="0" name=""/>
        <dsp:cNvSpPr/>
      </dsp:nvSpPr>
      <dsp:spPr>
        <a:xfrm>
          <a:off x="3582131" y="289851"/>
          <a:ext cx="2201853" cy="2201853"/>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Arial" panose="020B0604020202020204" pitchFamily="34" charset="0"/>
            </a:rPr>
            <a:t>Forming</a:t>
          </a:r>
        </a:p>
      </dsp:txBody>
      <dsp:txXfrm>
        <a:off x="4227039" y="934759"/>
        <a:ext cx="1556945" cy="1556945"/>
      </dsp:txXfrm>
    </dsp:sp>
    <dsp:sp modelId="{A9061300-DBC3-4853-8C1C-9096F5763925}">
      <dsp:nvSpPr>
        <dsp:cNvPr id="0" name=""/>
        <dsp:cNvSpPr/>
      </dsp:nvSpPr>
      <dsp:spPr>
        <a:xfrm rot="5400000">
          <a:off x="5885687" y="289851"/>
          <a:ext cx="2201853" cy="2201853"/>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Arial" panose="020B0604020202020204" pitchFamily="34" charset="0"/>
            </a:rPr>
            <a:t>Storming</a:t>
          </a:r>
        </a:p>
      </dsp:txBody>
      <dsp:txXfrm rot="-5400000">
        <a:off x="5885687" y="934759"/>
        <a:ext cx="1556945" cy="1556945"/>
      </dsp:txXfrm>
    </dsp:sp>
    <dsp:sp modelId="{1561A7D3-70F6-495F-B440-B9D47CB5067D}">
      <dsp:nvSpPr>
        <dsp:cNvPr id="0" name=""/>
        <dsp:cNvSpPr/>
      </dsp:nvSpPr>
      <dsp:spPr>
        <a:xfrm rot="10800000">
          <a:off x="5885687" y="2593406"/>
          <a:ext cx="2201853" cy="2201853"/>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Calibri" panose="020F0502020204030204" pitchFamily="34" charset="0"/>
              <a:cs typeface="Arial" panose="020B0604020202020204" pitchFamily="34" charset="0"/>
            </a:rPr>
            <a:t>Norming</a:t>
          </a:r>
        </a:p>
      </dsp:txBody>
      <dsp:txXfrm rot="10800000">
        <a:off x="5885687" y="2593406"/>
        <a:ext cx="1556945" cy="1556945"/>
      </dsp:txXfrm>
    </dsp:sp>
    <dsp:sp modelId="{C4356FB4-B551-454E-9460-3754648F0344}">
      <dsp:nvSpPr>
        <dsp:cNvPr id="0" name=""/>
        <dsp:cNvSpPr/>
      </dsp:nvSpPr>
      <dsp:spPr>
        <a:xfrm rot="16200000">
          <a:off x="3582131" y="2593406"/>
          <a:ext cx="2201853" cy="2201853"/>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b="0" kern="1200" dirty="0">
              <a:latin typeface="Calibri" panose="020F0502020204030204" pitchFamily="34" charset="0"/>
              <a:cs typeface="Arial" panose="020B0604020202020204" pitchFamily="34" charset="0"/>
            </a:rPr>
            <a:t>Performing</a:t>
          </a:r>
        </a:p>
      </dsp:txBody>
      <dsp:txXfrm rot="5400000">
        <a:off x="4227039" y="2593406"/>
        <a:ext cx="1556945" cy="1556945"/>
      </dsp:txXfrm>
    </dsp:sp>
    <dsp:sp modelId="{E61F16E3-C320-421D-84A8-F21AD6BC7AE5}">
      <dsp:nvSpPr>
        <dsp:cNvPr id="0" name=""/>
        <dsp:cNvSpPr/>
      </dsp:nvSpPr>
      <dsp:spPr>
        <a:xfrm>
          <a:off x="5454723" y="2084895"/>
          <a:ext cx="760224" cy="66106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3DCFFC-0229-40A6-92FD-2D39D338FEED}">
      <dsp:nvSpPr>
        <dsp:cNvPr id="0" name=""/>
        <dsp:cNvSpPr/>
      </dsp:nvSpPr>
      <dsp:spPr>
        <a:xfrm rot="10800000">
          <a:off x="5454723" y="2339151"/>
          <a:ext cx="760224" cy="66106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774AE-987A-4B1A-A720-AA1FC206E335}">
      <dsp:nvSpPr>
        <dsp:cNvPr id="0" name=""/>
        <dsp:cNvSpPr/>
      </dsp:nvSpPr>
      <dsp:spPr>
        <a:xfrm>
          <a:off x="1827060" y="372770"/>
          <a:ext cx="2480744" cy="2480744"/>
        </a:xfrm>
        <a:prstGeom prst="blockArc">
          <a:avLst>
            <a:gd name="adj1" fmla="val 11880000"/>
            <a:gd name="adj2" fmla="val 16200000"/>
            <a:gd name="adj3" fmla="val 464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4D0860-A635-4E68-9947-D1F4B631D2FB}">
      <dsp:nvSpPr>
        <dsp:cNvPr id="0" name=""/>
        <dsp:cNvSpPr/>
      </dsp:nvSpPr>
      <dsp:spPr>
        <a:xfrm>
          <a:off x="1827060" y="372770"/>
          <a:ext cx="2480744" cy="2480744"/>
        </a:xfrm>
        <a:prstGeom prst="blockArc">
          <a:avLst>
            <a:gd name="adj1" fmla="val 7560000"/>
            <a:gd name="adj2" fmla="val 11880000"/>
            <a:gd name="adj3" fmla="val 464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BCD446-C749-4603-96FB-3BA0CD74F318}">
      <dsp:nvSpPr>
        <dsp:cNvPr id="0" name=""/>
        <dsp:cNvSpPr/>
      </dsp:nvSpPr>
      <dsp:spPr>
        <a:xfrm>
          <a:off x="1827060" y="372770"/>
          <a:ext cx="2480744" cy="2480744"/>
        </a:xfrm>
        <a:prstGeom prst="blockArc">
          <a:avLst>
            <a:gd name="adj1" fmla="val 3240000"/>
            <a:gd name="adj2" fmla="val 7560000"/>
            <a:gd name="adj3" fmla="val 464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0C7C04-7490-42F0-A6A4-E3C70D4ADCB1}">
      <dsp:nvSpPr>
        <dsp:cNvPr id="0" name=""/>
        <dsp:cNvSpPr/>
      </dsp:nvSpPr>
      <dsp:spPr>
        <a:xfrm>
          <a:off x="1827060" y="372770"/>
          <a:ext cx="2480744" cy="2480744"/>
        </a:xfrm>
        <a:prstGeom prst="blockArc">
          <a:avLst>
            <a:gd name="adj1" fmla="val 20520000"/>
            <a:gd name="adj2" fmla="val 3240000"/>
            <a:gd name="adj3" fmla="val 464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865F94-A379-4AA5-AD21-7FA2229D070D}">
      <dsp:nvSpPr>
        <dsp:cNvPr id="0" name=""/>
        <dsp:cNvSpPr/>
      </dsp:nvSpPr>
      <dsp:spPr>
        <a:xfrm>
          <a:off x="1827060" y="372770"/>
          <a:ext cx="2480744" cy="2480744"/>
        </a:xfrm>
        <a:prstGeom prst="blockArc">
          <a:avLst>
            <a:gd name="adj1" fmla="val 16200000"/>
            <a:gd name="adj2" fmla="val 20520000"/>
            <a:gd name="adj3" fmla="val 4644"/>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EAF944-4E39-4211-A9CC-AE85FDDDCB0C}">
      <dsp:nvSpPr>
        <dsp:cNvPr id="0" name=""/>
        <dsp:cNvSpPr/>
      </dsp:nvSpPr>
      <dsp:spPr>
        <a:xfrm>
          <a:off x="2496033" y="1041743"/>
          <a:ext cx="1142798" cy="1142798"/>
        </a:xfrm>
        <a:prstGeom prst="ellipse">
          <a:avLst/>
        </a:prstGeom>
        <a:solidFill>
          <a:srgbClr val="047ABB"/>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bg1"/>
              </a:solidFill>
              <a:effectLst/>
            </a:rPr>
            <a:t>Agile</a:t>
          </a:r>
        </a:p>
      </dsp:txBody>
      <dsp:txXfrm>
        <a:off x="2663392" y="1209102"/>
        <a:ext cx="808080" cy="808080"/>
      </dsp:txXfrm>
    </dsp:sp>
    <dsp:sp modelId="{B14DA0CF-716A-49AB-9946-01B877B83DA4}">
      <dsp:nvSpPr>
        <dsp:cNvPr id="0" name=""/>
        <dsp:cNvSpPr/>
      </dsp:nvSpPr>
      <dsp:spPr>
        <a:xfrm>
          <a:off x="2667453" y="1589"/>
          <a:ext cx="799958" cy="79995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spc="0" dirty="0">
              <a:latin typeface="Arial Narrow" panose="020B0606020202030204" pitchFamily="34" charset="0"/>
            </a:rPr>
            <a:t>Commitment</a:t>
          </a:r>
        </a:p>
      </dsp:txBody>
      <dsp:txXfrm>
        <a:off x="2784604" y="118740"/>
        <a:ext cx="565656" cy="565656"/>
      </dsp:txXfrm>
    </dsp:sp>
    <dsp:sp modelId="{CB4C11F7-C05C-4D3E-AAAB-B12C69B239FC}">
      <dsp:nvSpPr>
        <dsp:cNvPr id="0" name=""/>
        <dsp:cNvSpPr/>
      </dsp:nvSpPr>
      <dsp:spPr>
        <a:xfrm>
          <a:off x="3819728" y="838766"/>
          <a:ext cx="799958" cy="79995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panose="020B0606020202030204" pitchFamily="34" charset="0"/>
            </a:rPr>
            <a:t>Focus</a:t>
          </a:r>
          <a:endParaRPr lang="en-US" sz="1100" b="1" kern="1200" dirty="0">
            <a:latin typeface="Arial Narrow" panose="020B0606020202030204" pitchFamily="34" charset="0"/>
          </a:endParaRPr>
        </a:p>
      </dsp:txBody>
      <dsp:txXfrm>
        <a:off x="3936879" y="955917"/>
        <a:ext cx="565656" cy="565656"/>
      </dsp:txXfrm>
    </dsp:sp>
    <dsp:sp modelId="{A60E7DBE-8C50-4B44-9C4D-97DF7F39E4FA}">
      <dsp:nvSpPr>
        <dsp:cNvPr id="0" name=""/>
        <dsp:cNvSpPr/>
      </dsp:nvSpPr>
      <dsp:spPr>
        <a:xfrm>
          <a:off x="3379598" y="2193347"/>
          <a:ext cx="799958" cy="79995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Narrow" panose="020B0606020202030204" pitchFamily="34" charset="0"/>
            </a:rPr>
            <a:t>Openness</a:t>
          </a:r>
        </a:p>
      </dsp:txBody>
      <dsp:txXfrm>
        <a:off x="3496749" y="2310498"/>
        <a:ext cx="565656" cy="565656"/>
      </dsp:txXfrm>
    </dsp:sp>
    <dsp:sp modelId="{6A8E8837-E449-4DBC-859E-2498478FC73C}">
      <dsp:nvSpPr>
        <dsp:cNvPr id="0" name=""/>
        <dsp:cNvSpPr/>
      </dsp:nvSpPr>
      <dsp:spPr>
        <a:xfrm>
          <a:off x="1955308" y="2193347"/>
          <a:ext cx="799958" cy="79995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Calibri" panose="020F0502020204030204" pitchFamily="34" charset="0"/>
            </a:rPr>
            <a:t>Respect</a:t>
          </a:r>
          <a:endParaRPr lang="en-US" sz="1100" b="1" kern="1200" dirty="0">
            <a:latin typeface="Calibri" panose="020F0502020204030204" pitchFamily="34" charset="0"/>
          </a:endParaRPr>
        </a:p>
      </dsp:txBody>
      <dsp:txXfrm>
        <a:off x="2072459" y="2310498"/>
        <a:ext cx="565656" cy="565656"/>
      </dsp:txXfrm>
    </dsp:sp>
    <dsp:sp modelId="{DA410FAB-3363-4ACC-8E98-0DF1D786A262}">
      <dsp:nvSpPr>
        <dsp:cNvPr id="0" name=""/>
        <dsp:cNvSpPr/>
      </dsp:nvSpPr>
      <dsp:spPr>
        <a:xfrm>
          <a:off x="1515178" y="838766"/>
          <a:ext cx="799958" cy="79995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effectLst/>
              <a:latin typeface="Arial Narrow" panose="020B0606020202030204" pitchFamily="34" charset="0"/>
            </a:rPr>
            <a:t>Courage</a:t>
          </a:r>
        </a:p>
      </dsp:txBody>
      <dsp:txXfrm>
        <a:off x="1632329" y="955917"/>
        <a:ext cx="565656" cy="5656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56" cy="464978"/>
          </a:xfrm>
          <a:prstGeom prst="rect">
            <a:avLst/>
          </a:prstGeom>
        </p:spPr>
        <p:txBody>
          <a:bodyPr vert="horz" lIns="90673" tIns="45335" rIns="90673" bIns="45335"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674" y="2"/>
            <a:ext cx="3038156" cy="464978"/>
          </a:xfrm>
          <a:prstGeom prst="rect">
            <a:avLst/>
          </a:prstGeom>
        </p:spPr>
        <p:txBody>
          <a:bodyPr vert="horz" lIns="90673" tIns="45335" rIns="90673" bIns="45335" rtlCol="0"/>
          <a:lstStyle>
            <a:lvl1pPr algn="r">
              <a:defRPr sz="1200"/>
            </a:lvl1pPr>
          </a:lstStyle>
          <a:p>
            <a:fld id="{A544B7F5-F5C7-4D85-B245-2EB1549E755F}" type="datetimeFigureOut">
              <a:rPr lang="en-US" smtClean="0">
                <a:latin typeface="Arial"/>
              </a:rPr>
              <a:t>6/22/18</a:t>
            </a:fld>
            <a:endParaRPr lang="en-US" dirty="0">
              <a:latin typeface="Arial"/>
            </a:endParaRPr>
          </a:p>
        </p:txBody>
      </p:sp>
      <p:sp>
        <p:nvSpPr>
          <p:cNvPr id="4" name="Footer Placeholder 3"/>
          <p:cNvSpPr>
            <a:spLocks noGrp="1"/>
          </p:cNvSpPr>
          <p:nvPr>
            <p:ph type="ftr" sz="quarter" idx="2"/>
          </p:nvPr>
        </p:nvSpPr>
        <p:spPr>
          <a:xfrm>
            <a:off x="0" y="8829848"/>
            <a:ext cx="3038156" cy="464978"/>
          </a:xfrm>
          <a:prstGeom prst="rect">
            <a:avLst/>
          </a:prstGeom>
        </p:spPr>
        <p:txBody>
          <a:bodyPr vert="horz" lIns="90673" tIns="45335" rIns="90673" bIns="45335"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674" y="8829848"/>
            <a:ext cx="3038156" cy="464978"/>
          </a:xfrm>
          <a:prstGeom prst="rect">
            <a:avLst/>
          </a:prstGeom>
        </p:spPr>
        <p:txBody>
          <a:bodyPr vert="horz" lIns="90673" tIns="45335" rIns="90673" bIns="45335" rtlCol="0" anchor="b"/>
          <a:lstStyle>
            <a:lvl1pPr algn="r">
              <a:defRPr sz="1200"/>
            </a:lvl1pPr>
          </a:lstStyle>
          <a:p>
            <a:fld id="{AB627574-AC5C-4806-9007-F6DCA895AA20}"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981132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8" tIns="46575" rIns="93148" bIns="46575"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8" tIns="46575" rIns="93148" bIns="46575" rtlCol="0"/>
          <a:lstStyle>
            <a:lvl1pPr algn="r">
              <a:defRPr sz="1200">
                <a:latin typeface="Arial"/>
              </a:defRPr>
            </a:lvl1pPr>
          </a:lstStyle>
          <a:p>
            <a:fld id="{000534CB-5A2E-E042-BD2B-5FEE40BFF387}" type="datetimeFigureOut">
              <a:rPr lang="en-US" smtClean="0"/>
              <a:pPr/>
              <a:t>6/22/18</a:t>
            </a:fld>
            <a:endParaRPr lang="en-US" dirty="0"/>
          </a:p>
        </p:txBody>
      </p:sp>
      <p:sp>
        <p:nvSpPr>
          <p:cNvPr id="4" name="Slide Image Placeholder 3"/>
          <p:cNvSpPr>
            <a:spLocks noGrp="1" noRot="1" noChangeAspect="1"/>
          </p:cNvSpPr>
          <p:nvPr>
            <p:ph type="sldImg" idx="2"/>
          </p:nvPr>
        </p:nvSpPr>
        <p:spPr>
          <a:xfrm>
            <a:off x="407988" y="695325"/>
            <a:ext cx="6194425" cy="3486150"/>
          </a:xfrm>
          <a:prstGeom prst="rect">
            <a:avLst/>
          </a:prstGeom>
          <a:noFill/>
          <a:ln w="12700">
            <a:solidFill>
              <a:prstClr val="black"/>
            </a:solidFill>
          </a:ln>
        </p:spPr>
        <p:txBody>
          <a:bodyPr vert="horz" lIns="93148" tIns="46575" rIns="93148" bIns="4657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8" tIns="46575" rIns="93148" bIns="4657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48" tIns="46575" rIns="93148" bIns="46575"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48" tIns="46575" rIns="93148" bIns="46575" rtlCol="0" anchor="b"/>
          <a:lstStyle>
            <a:lvl1pPr algn="r">
              <a:defRPr sz="1200">
                <a:latin typeface="Arial"/>
              </a:defRPr>
            </a:lvl1pPr>
          </a:lstStyle>
          <a:p>
            <a:fld id="{C822B1E7-694C-A54B-B0DB-38D0AA2579B0}" type="slidenum">
              <a:rPr lang="en-US" smtClean="0"/>
              <a:pPr/>
              <a:t>‹#›</a:t>
            </a:fld>
            <a:endParaRPr lang="en-US" dirty="0"/>
          </a:p>
        </p:txBody>
      </p:sp>
    </p:spTree>
    <p:extLst>
      <p:ext uri="{BB962C8B-B14F-4D97-AF65-F5344CB8AC3E}">
        <p14:creationId xmlns:p14="http://schemas.microsoft.com/office/powerpoint/2010/main" val="2810360549"/>
      </p:ext>
    </p:extLst>
  </p:cSld>
  <p:clrMap bg1="lt1" tx1="dk1" bg2="lt2" tx2="dk2" accent1="accent1" accent2="accent2" accent3="accent3" accent4="accent4" accent5="accent5" accent6="accent6" hlink="hlink" folHlink="folHlink"/>
  <p:hf hdr="0" ftr="0" dt="0"/>
  <p:notesStyle>
    <a:lvl1pPr marL="0" algn="l" defTabSz="609265" rtl="0" eaLnBrk="1" latinLnBrk="0" hangingPunct="1">
      <a:defRPr sz="1600" kern="1200">
        <a:solidFill>
          <a:schemeClr val="tx1"/>
        </a:solidFill>
        <a:latin typeface="Arial"/>
        <a:ea typeface="+mn-ea"/>
        <a:cs typeface="+mn-cs"/>
      </a:defRPr>
    </a:lvl1pPr>
    <a:lvl2pPr marL="609265" algn="l" defTabSz="609265" rtl="0" eaLnBrk="1" latinLnBrk="0" hangingPunct="1">
      <a:defRPr sz="1600" kern="1200">
        <a:solidFill>
          <a:schemeClr val="tx1"/>
        </a:solidFill>
        <a:latin typeface="Arial"/>
        <a:ea typeface="+mn-ea"/>
        <a:cs typeface="+mn-cs"/>
      </a:defRPr>
    </a:lvl2pPr>
    <a:lvl3pPr marL="1218530" algn="l" defTabSz="609265" rtl="0" eaLnBrk="1" latinLnBrk="0" hangingPunct="1">
      <a:defRPr sz="1600" kern="1200">
        <a:solidFill>
          <a:schemeClr val="tx1"/>
        </a:solidFill>
        <a:latin typeface="Arial"/>
        <a:ea typeface="+mn-ea"/>
        <a:cs typeface="+mn-cs"/>
      </a:defRPr>
    </a:lvl3pPr>
    <a:lvl4pPr marL="1827795" algn="l" defTabSz="609265" rtl="0" eaLnBrk="1" latinLnBrk="0" hangingPunct="1">
      <a:defRPr sz="1600" kern="1200">
        <a:solidFill>
          <a:schemeClr val="tx1"/>
        </a:solidFill>
        <a:latin typeface="Arial"/>
        <a:ea typeface="+mn-ea"/>
        <a:cs typeface="+mn-cs"/>
      </a:defRPr>
    </a:lvl4pPr>
    <a:lvl5pPr marL="2437060" algn="l" defTabSz="609265" rtl="0" eaLnBrk="1" latinLnBrk="0" hangingPunct="1">
      <a:defRPr sz="1600" kern="1200">
        <a:solidFill>
          <a:schemeClr val="tx1"/>
        </a:solidFill>
        <a:latin typeface="Arial"/>
        <a:ea typeface="+mn-ea"/>
        <a:cs typeface="+mn-cs"/>
      </a:defRPr>
    </a:lvl5pPr>
    <a:lvl6pPr marL="3046323" algn="l" defTabSz="609265" rtl="0" eaLnBrk="1" latinLnBrk="0" hangingPunct="1">
      <a:defRPr sz="1600" kern="1200">
        <a:solidFill>
          <a:schemeClr val="tx1"/>
        </a:solidFill>
        <a:latin typeface="+mn-lt"/>
        <a:ea typeface="+mn-ea"/>
        <a:cs typeface="+mn-cs"/>
      </a:defRPr>
    </a:lvl6pPr>
    <a:lvl7pPr marL="3655590" algn="l" defTabSz="609265" rtl="0" eaLnBrk="1" latinLnBrk="0" hangingPunct="1">
      <a:defRPr sz="1600" kern="1200">
        <a:solidFill>
          <a:schemeClr val="tx1"/>
        </a:solidFill>
        <a:latin typeface="+mn-lt"/>
        <a:ea typeface="+mn-ea"/>
        <a:cs typeface="+mn-cs"/>
      </a:defRPr>
    </a:lvl7pPr>
    <a:lvl8pPr marL="4264853" algn="l" defTabSz="609265" rtl="0" eaLnBrk="1" latinLnBrk="0" hangingPunct="1">
      <a:defRPr sz="1600" kern="1200">
        <a:solidFill>
          <a:schemeClr val="tx1"/>
        </a:solidFill>
        <a:latin typeface="+mn-lt"/>
        <a:ea typeface="+mn-ea"/>
        <a:cs typeface="+mn-cs"/>
      </a:defRPr>
    </a:lvl8pPr>
    <a:lvl9pPr marL="4874119" algn="l" defTabSz="6092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t>1</a:t>
            </a:fld>
            <a:endParaRPr lang="en-US" dirty="0"/>
          </a:p>
        </p:txBody>
      </p:sp>
    </p:spTree>
    <p:extLst>
      <p:ext uri="{BB962C8B-B14F-4D97-AF65-F5344CB8AC3E}">
        <p14:creationId xmlns:p14="http://schemas.microsoft.com/office/powerpoint/2010/main" val="4060245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82625"/>
            <a:ext cx="6064250" cy="3413125"/>
          </a:xfrm>
        </p:spPr>
      </p:sp>
      <p:sp>
        <p:nvSpPr>
          <p:cNvPr id="3" name="Notes Placeholder 2"/>
          <p:cNvSpPr>
            <a:spLocks noGrp="1"/>
          </p:cNvSpPr>
          <p:nvPr>
            <p:ph type="body" idx="1"/>
          </p:nvPr>
        </p:nvSpPr>
        <p:spPr/>
        <p:txBody>
          <a:bodyPr/>
          <a:lstStyle/>
          <a:p>
            <a:pPr marL="0" indent="0">
              <a:buFont typeface="Arial"/>
              <a:buNone/>
            </a:pPr>
            <a:r>
              <a:rPr lang="en-US" baseline="0" dirty="0"/>
              <a:t>In this suggested reading, the authors take an on objective, non-pejorative view of the different management styles. Let’ s look at some of the differences between Leaders as: Expert, Conductor and Developer</a:t>
            </a:r>
          </a:p>
          <a:p>
            <a:pPr marL="0" indent="0">
              <a:buFont typeface="Arial"/>
              <a:buNone/>
            </a:pPr>
            <a:endParaRPr lang="en-US" baseline="0" dirty="0"/>
          </a:p>
        </p:txBody>
      </p:sp>
      <p:sp>
        <p:nvSpPr>
          <p:cNvPr id="4" name="Slide Number Placeholder 3"/>
          <p:cNvSpPr>
            <a:spLocks noGrp="1"/>
          </p:cNvSpPr>
          <p:nvPr>
            <p:ph type="sldNum" sz="quarter" idx="10"/>
          </p:nvPr>
        </p:nvSpPr>
        <p:spPr/>
        <p:txBody>
          <a:bodyPr/>
          <a:lstStyle/>
          <a:p>
            <a:fld id="{F0EB2F42-7EB3-426A-AE0F-BE645EFDC311}" type="slidenum">
              <a:rPr lang="en-US" smtClean="0"/>
              <a:pPr/>
              <a:t>11</a:t>
            </a:fld>
            <a:endParaRPr lang="en-US" dirty="0"/>
          </a:p>
        </p:txBody>
      </p:sp>
    </p:spTree>
    <p:extLst>
      <p:ext uri="{BB962C8B-B14F-4D97-AF65-F5344CB8AC3E}">
        <p14:creationId xmlns:p14="http://schemas.microsoft.com/office/powerpoint/2010/main" val="313047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Agile Leadership</a:t>
            </a:r>
          </a:p>
        </p:txBody>
      </p:sp>
      <p:sp>
        <p:nvSpPr>
          <p:cNvPr id="5" name="Rectangle 6"/>
          <p:cNvSpPr>
            <a:spLocks noGrp="1" noChangeArrowheads="1"/>
          </p:cNvSpPr>
          <p:nvPr>
            <p:ph type="ftr" sz="quarter" idx="4"/>
          </p:nvPr>
        </p:nvSpPr>
        <p:spPr>
          <a:ln/>
        </p:spPr>
        <p:txBody>
          <a:bodyPr/>
          <a:lstStyle/>
          <a:p>
            <a:r>
              <a:rPr lang="en-US" dirty="0"/>
              <a:t>© 2007 Trail Ridge Consulting, LLC</a:t>
            </a:r>
          </a:p>
        </p:txBody>
      </p:sp>
      <p:sp>
        <p:nvSpPr>
          <p:cNvPr id="6" name="Rectangle 7"/>
          <p:cNvSpPr>
            <a:spLocks noGrp="1" noChangeArrowheads="1"/>
          </p:cNvSpPr>
          <p:nvPr>
            <p:ph type="sldNum" sz="quarter" idx="5"/>
          </p:nvPr>
        </p:nvSpPr>
        <p:spPr>
          <a:ln/>
        </p:spPr>
        <p:txBody>
          <a:bodyPr/>
          <a:lstStyle/>
          <a:p>
            <a:fld id="{7A70F636-A120-477C-8FB3-3074791D9F21}" type="slidenum">
              <a:rPr lang="en-US"/>
              <a:pPr/>
              <a:t>12</a:t>
            </a:fld>
            <a:endParaRPr lang="en-US" dirty="0"/>
          </a:p>
        </p:txBody>
      </p:sp>
      <p:sp>
        <p:nvSpPr>
          <p:cNvPr id="2140162" name="Rectangle 2"/>
          <p:cNvSpPr>
            <a:spLocks noGrp="1" noRot="1" noChangeAspect="1" noChangeArrowheads="1" noTextEdit="1"/>
          </p:cNvSpPr>
          <p:nvPr>
            <p:ph type="sldImg"/>
          </p:nvPr>
        </p:nvSpPr>
        <p:spPr>
          <a:xfrm>
            <a:off x="396875" y="682625"/>
            <a:ext cx="6064250" cy="3413125"/>
          </a:xfrm>
          <a:ln/>
        </p:spPr>
      </p:sp>
      <p:sp>
        <p:nvSpPr>
          <p:cNvPr id="2140163" name="Rectangle 3"/>
          <p:cNvSpPr>
            <a:spLocks noGrp="1" noChangeArrowheads="1"/>
          </p:cNvSpPr>
          <p:nvPr>
            <p:ph type="body" idx="1"/>
          </p:nvPr>
        </p:nvSpPr>
        <p:spPr/>
        <p:txBody>
          <a:bodyPr/>
          <a:lstStyle/>
          <a:p>
            <a:pPr marL="171450" indent="-171450">
              <a:buFont typeface="Arial"/>
              <a:buChar char="•"/>
            </a:pPr>
            <a:r>
              <a:rPr lang="en-US" baseline="0" dirty="0"/>
              <a:t>ASK:  All things being equal, would you want someone who was your boss to have the same domain knowledge as you?</a:t>
            </a:r>
          </a:p>
          <a:p>
            <a:pPr marL="171450" indent="-171450">
              <a:buFont typeface="Arial"/>
              <a:buChar char="•"/>
            </a:pPr>
            <a:r>
              <a:rPr lang="en-US" baseline="0" dirty="0"/>
              <a:t>A: Chances are “yes”.  But the catch is “all things are not always equal.”   Sometimes a domain knowledge skill set doesn’t always equate to management skills.</a:t>
            </a:r>
          </a:p>
          <a:p>
            <a:pPr marL="171450" indent="-171450">
              <a:buFont typeface="Arial"/>
              <a:buChar char="•"/>
            </a:pPr>
            <a:endParaRPr lang="en-US" baseline="0" dirty="0"/>
          </a:p>
          <a:p>
            <a:pPr marL="171450" indent="-171450">
              <a:buFont typeface="Arial"/>
              <a:buChar char="•"/>
            </a:pPr>
            <a:r>
              <a:rPr lang="en-US" baseline="0" dirty="0"/>
              <a:t>EXAMPLE:  The Dilbert “Knack” video</a:t>
            </a:r>
            <a:endParaRPr lang="en-US" dirty="0"/>
          </a:p>
          <a:p>
            <a:endParaRPr lang="en-US" dirty="0"/>
          </a:p>
        </p:txBody>
      </p:sp>
    </p:spTree>
    <p:extLst>
      <p:ext uri="{BB962C8B-B14F-4D97-AF65-F5344CB8AC3E}">
        <p14:creationId xmlns:p14="http://schemas.microsoft.com/office/powerpoint/2010/main" val="172258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Agile Leadership</a:t>
            </a:r>
          </a:p>
        </p:txBody>
      </p:sp>
      <p:sp>
        <p:nvSpPr>
          <p:cNvPr id="5" name="Rectangle 6"/>
          <p:cNvSpPr>
            <a:spLocks noGrp="1" noChangeArrowheads="1"/>
          </p:cNvSpPr>
          <p:nvPr>
            <p:ph type="ftr" sz="quarter" idx="4"/>
          </p:nvPr>
        </p:nvSpPr>
        <p:spPr>
          <a:ln/>
        </p:spPr>
        <p:txBody>
          <a:bodyPr/>
          <a:lstStyle/>
          <a:p>
            <a:r>
              <a:rPr lang="en-US" dirty="0"/>
              <a:t>© 2007 Trail Ridge Consulting, LLC</a:t>
            </a:r>
          </a:p>
        </p:txBody>
      </p:sp>
      <p:sp>
        <p:nvSpPr>
          <p:cNvPr id="6" name="Rectangle 7"/>
          <p:cNvSpPr>
            <a:spLocks noGrp="1" noChangeArrowheads="1"/>
          </p:cNvSpPr>
          <p:nvPr>
            <p:ph type="sldNum" sz="quarter" idx="5"/>
          </p:nvPr>
        </p:nvSpPr>
        <p:spPr>
          <a:ln/>
        </p:spPr>
        <p:txBody>
          <a:bodyPr/>
          <a:lstStyle/>
          <a:p>
            <a:fld id="{7A70F636-A120-477C-8FB3-3074791D9F21}" type="slidenum">
              <a:rPr lang="en-US"/>
              <a:pPr/>
              <a:t>13</a:t>
            </a:fld>
            <a:endParaRPr lang="en-US" dirty="0"/>
          </a:p>
        </p:txBody>
      </p:sp>
      <p:sp>
        <p:nvSpPr>
          <p:cNvPr id="2140162" name="Rectangle 2"/>
          <p:cNvSpPr>
            <a:spLocks noGrp="1" noRot="1" noChangeAspect="1" noChangeArrowheads="1" noTextEdit="1"/>
          </p:cNvSpPr>
          <p:nvPr>
            <p:ph type="sldImg"/>
          </p:nvPr>
        </p:nvSpPr>
        <p:spPr>
          <a:xfrm>
            <a:off x="396875" y="682625"/>
            <a:ext cx="6064250" cy="3413125"/>
          </a:xfrm>
          <a:ln/>
        </p:spPr>
      </p:sp>
      <p:sp>
        <p:nvSpPr>
          <p:cNvPr id="2140163" name="Rectangle 3"/>
          <p:cNvSpPr>
            <a:spLocks noGrp="1" noChangeArrowheads="1"/>
          </p:cNvSpPr>
          <p:nvPr>
            <p:ph type="body" idx="1"/>
          </p:nvPr>
        </p:nvSpPr>
        <p:spPr/>
        <p:txBody>
          <a:bodyPr/>
          <a:lstStyle/>
          <a:p>
            <a:pPr marL="171450" indent="-171450">
              <a:buFont typeface="Arial"/>
              <a:buChar char="•"/>
            </a:pPr>
            <a:r>
              <a:rPr lang="en-US" dirty="0"/>
              <a:t>Can be especially effective in big organizations that</a:t>
            </a:r>
            <a:r>
              <a:rPr lang="en-US" baseline="0" dirty="0"/>
              <a:t> are political  (Remember of course, not all big organizations are political.)</a:t>
            </a:r>
          </a:p>
          <a:p>
            <a:pPr marL="171450" indent="-171450">
              <a:buFont typeface="Arial"/>
              <a:buChar char="•"/>
            </a:pPr>
            <a:endParaRPr lang="en-US" baseline="0" dirty="0"/>
          </a:p>
          <a:p>
            <a:pPr marL="171450" indent="-171450">
              <a:buFont typeface="Arial"/>
              <a:buChar char="•"/>
            </a:pPr>
            <a:r>
              <a:rPr lang="en-US" dirty="0"/>
              <a:t>Work then is co-coordinating others,</a:t>
            </a:r>
            <a:r>
              <a:rPr lang="en-US" baseline="0" dirty="0"/>
              <a:t> don’t take the problems on yourself.  </a:t>
            </a:r>
          </a:p>
          <a:p>
            <a:pPr marL="171450" indent="-171450">
              <a:buFont typeface="Arial"/>
              <a:buChar char="•"/>
            </a:pPr>
            <a:endParaRPr lang="en-US" baseline="0" dirty="0"/>
          </a:p>
          <a:p>
            <a:pPr marL="0" indent="0">
              <a:buFont typeface="Arial"/>
              <a:buNone/>
            </a:pPr>
            <a:endParaRPr lang="en-US" baseline="0" dirty="0"/>
          </a:p>
        </p:txBody>
      </p:sp>
    </p:spTree>
    <p:extLst>
      <p:ext uri="{BB962C8B-B14F-4D97-AF65-F5344CB8AC3E}">
        <p14:creationId xmlns:p14="http://schemas.microsoft.com/office/powerpoint/2010/main" val="2805826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Agile Leadership</a:t>
            </a:r>
          </a:p>
        </p:txBody>
      </p:sp>
      <p:sp>
        <p:nvSpPr>
          <p:cNvPr id="5" name="Rectangle 6"/>
          <p:cNvSpPr>
            <a:spLocks noGrp="1" noChangeArrowheads="1"/>
          </p:cNvSpPr>
          <p:nvPr>
            <p:ph type="ftr" sz="quarter" idx="4"/>
          </p:nvPr>
        </p:nvSpPr>
        <p:spPr>
          <a:ln/>
        </p:spPr>
        <p:txBody>
          <a:bodyPr/>
          <a:lstStyle/>
          <a:p>
            <a:r>
              <a:rPr lang="en-US" dirty="0"/>
              <a:t>© 2007 Trail Ridge Consulting, LLC</a:t>
            </a:r>
          </a:p>
        </p:txBody>
      </p:sp>
      <p:sp>
        <p:nvSpPr>
          <p:cNvPr id="6" name="Rectangle 7"/>
          <p:cNvSpPr>
            <a:spLocks noGrp="1" noChangeArrowheads="1"/>
          </p:cNvSpPr>
          <p:nvPr>
            <p:ph type="sldNum" sz="quarter" idx="5"/>
          </p:nvPr>
        </p:nvSpPr>
        <p:spPr>
          <a:ln/>
        </p:spPr>
        <p:txBody>
          <a:bodyPr/>
          <a:lstStyle/>
          <a:p>
            <a:fld id="{BF37968D-3ACD-41DC-AFD3-9C9AFBEF75AB}" type="slidenum">
              <a:rPr lang="en-US"/>
              <a:pPr/>
              <a:t>14</a:t>
            </a:fld>
            <a:endParaRPr lang="en-US" dirty="0"/>
          </a:p>
        </p:txBody>
      </p:sp>
      <p:sp>
        <p:nvSpPr>
          <p:cNvPr id="2150402" name="Rectangle 2"/>
          <p:cNvSpPr>
            <a:spLocks noGrp="1" noRot="1" noChangeAspect="1" noChangeArrowheads="1" noTextEdit="1"/>
          </p:cNvSpPr>
          <p:nvPr>
            <p:ph type="sldImg"/>
          </p:nvPr>
        </p:nvSpPr>
        <p:spPr>
          <a:xfrm>
            <a:off x="396875" y="682625"/>
            <a:ext cx="6064250" cy="3413125"/>
          </a:xfrm>
          <a:ln/>
        </p:spPr>
      </p:sp>
      <p:sp>
        <p:nvSpPr>
          <p:cNvPr id="2150403" name="Rectangle 3"/>
          <p:cNvSpPr>
            <a:spLocks noGrp="1" noChangeArrowheads="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3732515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t>Agile Leadership</a:t>
            </a:r>
          </a:p>
        </p:txBody>
      </p:sp>
      <p:sp>
        <p:nvSpPr>
          <p:cNvPr id="5" name="Rectangle 6"/>
          <p:cNvSpPr>
            <a:spLocks noGrp="1" noChangeArrowheads="1"/>
          </p:cNvSpPr>
          <p:nvPr>
            <p:ph type="ftr" sz="quarter" idx="4"/>
          </p:nvPr>
        </p:nvSpPr>
        <p:spPr>
          <a:ln/>
        </p:spPr>
        <p:txBody>
          <a:bodyPr/>
          <a:lstStyle/>
          <a:p>
            <a:r>
              <a:rPr lang="en-US" dirty="0"/>
              <a:t>© 2007 Trail Ridge Consulting, LLC</a:t>
            </a:r>
          </a:p>
        </p:txBody>
      </p:sp>
      <p:sp>
        <p:nvSpPr>
          <p:cNvPr id="6" name="Rectangle 7"/>
          <p:cNvSpPr>
            <a:spLocks noGrp="1" noChangeArrowheads="1"/>
          </p:cNvSpPr>
          <p:nvPr>
            <p:ph type="sldNum" sz="quarter" idx="5"/>
          </p:nvPr>
        </p:nvSpPr>
        <p:spPr>
          <a:ln/>
        </p:spPr>
        <p:txBody>
          <a:bodyPr/>
          <a:lstStyle/>
          <a:p>
            <a:fld id="{80500C35-760B-4C35-A961-76F7EA9FB7AB}" type="slidenum">
              <a:rPr lang="en-US"/>
              <a:pPr/>
              <a:t>15</a:t>
            </a:fld>
            <a:endParaRPr lang="en-US" dirty="0"/>
          </a:p>
        </p:txBody>
      </p:sp>
      <p:sp>
        <p:nvSpPr>
          <p:cNvPr id="2158594" name="Rectangle 2"/>
          <p:cNvSpPr>
            <a:spLocks noGrp="1" noRot="1" noChangeAspect="1" noChangeArrowheads="1" noTextEdit="1"/>
          </p:cNvSpPr>
          <p:nvPr>
            <p:ph type="sldImg"/>
          </p:nvPr>
        </p:nvSpPr>
        <p:spPr>
          <a:xfrm>
            <a:off x="396875" y="682625"/>
            <a:ext cx="6064250" cy="3413125"/>
          </a:xfrm>
          <a:ln/>
        </p:spPr>
      </p:sp>
      <p:sp>
        <p:nvSpPr>
          <p:cNvPr id="2158595" name="Rectangle 3"/>
          <p:cNvSpPr>
            <a:spLocks noGrp="1" noChangeArrowheads="1"/>
          </p:cNvSpPr>
          <p:nvPr>
            <p:ph type="body" idx="1"/>
          </p:nvPr>
        </p:nvSpPr>
        <p:spPr/>
        <p:txBody>
          <a:bodyPr/>
          <a:lstStyle/>
          <a:p>
            <a:pPr marL="171450" indent="-171450">
              <a:buFont typeface="Arial"/>
              <a:buChar char="•"/>
            </a:pPr>
            <a:r>
              <a:rPr lang="en-US" dirty="0"/>
              <a:t>This is the “Servant Leader”.</a:t>
            </a:r>
            <a:r>
              <a:rPr lang="en-US" baseline="0" dirty="0"/>
              <a:t>  </a:t>
            </a:r>
            <a:r>
              <a:rPr lang="en-US" sz="1200" i="0" dirty="0"/>
              <a:t>Their</a:t>
            </a:r>
            <a:r>
              <a:rPr lang="en-US" sz="1200" i="0" baseline="0" dirty="0"/>
              <a:t> approach is epitomized by the:  </a:t>
            </a:r>
            <a:r>
              <a:rPr lang="en-US" sz="1200" i="1" dirty="0"/>
              <a:t>“How can each problem be solved in a way that further develops my people’s commitment and capabilities?”</a:t>
            </a:r>
            <a:br>
              <a:rPr lang="en-US" sz="1200" i="1" dirty="0"/>
            </a:br>
            <a:endParaRPr lang="en-US" sz="1700" i="1" dirty="0"/>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Servant Leaders don’t take credit for successes, but rather deflect the praise to the team.</a:t>
            </a:r>
          </a:p>
          <a:p>
            <a:pPr marL="0" marR="0" lvl="1" indent="0" algn="l" defTabSz="914400" rtl="0" eaLnBrk="1" fontAlgn="auto" latinLnBrk="0" hangingPunct="1">
              <a:lnSpc>
                <a:spcPct val="100000"/>
              </a:lnSpc>
              <a:spcBef>
                <a:spcPts val="0"/>
              </a:spcBef>
              <a:spcAft>
                <a:spcPts val="0"/>
              </a:spcAft>
              <a:buClrTx/>
              <a:buSzTx/>
              <a:buFont typeface="Arial"/>
              <a:buNone/>
              <a:tabLst/>
              <a:defRPr/>
            </a:pPr>
            <a:endParaRPr lang="en-US" baseline="0" dirty="0"/>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Servant Leaders show empathy when things go wrong. Example: If a release gets blown, their reaction isn’t to point fingers or find blame, but rather, a SL asks, “What did we learn?”. </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Servant Leaders don’t grow people as much, but lets them grow themselves. They allow team members to step up.  </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endParaRPr lang="en-US" baseline="0" dirty="0"/>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ASK: Now, will </a:t>
            </a:r>
            <a:r>
              <a:rPr lang="en-US" i="0" baseline="0" dirty="0"/>
              <a:t>all</a:t>
            </a:r>
            <a:r>
              <a:rPr lang="en-US" baseline="0" dirty="0"/>
              <a:t> people step up given this environment?</a:t>
            </a:r>
          </a:p>
          <a:p>
            <a:pPr marL="1714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baseline="0" dirty="0"/>
              <a:t>A: Of not not everyone.  Some will just want to me directed.  There’s nothing you can do about them.  But most people </a:t>
            </a:r>
            <a:r>
              <a:rPr lang="en-US" i="0" baseline="0" dirty="0"/>
              <a:t>will</a:t>
            </a:r>
            <a:r>
              <a:rPr lang="en-US" baseline="0" dirty="0"/>
              <a:t> step up.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40790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r>
              <a:rPr lang="en-US" dirty="0"/>
              <a:t>Create well-formed</a:t>
            </a:r>
            <a:r>
              <a:rPr lang="en-US" baseline="0" dirty="0"/>
              <a:t> teams that stay together</a:t>
            </a:r>
            <a:r>
              <a:rPr lang="en-US" dirty="0"/>
              <a:t>.</a:t>
            </a:r>
            <a:r>
              <a:rPr lang="en-US" baseline="0" dirty="0"/>
              <a:t> Bring work to the team.</a:t>
            </a:r>
          </a:p>
          <a:p>
            <a:r>
              <a:rPr lang="en-US" baseline="0" dirty="0"/>
              <a:t>Keep a team together and feed it a continuous stream of work.</a:t>
            </a:r>
          </a:p>
          <a:p>
            <a:endParaRPr lang="en-US" baseline="0" dirty="0"/>
          </a:p>
          <a:p>
            <a:r>
              <a:rPr lang="en-US" baseline="0" dirty="0"/>
              <a:t>If you do that, they will develop a culture and norms,</a:t>
            </a:r>
          </a:p>
          <a:p>
            <a:r>
              <a:rPr lang="en-US" baseline="0" dirty="0"/>
              <a:t>Will know each others strengths and weaknesses</a:t>
            </a:r>
          </a:p>
          <a:p>
            <a:r>
              <a:rPr lang="en-US" baseline="0" dirty="0"/>
              <a:t>The team will begin to gel.</a:t>
            </a:r>
          </a:p>
          <a:p>
            <a:r>
              <a:rPr lang="en-US" baseline="0" dirty="0"/>
              <a:t>They’ll be efficient and predictable.</a:t>
            </a:r>
          </a:p>
        </p:txBody>
      </p:sp>
      <p:sp>
        <p:nvSpPr>
          <p:cNvPr id="63492" name="Date Placeholder 3"/>
          <p:cNvSpPr>
            <a:spLocks noGrp="1"/>
          </p:cNvSpPr>
          <p:nvPr>
            <p:ph type="dt" sz="quarter" idx="1"/>
          </p:nvPr>
        </p:nvSpPr>
        <p:spPr bwMode="auto">
          <a:noFill/>
          <a:ln>
            <a:miter lim="800000"/>
            <a:headEnd/>
            <a:tailEnd/>
          </a:ln>
        </p:spPr>
        <p:txBody>
          <a:bodyPr/>
          <a:lstStyle/>
          <a:p>
            <a:endParaRPr lang="en-US"/>
          </a:p>
        </p:txBody>
      </p:sp>
      <p:sp>
        <p:nvSpPr>
          <p:cNvPr id="63493" name="Slide Number Placeholder 4"/>
          <p:cNvSpPr>
            <a:spLocks noGrp="1"/>
          </p:cNvSpPr>
          <p:nvPr>
            <p:ph type="sldNum" sz="quarter" idx="5"/>
          </p:nvPr>
        </p:nvSpPr>
        <p:spPr bwMode="auto">
          <a:noFill/>
          <a:ln>
            <a:miter lim="800000"/>
            <a:headEnd/>
            <a:tailEnd/>
          </a:ln>
        </p:spPr>
        <p:txBody>
          <a:bodyPr/>
          <a:lstStyle/>
          <a:p>
            <a:fld id="{F8B74472-8B19-6C4A-8804-AE170D9EB94C}" type="slidenum">
              <a:rPr lang="en-US"/>
              <a:pPr/>
              <a:t>2</a:t>
            </a:fld>
            <a:endParaRPr lang="en-US"/>
          </a:p>
        </p:txBody>
      </p:sp>
    </p:spTree>
    <p:extLst>
      <p:ext uri="{BB962C8B-B14F-4D97-AF65-F5344CB8AC3E}">
        <p14:creationId xmlns:p14="http://schemas.microsoft.com/office/powerpoint/2010/main" val="177757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82625"/>
            <a:ext cx="6064250" cy="34131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i="1" kern="1200" dirty="0">
                <a:solidFill>
                  <a:schemeClr val="tx1"/>
                </a:solidFill>
                <a:ea typeface="+mn-ea"/>
                <a:cs typeface="Arial"/>
              </a:rPr>
              <a:t>Ba</a:t>
            </a:r>
            <a:r>
              <a:rPr lang="en-US" sz="1200" kern="1200" dirty="0">
                <a:solidFill>
                  <a:schemeClr val="tx1"/>
                </a:solidFill>
                <a:ea typeface="+mn-ea"/>
                <a:cs typeface="Arial"/>
              </a:rPr>
              <a:t> theory:</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a typeface="+mn-ea"/>
                <a:cs typeface="Arial"/>
              </a:rPr>
              <a:t>Ba is a Zen-like energy of a self organizing team. </a:t>
            </a:r>
            <a:endParaRPr lang="en-US" dirty="0"/>
          </a:p>
          <a:p>
            <a:pPr marL="171450" indent="-171450">
              <a:buFont typeface="Arial"/>
              <a:buChar char="•"/>
            </a:pPr>
            <a:endParaRPr lang="en-US" sz="1200" i="1" kern="1200" dirty="0">
              <a:solidFill>
                <a:schemeClr val="tx1"/>
              </a:solidFill>
              <a:ea typeface="+mn-ea"/>
              <a:cs typeface="Arial"/>
            </a:endParaRPr>
          </a:p>
          <a:p>
            <a:pPr marL="171450" indent="-171450">
              <a:buFont typeface="Arial"/>
              <a:buChar char="•"/>
            </a:pPr>
            <a:r>
              <a:rPr lang="en-US" sz="1200" i="1" kern="1200" dirty="0">
                <a:solidFill>
                  <a:schemeClr val="tx1"/>
                </a:solidFill>
                <a:ea typeface="+mn-ea"/>
                <a:cs typeface="Arial"/>
              </a:rPr>
              <a:t>Ba</a:t>
            </a:r>
            <a:r>
              <a:rPr lang="en-US" sz="1200" kern="1200" dirty="0">
                <a:solidFill>
                  <a:schemeClr val="tx1"/>
                </a:solidFill>
                <a:ea typeface="+mn-ea"/>
                <a:cs typeface="Arial"/>
              </a:rPr>
              <a:t> theory is an idea existing from ancient times in the Eastern world, and its characteristics are reflected in Buddhism and Japanese philosophy. In short, it can be characterized by the idea of non-separation of subject and object, and non-separation of the self and the other. My</a:t>
            </a:r>
            <a:r>
              <a:rPr lang="en-US" sz="1200" kern="1200" baseline="0" dirty="0">
                <a:solidFill>
                  <a:schemeClr val="tx1"/>
                </a:solidFill>
                <a:ea typeface="+mn-ea"/>
                <a:cs typeface="Arial"/>
              </a:rPr>
              <a:t> translation ”</a:t>
            </a:r>
            <a:r>
              <a:rPr lang="en-US" sz="1200" b="1" kern="1200" baseline="0" dirty="0">
                <a:solidFill>
                  <a:schemeClr val="tx1"/>
                </a:solidFill>
                <a:ea typeface="+mn-ea"/>
                <a:cs typeface="Arial"/>
              </a:rPr>
              <a:t>we, the work, and the knowledge are all one”.</a:t>
            </a:r>
            <a:endParaRPr lang="en-US" b="1" dirty="0"/>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i="0" kern="1200" dirty="0">
              <a:solidFill>
                <a:schemeClr val="tx1"/>
              </a:solidFill>
              <a:ea typeface="+mn-ea"/>
              <a:cs typeface="Arial"/>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i="0" kern="1200" dirty="0">
                <a:solidFill>
                  <a:schemeClr val="tx1"/>
                </a:solidFill>
                <a:ea typeface="+mn-ea"/>
                <a:cs typeface="Arial"/>
              </a:rPr>
              <a:t>Selectively</a:t>
            </a:r>
            <a:r>
              <a:rPr lang="en-US" sz="1200" i="0" kern="1200" baseline="0" dirty="0">
                <a:solidFill>
                  <a:schemeClr val="tx1"/>
                </a:solidFill>
                <a:ea typeface="+mn-ea"/>
                <a:cs typeface="Arial"/>
              </a:rPr>
              <a:t> read just a few of these bullets, but let the class take the time to read the entire slide</a:t>
            </a:r>
            <a:r>
              <a:rPr lang="en-US" sz="1200" i="1" kern="1200" baseline="0" dirty="0">
                <a:solidFill>
                  <a:schemeClr val="tx1"/>
                </a:solidFill>
                <a:ea typeface="+mn-ea"/>
                <a:cs typeface="Arial"/>
              </a:rPr>
              <a:t>. </a:t>
            </a:r>
            <a:br>
              <a:rPr lang="en-US" sz="1200" i="1" kern="1200" baseline="0" dirty="0">
                <a:solidFill>
                  <a:schemeClr val="tx1"/>
                </a:solidFill>
                <a:ea typeface="+mn-ea"/>
                <a:cs typeface="Arial"/>
              </a:rPr>
            </a:br>
            <a:endParaRPr lang="en-US" sz="1200" i="1" kern="1200" baseline="0" dirty="0">
              <a:solidFill>
                <a:schemeClr val="tx1"/>
              </a:solidFill>
              <a:ea typeface="+mn-ea"/>
              <a:cs typeface="Arial"/>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i="0" kern="1200" baseline="0" dirty="0">
                <a:solidFill>
                  <a:schemeClr val="tx1"/>
                </a:solidFill>
                <a:ea typeface="+mn-ea"/>
                <a:cs typeface="Arial"/>
              </a:rPr>
              <a:t>Ba is a critical concept in building high performing  of cross, functional teams. Jeff Sutherland refers to his studies on knowledge management and </a:t>
            </a:r>
            <a:r>
              <a:rPr lang="en-US" sz="1200" i="0" kern="1200" baseline="0" dirty="0" err="1">
                <a:solidFill>
                  <a:schemeClr val="tx1"/>
                </a:solidFill>
                <a:ea typeface="+mn-ea"/>
                <a:cs typeface="Arial"/>
              </a:rPr>
              <a:t>ba</a:t>
            </a:r>
            <a:r>
              <a:rPr lang="en-US" sz="1200" i="0" kern="1200" baseline="0" dirty="0">
                <a:solidFill>
                  <a:schemeClr val="tx1"/>
                </a:solidFill>
                <a:ea typeface="+mn-ea"/>
                <a:cs typeface="Arial"/>
              </a:rPr>
              <a:t> as part of the roots of Scrum. </a:t>
            </a:r>
            <a:br>
              <a:rPr lang="en-US" sz="1200" i="0" kern="1200" baseline="0" dirty="0">
                <a:solidFill>
                  <a:schemeClr val="tx1"/>
                </a:solidFill>
                <a:ea typeface="+mn-ea"/>
                <a:cs typeface="Arial"/>
              </a:rPr>
            </a:br>
            <a:endParaRPr lang="en-US" sz="1200" i="0" kern="1200" baseline="0" dirty="0">
              <a:solidFill>
                <a:schemeClr val="tx1"/>
              </a:solidFill>
              <a:ea typeface="+mn-ea"/>
              <a:cs typeface="Arial"/>
            </a:endParaRP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i="0" kern="1200" baseline="0" dirty="0" err="1">
                <a:solidFill>
                  <a:schemeClr val="tx1"/>
                </a:solidFill>
                <a:ea typeface="+mn-ea"/>
                <a:cs typeface="Arial"/>
              </a:rPr>
              <a:t>ba</a:t>
            </a:r>
            <a:r>
              <a:rPr lang="en-US" sz="1200" i="0" kern="1200" baseline="0" dirty="0">
                <a:solidFill>
                  <a:schemeClr val="tx1"/>
                </a:solidFill>
                <a:ea typeface="+mn-ea"/>
                <a:cs typeface="Arial"/>
              </a:rPr>
              <a:t> is enhanced by colocation. Some descriptions speak of </a:t>
            </a:r>
            <a:r>
              <a:rPr lang="en-US" sz="1200" i="0" kern="1200" baseline="0" dirty="0" err="1">
                <a:solidFill>
                  <a:schemeClr val="tx1"/>
                </a:solidFill>
                <a:ea typeface="+mn-ea"/>
                <a:cs typeface="Arial"/>
              </a:rPr>
              <a:t>ba</a:t>
            </a:r>
            <a:r>
              <a:rPr lang="en-US" sz="1200" i="0" kern="1200" baseline="0" dirty="0">
                <a:solidFill>
                  <a:schemeClr val="tx1"/>
                </a:solidFill>
                <a:ea typeface="+mn-ea"/>
                <a:cs typeface="Arial"/>
              </a:rPr>
              <a:t> as the energy that emerges in the physical meeting space. That said, virtual location </a:t>
            </a:r>
            <a:r>
              <a:rPr lang="en-US" sz="1200" i="0" kern="1200" baseline="0" dirty="0" err="1">
                <a:solidFill>
                  <a:schemeClr val="tx1"/>
                </a:solidFill>
                <a:ea typeface="+mn-ea"/>
                <a:cs typeface="Arial"/>
              </a:rPr>
              <a:t>ba</a:t>
            </a:r>
            <a:r>
              <a:rPr lang="en-US" sz="1200" i="0" kern="1200" baseline="0" dirty="0">
                <a:solidFill>
                  <a:schemeClr val="tx1"/>
                </a:solidFill>
                <a:ea typeface="+mn-ea"/>
                <a:cs typeface="Arial"/>
              </a:rPr>
              <a:t> is is also noted in the research.</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0" kern="1200" baseline="0" dirty="0">
              <a:solidFill>
                <a:schemeClr val="tx1"/>
              </a:solidFill>
              <a:ea typeface="+mn-ea"/>
              <a:cs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i="0" kern="1200" baseline="0" dirty="0">
              <a:solidFill>
                <a:schemeClr val="tx1"/>
              </a:solidFill>
              <a:ea typeface="+mn-ea"/>
              <a:cs typeface="Arial"/>
            </a:endParaRPr>
          </a:p>
        </p:txBody>
      </p:sp>
      <p:sp>
        <p:nvSpPr>
          <p:cNvPr id="4" name="Slide Number Placeholder 3"/>
          <p:cNvSpPr>
            <a:spLocks noGrp="1"/>
          </p:cNvSpPr>
          <p:nvPr>
            <p:ph type="sldNum" sz="quarter" idx="10"/>
          </p:nvPr>
        </p:nvSpPr>
        <p:spPr/>
        <p:txBody>
          <a:bodyPr/>
          <a:lstStyle/>
          <a:p>
            <a:fld id="{F0EB2F42-7EB3-426A-AE0F-BE645EFDC311}" type="slidenum">
              <a:rPr lang="en-US" smtClean="0"/>
              <a:pPr/>
              <a:t>3</a:t>
            </a:fld>
            <a:endParaRPr lang="en-US" dirty="0"/>
          </a:p>
        </p:txBody>
      </p:sp>
    </p:spTree>
    <p:extLst>
      <p:ext uri="{BB962C8B-B14F-4D97-AF65-F5344CB8AC3E}">
        <p14:creationId xmlns:p14="http://schemas.microsoft.com/office/powerpoint/2010/main" val="118697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a:t>
            </a:r>
          </a:p>
          <a:p>
            <a:r>
              <a:rPr lang="en-US" dirty="0"/>
              <a:t>1</a:t>
            </a:r>
            <a:r>
              <a:rPr lang="en-US" baseline="0" dirty="0"/>
              <a:t> Flipchart paper for each layer</a:t>
            </a:r>
          </a:p>
          <a:p>
            <a:r>
              <a:rPr lang="en-US" baseline="0" dirty="0"/>
              <a:t>Green &amp; Red Zones for each behavior – 3 </a:t>
            </a:r>
            <a:r>
              <a:rPr lang="en-US" baseline="0" dirty="0" err="1"/>
              <a:t>stickies</a:t>
            </a:r>
            <a:r>
              <a:rPr lang="en-US" baseline="0" dirty="0"/>
              <a:t> each</a:t>
            </a:r>
          </a:p>
          <a:p>
            <a:r>
              <a:rPr lang="en-US" baseline="0" dirty="0"/>
              <a:t>What would a ScrumMaster do to influence behavior from Red to Green?</a:t>
            </a:r>
          </a:p>
          <a:p>
            <a:r>
              <a:rPr lang="en-US" baseline="0" dirty="0"/>
              <a:t>(Could be baseline for a working agreement)</a:t>
            </a:r>
          </a:p>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t>4</a:t>
            </a:fld>
            <a:endParaRPr lang="en-US" dirty="0"/>
          </a:p>
        </p:txBody>
      </p:sp>
    </p:spTree>
    <p:extLst>
      <p:ext uri="{BB962C8B-B14F-4D97-AF65-F5344CB8AC3E}">
        <p14:creationId xmlns:p14="http://schemas.microsoft.com/office/powerpoint/2010/main" val="47191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a:t>Forming</a:t>
            </a:r>
            <a:r>
              <a:rPr lang="en-US" dirty="0"/>
              <a:t> – Getting to Know You: In the Forming stage, team members are getting to know one another and getting comfortable with one another. Members will naturally try to understand their own roles, the roles of the other team members and their purpose in the group. This is entirely natural and to be expected. People are unsure, suspicious and nervous. Formation of the team happens  Team members are anxious  highly depending on the manager/leader</a:t>
            </a:r>
          </a:p>
          <a:p>
            <a:r>
              <a:rPr lang="en-US" dirty="0"/>
              <a:t>Leadership Style: </a:t>
            </a:r>
            <a:r>
              <a:rPr lang="en-US" b="1" dirty="0"/>
              <a:t>Directing – provide clarity on role, common purpose/vision, desired goals, cultural norms, boundaries and constraints …</a:t>
            </a:r>
            <a:r>
              <a:rPr lang="en-US" b="1" dirty="0" err="1"/>
              <a:t>etc</a:t>
            </a:r>
            <a:endParaRPr lang="en-US" dirty="0"/>
          </a:p>
          <a:p>
            <a:pPr defTabSz="915846">
              <a:defRPr/>
            </a:pPr>
            <a:endParaRPr lang="en-US" dirty="0"/>
          </a:p>
          <a:p>
            <a:endParaRPr lang="en-US" dirty="0"/>
          </a:p>
          <a:p>
            <a:r>
              <a:rPr lang="en-US" b="1" dirty="0"/>
              <a:t>Storming</a:t>
            </a:r>
            <a:r>
              <a:rPr lang="en-US" dirty="0"/>
              <a:t> – High Winds Expected: Storming is the most difficult stage for a team to weather, but it is necessary for healthy team development. When team members begin to trust one another enough to air differences, this signals readiness to work things out. Debates on how to execute tasks</a:t>
            </a:r>
          </a:p>
          <a:p>
            <a:r>
              <a:rPr lang="en-US" dirty="0"/>
              <a:t>Need clarity on priorities, purpose and responsibilities</a:t>
            </a:r>
          </a:p>
          <a:p>
            <a:r>
              <a:rPr lang="en-US" dirty="0"/>
              <a:t>Look for processes to follow</a:t>
            </a:r>
          </a:p>
          <a:p>
            <a:r>
              <a:rPr lang="en-US" dirty="0"/>
              <a:t>Power struggles may arise</a:t>
            </a:r>
          </a:p>
          <a:p>
            <a:r>
              <a:rPr lang="en-US" dirty="0"/>
              <a:t>Team members may challenge the leader </a:t>
            </a:r>
          </a:p>
          <a:p>
            <a:r>
              <a:rPr lang="en-US" dirty="0"/>
              <a:t> Leadership style: </a:t>
            </a:r>
            <a:r>
              <a:rPr lang="en-US" b="1" dirty="0"/>
              <a:t>Selling</a:t>
            </a:r>
            <a:endParaRPr lang="en-US" dirty="0"/>
          </a:p>
          <a:p>
            <a:pPr defTabSz="915846">
              <a:defRPr/>
            </a:pPr>
            <a:endParaRPr lang="en-US" dirty="0"/>
          </a:p>
          <a:p>
            <a:endParaRPr lang="en-US" dirty="0"/>
          </a:p>
          <a:p>
            <a:r>
              <a:rPr lang="en-US" b="1" dirty="0"/>
              <a:t>Norming</a:t>
            </a:r>
            <a:r>
              <a:rPr lang="en-US" dirty="0"/>
              <a:t> – Charting a Course: When teams recognize their differences and have dealt with them, they move to Norming, the stage when they ask, "How are we going to accomplish our work?" Beyond the politeness and nervousness of Forming and past the issues and concerns of Storming, teams will want to review how they are functioning. Work as a team starts</a:t>
            </a:r>
          </a:p>
          <a:p>
            <a:r>
              <a:rPr lang="en-US" dirty="0"/>
              <a:t>Roles and responsibilities are agreed upon</a:t>
            </a:r>
          </a:p>
          <a:p>
            <a:r>
              <a:rPr lang="en-US" dirty="0"/>
              <a:t>Decision making happens by group consensus Commitment, trust and unity increases</a:t>
            </a:r>
          </a:p>
          <a:p>
            <a:r>
              <a:rPr lang="en-US" dirty="0"/>
              <a:t>Leadership style: </a:t>
            </a:r>
            <a:r>
              <a:rPr lang="en-US" b="1" dirty="0"/>
              <a:t>Supporting</a:t>
            </a:r>
            <a:endParaRPr lang="en-US" dirty="0"/>
          </a:p>
          <a:p>
            <a:endParaRPr lang="en-US" dirty="0"/>
          </a:p>
          <a:p>
            <a:endParaRPr lang="en-US" dirty="0"/>
          </a:p>
          <a:p>
            <a:r>
              <a:rPr lang="en-US" b="1" dirty="0"/>
              <a:t>Performing</a:t>
            </a:r>
            <a:r>
              <a:rPr lang="en-US" dirty="0"/>
              <a:t> – Action Stage: Performing teams are just that, a highly effective, problem-solving unit that can reach solutions quickly and can even head off issues before they become problems. High interpersonal relations</a:t>
            </a:r>
          </a:p>
          <a:p>
            <a:r>
              <a:rPr lang="en-US" dirty="0"/>
              <a:t>High independence, motivation</a:t>
            </a:r>
          </a:p>
          <a:p>
            <a:r>
              <a:rPr lang="en-US" dirty="0"/>
              <a:t>Team know why &amp; how about the tasks</a:t>
            </a:r>
          </a:p>
          <a:p>
            <a:r>
              <a:rPr lang="en-US" dirty="0"/>
              <a:t>High level of respect in communication  Leadership style: </a:t>
            </a:r>
            <a:r>
              <a:rPr lang="en-US" b="1" dirty="0"/>
              <a:t>Delegating</a:t>
            </a:r>
            <a:endParaRPr lang="en-US" dirty="0"/>
          </a:p>
          <a:p>
            <a:endParaRPr lang="en-US" dirty="0"/>
          </a:p>
          <a:p>
            <a:endParaRPr lang="en-US" dirty="0"/>
          </a:p>
          <a:p>
            <a:r>
              <a:rPr lang="en-US" dirty="0"/>
              <a:t>Reference: </a:t>
            </a:r>
            <a:r>
              <a:rPr lang="en-US" dirty="0">
                <a:latin typeface="Arial" charset="0"/>
              </a:rPr>
              <a:t>http://tinyurl.com/l7qghr </a:t>
            </a:r>
          </a:p>
          <a:p>
            <a:endParaRPr lang="en-US" dirty="0"/>
          </a:p>
          <a:p>
            <a:endParaRPr lang="en-US" dirty="0"/>
          </a:p>
        </p:txBody>
      </p:sp>
      <p:sp>
        <p:nvSpPr>
          <p:cNvPr id="4" name="Slide Number Placeholder 3"/>
          <p:cNvSpPr>
            <a:spLocks noGrp="1"/>
          </p:cNvSpPr>
          <p:nvPr>
            <p:ph type="sldNum" sz="quarter" idx="10"/>
          </p:nvPr>
        </p:nvSpPr>
        <p:spPr/>
        <p:txBody>
          <a:bodyPr/>
          <a:lstStyle/>
          <a:p>
            <a:fld id="{FAD3BBC7-8AD8-8549-82FC-045D71078898}"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5643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6"/>
          <p:cNvSpPr>
            <a:spLocks noGrp="1" noChangeArrowheads="1"/>
          </p:cNvSpPr>
          <p:nvPr>
            <p:ph type="ftr" sz="quarter" idx="4294967295"/>
          </p:nvPr>
        </p:nvSpPr>
        <p:spPr bwMode="auto">
          <a:xfrm>
            <a:off x="1" y="8506947"/>
            <a:ext cx="6486095" cy="448142"/>
          </a:xfrm>
          <a:prstGeom prst="rect">
            <a:avLst/>
          </a:prstGeom>
          <a:noFill/>
          <a:ln>
            <a:miter lim="800000"/>
            <a:headEnd/>
            <a:tailEnd/>
          </a:ln>
        </p:spPr>
        <p:txBody>
          <a:bodyPr lIns="89867" tIns="44932" rIns="89867" bIns="44932"/>
          <a:lstStyle/>
          <a:p>
            <a:pPr defTabSz="865633"/>
            <a:r>
              <a:rPr lang="en-US" sz="1700"/>
              <a:t> </a:t>
            </a:r>
            <a:endParaRPr lang="en-US" sz="1100"/>
          </a:p>
        </p:txBody>
      </p:sp>
      <p:sp>
        <p:nvSpPr>
          <p:cNvPr id="501763" name="Rectangle 7"/>
          <p:cNvSpPr>
            <a:spLocks noGrp="1" noChangeArrowheads="1"/>
          </p:cNvSpPr>
          <p:nvPr>
            <p:ph type="sldNum" sz="quarter" idx="5"/>
          </p:nvPr>
        </p:nvSpPr>
        <p:spPr>
          <a:noFill/>
        </p:spPr>
        <p:txBody>
          <a:bodyPr/>
          <a:lstStyle/>
          <a:p>
            <a:fld id="{A477AB5A-2EA9-4527-9AC5-13C95CFA74C1}" type="slidenum">
              <a:rPr lang="en-US" smtClean="0"/>
              <a:pPr/>
              <a:t>6</a:t>
            </a:fld>
            <a:endParaRPr lang="en-US"/>
          </a:p>
        </p:txBody>
      </p:sp>
      <p:sp>
        <p:nvSpPr>
          <p:cNvPr id="501764" name="Rectangle 2"/>
          <p:cNvSpPr>
            <a:spLocks noGrp="1" noRot="1" noChangeAspect="1" noChangeArrowheads="1" noTextEdit="1"/>
          </p:cNvSpPr>
          <p:nvPr>
            <p:ph type="sldImg"/>
          </p:nvPr>
        </p:nvSpPr>
        <p:spPr>
          <a:xfrm>
            <a:off x="555625" y="671513"/>
            <a:ext cx="5967413" cy="3359150"/>
          </a:xfrm>
          <a:ln/>
        </p:spPr>
      </p:sp>
      <p:sp>
        <p:nvSpPr>
          <p:cNvPr id="501765" name="Rectangle 3"/>
          <p:cNvSpPr>
            <a:spLocks noGrp="1" noChangeArrowheads="1"/>
          </p:cNvSpPr>
          <p:nvPr>
            <p:ph type="body" idx="1"/>
          </p:nvPr>
        </p:nvSpPr>
        <p:spPr>
          <a:noFill/>
          <a:ln/>
        </p:spPr>
        <p:txBody>
          <a:bodyPr/>
          <a:lstStyle/>
          <a:p>
            <a:r>
              <a:rPr lang="en-CA" dirty="0"/>
              <a:t>Show conference call YouTube video.</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962927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a:t>
            </a:r>
            <a:r>
              <a:rPr lang="en-US" baseline="0" dirty="0"/>
              <a:t> to pick 1 of 2 next slides… thoughts?]</a:t>
            </a:r>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t>7</a:t>
            </a:fld>
            <a:endParaRPr lang="en-US" dirty="0"/>
          </a:p>
        </p:txBody>
      </p:sp>
    </p:spTree>
    <p:extLst>
      <p:ext uri="{BB962C8B-B14F-4D97-AF65-F5344CB8AC3E}">
        <p14:creationId xmlns:p14="http://schemas.microsoft.com/office/powerpoint/2010/main" val="250141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1 – Lunch</a:t>
            </a:r>
            <a:r>
              <a:rPr lang="en-US" baseline="0" dirty="0"/>
              <a:t> Break</a:t>
            </a:r>
          </a:p>
          <a:p>
            <a:r>
              <a:rPr lang="en-US" baseline="0" dirty="0"/>
              <a:t>Self-organized != Self-directed</a:t>
            </a:r>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t>8</a:t>
            </a:fld>
            <a:endParaRPr lang="en-US" dirty="0"/>
          </a:p>
        </p:txBody>
      </p:sp>
    </p:spTree>
    <p:extLst>
      <p:ext uri="{BB962C8B-B14F-4D97-AF65-F5344CB8AC3E}">
        <p14:creationId xmlns:p14="http://schemas.microsoft.com/office/powerpoint/2010/main" val="372297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265" rtl="0" eaLnBrk="1" fontAlgn="auto" latinLnBrk="0" hangingPunct="1">
              <a:lnSpc>
                <a:spcPct val="100000"/>
              </a:lnSpc>
              <a:spcBef>
                <a:spcPts val="0"/>
              </a:spcBef>
              <a:spcAft>
                <a:spcPts val="0"/>
              </a:spcAft>
              <a:buClrTx/>
              <a:buSzTx/>
              <a:buFontTx/>
              <a:buNone/>
              <a:tabLst/>
              <a:defRPr/>
            </a:pPr>
            <a:fld id="{3C72B28E-CA0B-364C-BDC1-6279DD2B80A5}"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60926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12437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FF0463-91EE-7344-BBB1-D5673899B1AD}"/>
              </a:ext>
            </a:extLst>
          </p:cNvPr>
          <p:cNvSpPr txBox="1">
            <a:spLocks/>
          </p:cNvSpPr>
          <p:nvPr userDrawn="1"/>
        </p:nvSpPr>
        <p:spPr>
          <a:xfrm>
            <a:off x="1962462" y="2384373"/>
            <a:ext cx="8229600" cy="857250"/>
          </a:xfrm>
          <a:prstGeom prst="rect">
            <a:avLst/>
          </a:prstGeom>
        </p:spPr>
        <p:txBody>
          <a:bodyPr/>
          <a:lstStyle>
            <a:lvl1pPr algn="ctr" defTabSz="1218428" rtl="0" eaLnBrk="1" latinLnBrk="0" hangingPunct="1">
              <a:spcBef>
                <a:spcPct val="0"/>
              </a:spcBef>
              <a:buNone/>
              <a:defRPr sz="5900" b="1" i="0" kern="1200">
                <a:solidFill>
                  <a:schemeClr val="bg2"/>
                </a:solidFill>
                <a:latin typeface="Arial"/>
                <a:ea typeface="+mj-ea"/>
                <a:cs typeface="Arial"/>
              </a:defRPr>
            </a:lvl1pPr>
          </a:lstStyle>
          <a:p>
            <a:r>
              <a:rPr lang="en-US" sz="4000" dirty="0">
                <a:solidFill>
                  <a:schemeClr val="tx1"/>
                </a:solidFill>
                <a:latin typeface="+mj-lt"/>
              </a:rPr>
              <a:t>Agile Principles</a:t>
            </a:r>
          </a:p>
        </p:txBody>
      </p:sp>
      <p:grpSp>
        <p:nvGrpSpPr>
          <p:cNvPr id="4" name="Group 3">
            <a:extLst>
              <a:ext uri="{FF2B5EF4-FFF2-40B4-BE49-F238E27FC236}">
                <a16:creationId xmlns:a16="http://schemas.microsoft.com/office/drawing/2014/main" id="{F9CEE3D0-7967-AA46-A9CF-B30D8D68A0D9}"/>
              </a:ext>
            </a:extLst>
          </p:cNvPr>
          <p:cNvGrpSpPr/>
          <p:nvPr userDrawn="1"/>
        </p:nvGrpSpPr>
        <p:grpSpPr>
          <a:xfrm>
            <a:off x="1" y="5771213"/>
            <a:ext cx="12188824" cy="554636"/>
            <a:chOff x="1" y="5036695"/>
            <a:chExt cx="12188824" cy="554636"/>
          </a:xfrm>
        </p:grpSpPr>
        <p:sp>
          <p:nvSpPr>
            <p:cNvPr id="2" name="Rectangle 1">
              <a:extLst>
                <a:ext uri="{FF2B5EF4-FFF2-40B4-BE49-F238E27FC236}">
                  <a16:creationId xmlns:a16="http://schemas.microsoft.com/office/drawing/2014/main" id="{CE86198A-9D7C-FB43-9604-59497F6A5C44}"/>
                </a:ext>
              </a:extLst>
            </p:cNvPr>
            <p:cNvSpPr/>
            <p:nvPr userDrawn="1"/>
          </p:nvSpPr>
          <p:spPr>
            <a:xfrm>
              <a:off x="1" y="5036695"/>
              <a:ext cx="12188824" cy="554636"/>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3E3C2E-E26D-7241-8C24-50184E3909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70" b="41094"/>
            <a:stretch/>
          </p:blipFill>
          <p:spPr>
            <a:xfrm>
              <a:off x="8214610" y="5068537"/>
              <a:ext cx="2495550" cy="490006"/>
            </a:xfrm>
            <a:prstGeom prst="rect">
              <a:avLst/>
            </a:prstGeom>
          </p:spPr>
        </p:pic>
      </p:grpSp>
    </p:spTree>
    <p:extLst>
      <p:ext uri="{BB962C8B-B14F-4D97-AF65-F5344CB8AC3E}">
        <p14:creationId xmlns:p14="http://schemas.microsoft.com/office/powerpoint/2010/main" val="143941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503" y="573374"/>
            <a:ext cx="11101989" cy="880672"/>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altLang="en-US" sz="4800" b="1" dirty="0">
                <a:solidFill>
                  <a:schemeClr val="tx1"/>
                </a:solidFill>
                <a:latin typeface="+mj-lt"/>
                <a:ea typeface="+mj-ea"/>
                <a:cs typeface="+mj-cs"/>
              </a:defRPr>
            </a:lvl1pPr>
          </a:lstStyle>
          <a:p>
            <a:pPr lvl="0" algn="l" rtl="0" eaLnBrk="1" fontAlgn="base" hangingPunct="1">
              <a:spcBef>
                <a:spcPct val="0"/>
              </a:spcBef>
              <a:spcAft>
                <a:spcPct val="0"/>
              </a:spcAft>
            </a:pPr>
            <a:r>
              <a:rPr lang="en-US" dirty="0"/>
              <a:t>Click to edit Master title style</a:t>
            </a:r>
          </a:p>
        </p:txBody>
      </p:sp>
      <p:grpSp>
        <p:nvGrpSpPr>
          <p:cNvPr id="3" name="Group 2">
            <a:extLst>
              <a:ext uri="{FF2B5EF4-FFF2-40B4-BE49-F238E27FC236}">
                <a16:creationId xmlns:a16="http://schemas.microsoft.com/office/drawing/2014/main" id="{D28C5A19-5838-B44A-81EB-81936152F5D0}"/>
              </a:ext>
            </a:extLst>
          </p:cNvPr>
          <p:cNvGrpSpPr/>
          <p:nvPr userDrawn="1"/>
        </p:nvGrpSpPr>
        <p:grpSpPr>
          <a:xfrm>
            <a:off x="1" y="5771213"/>
            <a:ext cx="12188824" cy="554636"/>
            <a:chOff x="1" y="5036695"/>
            <a:chExt cx="12188824" cy="554636"/>
          </a:xfrm>
        </p:grpSpPr>
        <p:sp>
          <p:nvSpPr>
            <p:cNvPr id="4" name="Rectangle 3">
              <a:extLst>
                <a:ext uri="{FF2B5EF4-FFF2-40B4-BE49-F238E27FC236}">
                  <a16:creationId xmlns:a16="http://schemas.microsoft.com/office/drawing/2014/main" id="{E1DB4329-E37F-F144-856D-534A4B637F3B}"/>
                </a:ext>
              </a:extLst>
            </p:cNvPr>
            <p:cNvSpPr/>
            <p:nvPr userDrawn="1"/>
          </p:nvSpPr>
          <p:spPr>
            <a:xfrm>
              <a:off x="1" y="5036695"/>
              <a:ext cx="12188824" cy="554636"/>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E7F61F-80CE-0443-A105-30D1FC12A68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70" b="41094"/>
            <a:stretch/>
          </p:blipFill>
          <p:spPr>
            <a:xfrm>
              <a:off x="8214610" y="5068537"/>
              <a:ext cx="2495550" cy="490006"/>
            </a:xfrm>
            <a:prstGeom prst="rect">
              <a:avLst/>
            </a:prstGeom>
          </p:spPr>
        </p:pic>
      </p:grpSp>
      <p:sp>
        <p:nvSpPr>
          <p:cNvPr id="6" name="TextBox 5">
            <a:extLst>
              <a:ext uri="{FF2B5EF4-FFF2-40B4-BE49-F238E27FC236}">
                <a16:creationId xmlns:a16="http://schemas.microsoft.com/office/drawing/2014/main" id="{0C4138B6-87B4-4246-8204-092EB09BAC53}"/>
              </a:ext>
            </a:extLst>
          </p:cNvPr>
          <p:cNvSpPr txBox="1"/>
          <p:nvPr userDrawn="1"/>
        </p:nvSpPr>
        <p:spPr>
          <a:xfrm>
            <a:off x="1588957" y="1768839"/>
            <a:ext cx="7420132" cy="707886"/>
          </a:xfrm>
          <a:prstGeom prst="rect">
            <a:avLst/>
          </a:prstGeom>
          <a:noFill/>
        </p:spPr>
        <p:txBody>
          <a:bodyPr wrap="square" rtlCol="0">
            <a:spAutoFit/>
          </a:bodyPr>
          <a:lstStyle/>
          <a:p>
            <a:pPr marL="571500" indent="-571500">
              <a:buFont typeface="Arial" panose="020B0604020202020204" pitchFamily="34" charset="0"/>
              <a:buChar char="•"/>
            </a:pPr>
            <a:r>
              <a:rPr lang="en-US" sz="4000" dirty="0"/>
              <a:t>test</a:t>
            </a:r>
          </a:p>
        </p:txBody>
      </p:sp>
    </p:spTree>
    <p:extLst>
      <p:ext uri="{BB962C8B-B14F-4D97-AF65-F5344CB8AC3E}">
        <p14:creationId xmlns:p14="http://schemas.microsoft.com/office/powerpoint/2010/main" val="162956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503" y="168643"/>
            <a:ext cx="11101989" cy="880672"/>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altLang="en-US" sz="4800" b="1" dirty="0">
                <a:solidFill>
                  <a:schemeClr val="bg1"/>
                </a:solidFill>
                <a:latin typeface="+mj-lt"/>
                <a:ea typeface="+mj-ea"/>
                <a:cs typeface="+mj-cs"/>
              </a:defRPr>
            </a:lvl1pPr>
          </a:lstStyle>
          <a:p>
            <a:pPr lvl="0" algn="l" rtl="0" eaLnBrk="1" fontAlgn="base" hangingPunct="1">
              <a:spcBef>
                <a:spcPct val="0"/>
              </a:spcBef>
              <a:spcAft>
                <a:spcPct val="0"/>
              </a:spcAft>
            </a:pPr>
            <a:r>
              <a:rPr lang="en-US" dirty="0"/>
              <a:t>Click to edit Master title style</a:t>
            </a:r>
          </a:p>
        </p:txBody>
      </p:sp>
      <p:sp>
        <p:nvSpPr>
          <p:cNvPr id="7" name="Rectangle 6">
            <a:extLst>
              <a:ext uri="{FF2B5EF4-FFF2-40B4-BE49-F238E27FC236}">
                <a16:creationId xmlns:a16="http://schemas.microsoft.com/office/drawing/2014/main" id="{80798F0B-1580-5145-AAA6-FE04CC0EB483}"/>
              </a:ext>
            </a:extLst>
          </p:cNvPr>
          <p:cNvSpPr/>
          <p:nvPr userDrawn="1"/>
        </p:nvSpPr>
        <p:spPr>
          <a:xfrm>
            <a:off x="-1" y="6131549"/>
            <a:ext cx="12188825"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A8A8AEE-2A1C-CC4B-8201-2A58A23478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70" b="41094"/>
          <a:stretch/>
        </p:blipFill>
        <p:spPr>
          <a:xfrm>
            <a:off x="8259580" y="6131549"/>
            <a:ext cx="2495550" cy="490006"/>
          </a:xfrm>
          <a:prstGeom prst="rect">
            <a:avLst/>
          </a:prstGeom>
        </p:spPr>
      </p:pic>
    </p:spTree>
    <p:extLst>
      <p:ext uri="{BB962C8B-B14F-4D97-AF65-F5344CB8AC3E}">
        <p14:creationId xmlns:p14="http://schemas.microsoft.com/office/powerpoint/2010/main" val="1753071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303070"/>
      </p:ext>
    </p:extLst>
  </p:cSld>
  <p:clrMap bg1="lt1" tx1="dk1" bg2="lt2" tx2="dk2" accent1="accent1" accent2="accent2" accent3="accent3" accent4="accent4" accent5="accent5" accent6="accent6" hlink="hlink" folHlink="folHlink"/>
  <p:sldLayoutIdLst>
    <p:sldLayoutId id="2147484773" r:id="rId1"/>
    <p:sldLayoutId id="2147484774" r:id="rId2"/>
    <p:sldLayoutId id="2147484775" r:id="rId3"/>
  </p:sldLayoutIdLst>
  <p:txStyles>
    <p:titleStyle>
      <a:lvl1pPr algn="ctr" defTabSz="1218428" rtl="0" eaLnBrk="1" latinLnBrk="0" hangingPunct="1">
        <a:spcBef>
          <a:spcPct val="0"/>
        </a:spcBef>
        <a:buNone/>
        <a:defRPr sz="5900" b="1" i="0" kern="1200">
          <a:solidFill>
            <a:schemeClr val="bg2"/>
          </a:solidFill>
          <a:latin typeface="Arial"/>
          <a:ea typeface="+mj-ea"/>
          <a:cs typeface="Arial"/>
        </a:defRPr>
      </a:lvl1pPr>
    </p:titleStyle>
    <p:bodyStyle>
      <a:lvl1pPr marL="288792" indent="-288792" algn="l" defTabSz="1218428" rtl="0" eaLnBrk="1" latinLnBrk="0" hangingPunct="1">
        <a:spcBef>
          <a:spcPts val="600"/>
        </a:spcBef>
        <a:buClr>
          <a:schemeClr val="tx2">
            <a:lumMod val="50000"/>
          </a:schemeClr>
        </a:buClr>
        <a:buFont typeface="Arial" pitchFamily="34" charset="0"/>
        <a:buChar char="•"/>
        <a:defRPr sz="3200" kern="1200">
          <a:solidFill>
            <a:srgbClr val="404040"/>
          </a:solidFill>
          <a:latin typeface="+mn-lt"/>
          <a:ea typeface="+mn-ea"/>
          <a:cs typeface="+mn-cs"/>
        </a:defRPr>
      </a:lvl1pPr>
      <a:lvl2pPr marL="745779" indent="-342743" algn="l" defTabSz="1218428" rtl="0" eaLnBrk="1" latinLnBrk="0" hangingPunct="1">
        <a:spcBef>
          <a:spcPts val="600"/>
        </a:spcBef>
        <a:buClr>
          <a:schemeClr val="tx2">
            <a:lumMod val="50000"/>
          </a:schemeClr>
        </a:buClr>
        <a:buFont typeface="Arial" pitchFamily="34" charset="0"/>
        <a:buChar char="–"/>
        <a:tabLst/>
        <a:defRPr sz="2800" kern="1200">
          <a:solidFill>
            <a:srgbClr val="404040"/>
          </a:solidFill>
          <a:latin typeface="+mn-lt"/>
          <a:ea typeface="+mn-ea"/>
          <a:cs typeface="+mn-cs"/>
        </a:defRPr>
      </a:lvl2pPr>
      <a:lvl3pPr marL="1028231" indent="-282445" algn="l" defTabSz="1218428" rtl="0" eaLnBrk="1" latinLnBrk="0" hangingPunct="1">
        <a:spcBef>
          <a:spcPts val="600"/>
        </a:spcBef>
        <a:buClr>
          <a:schemeClr val="tx2">
            <a:lumMod val="50000"/>
          </a:schemeClr>
        </a:buClr>
        <a:buFont typeface="Arial" pitchFamily="34" charset="0"/>
        <a:buChar char="•"/>
        <a:tabLst/>
        <a:defRPr sz="2000" kern="1200">
          <a:solidFill>
            <a:srgbClr val="404040"/>
          </a:solidFill>
          <a:latin typeface="+mn-lt"/>
          <a:ea typeface="+mn-ea"/>
          <a:cs typeface="+mn-cs"/>
        </a:defRPr>
      </a:lvl3pPr>
      <a:lvl4pPr marL="1370970" indent="-303076" algn="l" defTabSz="1218428" rtl="0" eaLnBrk="1" latinLnBrk="0" hangingPunct="1">
        <a:spcBef>
          <a:spcPts val="600"/>
        </a:spcBef>
        <a:buClr>
          <a:schemeClr val="tx2">
            <a:lumMod val="50000"/>
          </a:schemeClr>
        </a:buClr>
        <a:buFont typeface="Arial" pitchFamily="34" charset="0"/>
        <a:buChar char="–"/>
        <a:defRPr sz="1900" kern="1200">
          <a:solidFill>
            <a:srgbClr val="404040"/>
          </a:solidFill>
          <a:latin typeface="+mn-lt"/>
          <a:ea typeface="+mn-ea"/>
          <a:cs typeface="+mn-cs"/>
        </a:defRPr>
      </a:lvl4pPr>
      <a:lvl5pPr marL="1712128" indent="-303076" algn="l" defTabSz="1218428" rtl="0" eaLnBrk="1" latinLnBrk="0" hangingPunct="1">
        <a:spcBef>
          <a:spcPts val="600"/>
        </a:spcBef>
        <a:buClr>
          <a:schemeClr val="tx2">
            <a:lumMod val="50000"/>
          </a:schemeClr>
        </a:buClr>
        <a:buFont typeface="Arial" pitchFamily="34" charset="0"/>
        <a:buChar char="»"/>
        <a:defRPr sz="1900" kern="1200">
          <a:solidFill>
            <a:srgbClr val="404040"/>
          </a:solidFill>
          <a:latin typeface="+mn-lt"/>
          <a:ea typeface="+mn-ea"/>
          <a:cs typeface="+mn-cs"/>
        </a:defRPr>
      </a:lvl5pPr>
      <a:lvl6pPr marL="3350675"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890"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105"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319"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428" rtl="0" eaLnBrk="1" latinLnBrk="0" hangingPunct="1">
        <a:defRPr sz="2400" kern="1200">
          <a:solidFill>
            <a:schemeClr val="tx1"/>
          </a:solidFill>
          <a:latin typeface="+mn-lt"/>
          <a:ea typeface="+mn-ea"/>
          <a:cs typeface="+mn-cs"/>
        </a:defRPr>
      </a:lvl1pPr>
      <a:lvl2pPr marL="609215" algn="l" defTabSz="1218428" rtl="0" eaLnBrk="1" latinLnBrk="0" hangingPunct="1">
        <a:defRPr sz="2400" kern="1200">
          <a:solidFill>
            <a:schemeClr val="tx1"/>
          </a:solidFill>
          <a:latin typeface="+mn-lt"/>
          <a:ea typeface="+mn-ea"/>
          <a:cs typeface="+mn-cs"/>
        </a:defRPr>
      </a:lvl2pPr>
      <a:lvl3pPr marL="1218428" algn="l" defTabSz="1218428" rtl="0" eaLnBrk="1" latinLnBrk="0" hangingPunct="1">
        <a:defRPr sz="2400" kern="1200">
          <a:solidFill>
            <a:schemeClr val="tx1"/>
          </a:solidFill>
          <a:latin typeface="+mn-lt"/>
          <a:ea typeface="+mn-ea"/>
          <a:cs typeface="+mn-cs"/>
        </a:defRPr>
      </a:lvl3pPr>
      <a:lvl4pPr marL="1827643" algn="l" defTabSz="1218428" rtl="0" eaLnBrk="1" latinLnBrk="0" hangingPunct="1">
        <a:defRPr sz="2400" kern="1200">
          <a:solidFill>
            <a:schemeClr val="tx1"/>
          </a:solidFill>
          <a:latin typeface="+mn-lt"/>
          <a:ea typeface="+mn-ea"/>
          <a:cs typeface="+mn-cs"/>
        </a:defRPr>
      </a:lvl4pPr>
      <a:lvl5pPr marL="2436858" algn="l" defTabSz="1218428" rtl="0" eaLnBrk="1" latinLnBrk="0" hangingPunct="1">
        <a:defRPr sz="2400" kern="1200">
          <a:solidFill>
            <a:schemeClr val="tx1"/>
          </a:solidFill>
          <a:latin typeface="+mn-lt"/>
          <a:ea typeface="+mn-ea"/>
          <a:cs typeface="+mn-cs"/>
        </a:defRPr>
      </a:lvl5pPr>
      <a:lvl6pPr marL="3046068" algn="l" defTabSz="1218428" rtl="0" eaLnBrk="1" latinLnBrk="0" hangingPunct="1">
        <a:defRPr sz="2400" kern="1200">
          <a:solidFill>
            <a:schemeClr val="tx1"/>
          </a:solidFill>
          <a:latin typeface="+mn-lt"/>
          <a:ea typeface="+mn-ea"/>
          <a:cs typeface="+mn-cs"/>
        </a:defRPr>
      </a:lvl6pPr>
      <a:lvl7pPr marL="3655286" algn="l" defTabSz="1218428" rtl="0" eaLnBrk="1" latinLnBrk="0" hangingPunct="1">
        <a:defRPr sz="2400" kern="1200">
          <a:solidFill>
            <a:schemeClr val="tx1"/>
          </a:solidFill>
          <a:latin typeface="+mn-lt"/>
          <a:ea typeface="+mn-ea"/>
          <a:cs typeface="+mn-cs"/>
        </a:defRPr>
      </a:lvl7pPr>
      <a:lvl8pPr marL="4264498" algn="l" defTabSz="1218428" rtl="0" eaLnBrk="1" latinLnBrk="0" hangingPunct="1">
        <a:defRPr sz="2400" kern="1200">
          <a:solidFill>
            <a:schemeClr val="tx1"/>
          </a:solidFill>
          <a:latin typeface="+mn-lt"/>
          <a:ea typeface="+mn-ea"/>
          <a:cs typeface="+mn-cs"/>
        </a:defRPr>
      </a:lvl8pPr>
      <a:lvl9pPr marL="4873710" algn="l" defTabSz="12184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xml"/><Relationship Id="rId7"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6.emf"/><Relationship Id="rId4" Type="http://schemas.openxmlformats.org/officeDocument/2006/relationships/tags" Target="../tags/tag3.xml"/><Relationship Id="rId9"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7.xml"/><Relationship Id="rId7"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image" Target="../media/image7.jpeg"/><Relationship Id="rId5" Type="http://schemas.openxmlformats.org/officeDocument/2006/relationships/tags" Target="../tags/tag9.xml"/><Relationship Id="rId10" Type="http://schemas.openxmlformats.org/officeDocument/2006/relationships/image" Target="../media/image6.emf"/><Relationship Id="rId4" Type="http://schemas.openxmlformats.org/officeDocument/2006/relationships/tags" Target="../tags/tag8.xml"/><Relationship Id="rId9"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notesSlide" Target="../notesSlides/notesSlide13.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slideLayout" Target="../slideLayouts/slideLayout3.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vmlDrawing" Target="../drawings/vmlDrawing3.v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image" Target="../media/image6.emf"/><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emf"/><Relationship Id="rId2" Type="http://schemas.openxmlformats.org/officeDocument/2006/relationships/tags" Target="../tags/tag3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u6XAPnuFjJc"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503" y="2486174"/>
            <a:ext cx="11101989" cy="880672"/>
          </a:xfrm>
        </p:spPr>
        <p:txBody>
          <a:bodyPr/>
          <a:lstStyle/>
          <a:p>
            <a:r>
              <a:rPr lang="en-US" dirty="0"/>
              <a:t>Team Dynamics</a:t>
            </a:r>
          </a:p>
        </p:txBody>
      </p:sp>
    </p:spTree>
    <p:extLst>
      <p:ext uri="{BB962C8B-B14F-4D97-AF65-F5344CB8AC3E}">
        <p14:creationId xmlns:p14="http://schemas.microsoft.com/office/powerpoint/2010/main" val="2469962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t>Industrial Work vs. Knowledge Work</a:t>
            </a:r>
          </a:p>
        </p:txBody>
      </p:sp>
      <p:graphicFrame>
        <p:nvGraphicFramePr>
          <p:cNvPr id="2" name="Table 1"/>
          <p:cNvGraphicFramePr>
            <a:graphicFrameLocks noGrp="1"/>
          </p:cNvGraphicFramePr>
          <p:nvPr>
            <p:extLst>
              <p:ext uri="{D42A27DB-BD31-4B8C-83A1-F6EECF244321}">
                <p14:modId xmlns:p14="http://schemas.microsoft.com/office/powerpoint/2010/main" val="3268975376"/>
              </p:ext>
            </p:extLst>
          </p:nvPr>
        </p:nvGraphicFramePr>
        <p:xfrm>
          <a:off x="2357988" y="804278"/>
          <a:ext cx="7977351" cy="4901184"/>
        </p:xfrm>
        <a:graphic>
          <a:graphicData uri="http://schemas.openxmlformats.org/drawingml/2006/table">
            <a:tbl>
              <a:tblPr firstRow="1" bandRow="1">
                <a:tableStyleId>{073A0DAA-6AF3-43AB-8588-CEC1D06C72B9}</a:tableStyleId>
              </a:tblPr>
              <a:tblGrid>
                <a:gridCol w="3965027">
                  <a:extLst>
                    <a:ext uri="{9D8B030D-6E8A-4147-A177-3AD203B41FA5}">
                      <a16:colId xmlns:a16="http://schemas.microsoft.com/office/drawing/2014/main" val="20000"/>
                    </a:ext>
                  </a:extLst>
                </a:gridCol>
                <a:gridCol w="4012324">
                  <a:extLst>
                    <a:ext uri="{9D8B030D-6E8A-4147-A177-3AD203B41FA5}">
                      <a16:colId xmlns:a16="http://schemas.microsoft.com/office/drawing/2014/main" val="20001"/>
                    </a:ext>
                  </a:extLst>
                </a:gridCol>
              </a:tblGrid>
              <a:tr h="475488">
                <a:tc>
                  <a:txBody>
                    <a:bodyPr/>
                    <a:lstStyle/>
                    <a:p>
                      <a:r>
                        <a:rPr lang="en-US" sz="2400" dirty="0"/>
                        <a:t>Industrial Work</a:t>
                      </a:r>
                      <a:endParaRPr lang="en-US" sz="2400" dirty="0">
                        <a:solidFill>
                          <a:schemeClr val="bg1"/>
                        </a:solidFill>
                        <a:latin typeface="Calibri" pitchFamily="34" charset="0"/>
                        <a:cs typeface="Calibri" pitchFamily="34" charset="0"/>
                      </a:endParaRPr>
                    </a:p>
                  </a:txBody>
                  <a:tcPr marT="54864" marB="54864"/>
                </a:tc>
                <a:tc>
                  <a:txBody>
                    <a:bodyPr/>
                    <a:lstStyle/>
                    <a:p>
                      <a:r>
                        <a:rPr lang="en-US" sz="2400" dirty="0"/>
                        <a:t>Knowledge Work</a:t>
                      </a:r>
                      <a:endParaRPr lang="en-US" sz="2400" dirty="0">
                        <a:solidFill>
                          <a:schemeClr val="bg1"/>
                        </a:solidFill>
                        <a:latin typeface="Calibri" pitchFamily="34" charset="0"/>
                        <a:cs typeface="Calibri" pitchFamily="34" charset="0"/>
                      </a:endParaRPr>
                    </a:p>
                  </a:txBody>
                  <a:tcPr marT="54864" marB="54864"/>
                </a:tc>
                <a:extLst>
                  <a:ext uri="{0D108BD9-81ED-4DB2-BD59-A6C34878D82A}">
                    <a16:rowId xmlns:a16="http://schemas.microsoft.com/office/drawing/2014/main" val="10000"/>
                  </a:ext>
                </a:extLst>
              </a:tr>
              <a:tr h="0">
                <a:tc>
                  <a:txBody>
                    <a:bodyPr/>
                    <a:lstStyle/>
                    <a:p>
                      <a:r>
                        <a:rPr lang="en-US" sz="2400" dirty="0"/>
                        <a:t>Work is stable</a:t>
                      </a:r>
                      <a:endParaRPr lang="en-US" sz="2400" dirty="0">
                        <a:solidFill>
                          <a:schemeClr val="bg1"/>
                        </a:solidFill>
                        <a:latin typeface="Calibri" pitchFamily="34" charset="0"/>
                        <a:cs typeface="Calibri" pitchFamily="34" charset="0"/>
                      </a:endParaRPr>
                    </a:p>
                  </a:txBody>
                  <a:tcPr marT="54864" marB="54864"/>
                </a:tc>
                <a:tc>
                  <a:txBody>
                    <a:bodyPr/>
                    <a:lstStyle/>
                    <a:p>
                      <a:r>
                        <a:rPr lang="en-US" sz="2400" dirty="0"/>
                        <a:t>Work is changing</a:t>
                      </a:r>
                      <a:endParaRPr lang="en-US" sz="2400" dirty="0">
                        <a:solidFill>
                          <a:schemeClr val="bg1"/>
                        </a:solidFill>
                        <a:latin typeface="Calibri" pitchFamily="34" charset="0"/>
                        <a:cs typeface="Calibri" pitchFamily="34" charset="0"/>
                      </a:endParaRPr>
                    </a:p>
                  </a:txBody>
                  <a:tcPr marT="54864" marB="54864"/>
                </a:tc>
                <a:extLst>
                  <a:ext uri="{0D108BD9-81ED-4DB2-BD59-A6C34878D82A}">
                    <a16:rowId xmlns:a16="http://schemas.microsoft.com/office/drawing/2014/main" val="10001"/>
                  </a:ext>
                </a:extLst>
              </a:tr>
              <a:tr h="841248">
                <a:tc>
                  <a:txBody>
                    <a:bodyPr/>
                    <a:lstStyle/>
                    <a:p>
                      <a:r>
                        <a:rPr lang="en-US" sz="2400" dirty="0"/>
                        <a:t>Emphasis on running things</a:t>
                      </a:r>
                      <a:endParaRPr lang="en-US" sz="2400" dirty="0">
                        <a:solidFill>
                          <a:schemeClr val="bg1"/>
                        </a:solidFill>
                        <a:latin typeface="Calibri" pitchFamily="34" charset="0"/>
                        <a:cs typeface="Calibri" pitchFamily="34" charset="0"/>
                      </a:endParaRPr>
                    </a:p>
                  </a:txBody>
                  <a:tcPr marT="54864" marB="54864"/>
                </a:tc>
                <a:tc>
                  <a:txBody>
                    <a:bodyPr/>
                    <a:lstStyle/>
                    <a:p>
                      <a:r>
                        <a:rPr lang="en-US" sz="2400" dirty="0"/>
                        <a:t>Emphasis on changing things</a:t>
                      </a:r>
                      <a:endParaRPr lang="en-US" sz="2400" dirty="0">
                        <a:solidFill>
                          <a:schemeClr val="bg1"/>
                        </a:solidFill>
                        <a:latin typeface="Calibri" pitchFamily="34" charset="0"/>
                        <a:cs typeface="Calibri" pitchFamily="34" charset="0"/>
                      </a:endParaRPr>
                    </a:p>
                  </a:txBody>
                  <a:tcPr marT="54864" marB="54864"/>
                </a:tc>
                <a:extLst>
                  <a:ext uri="{0D108BD9-81ED-4DB2-BD59-A6C34878D82A}">
                    <a16:rowId xmlns:a16="http://schemas.microsoft.com/office/drawing/2014/main" val="10002"/>
                  </a:ext>
                </a:extLst>
              </a:tr>
              <a:tr h="841248">
                <a:tc>
                  <a:txBody>
                    <a:bodyPr/>
                    <a:lstStyle/>
                    <a:p>
                      <a:r>
                        <a:rPr lang="en-US" sz="2400" dirty="0"/>
                        <a:t>More structure with fewer decisions</a:t>
                      </a:r>
                      <a:endParaRPr lang="en-US" sz="2400" dirty="0">
                        <a:solidFill>
                          <a:schemeClr val="bg1"/>
                        </a:solidFill>
                        <a:latin typeface="Calibri" pitchFamily="34" charset="0"/>
                        <a:cs typeface="Calibri" pitchFamily="34" charset="0"/>
                      </a:endParaRPr>
                    </a:p>
                  </a:txBody>
                  <a:tcPr marT="54864" marB="54864"/>
                </a:tc>
                <a:tc>
                  <a:txBody>
                    <a:bodyPr/>
                    <a:lstStyle/>
                    <a:p>
                      <a:r>
                        <a:rPr lang="en-US" sz="2400" dirty="0"/>
                        <a:t>Less</a:t>
                      </a:r>
                      <a:r>
                        <a:rPr lang="en-US" sz="2400" baseline="0" dirty="0"/>
                        <a:t> structure with more decisions</a:t>
                      </a:r>
                      <a:endParaRPr lang="en-US" sz="2400" dirty="0">
                        <a:solidFill>
                          <a:schemeClr val="bg1"/>
                        </a:solidFill>
                        <a:latin typeface="Calibri" pitchFamily="34" charset="0"/>
                        <a:cs typeface="Calibri" pitchFamily="34" charset="0"/>
                      </a:endParaRPr>
                    </a:p>
                  </a:txBody>
                  <a:tcPr marT="54864" marB="54864"/>
                </a:tc>
                <a:extLst>
                  <a:ext uri="{0D108BD9-81ED-4DB2-BD59-A6C34878D82A}">
                    <a16:rowId xmlns:a16="http://schemas.microsoft.com/office/drawing/2014/main" val="10003"/>
                  </a:ext>
                </a:extLst>
              </a:tr>
              <a:tr h="475488">
                <a:tc>
                  <a:txBody>
                    <a:bodyPr/>
                    <a:lstStyle/>
                    <a:p>
                      <a:r>
                        <a:rPr lang="en-US" sz="2400" dirty="0"/>
                        <a:t>Focus on right answers</a:t>
                      </a:r>
                      <a:endParaRPr lang="en-US" sz="2400" dirty="0">
                        <a:solidFill>
                          <a:schemeClr val="bg1"/>
                        </a:solidFill>
                        <a:latin typeface="Calibri" pitchFamily="34" charset="0"/>
                        <a:cs typeface="Calibri" pitchFamily="34" charset="0"/>
                      </a:endParaRPr>
                    </a:p>
                  </a:txBody>
                  <a:tcPr marT="54864" marB="54864"/>
                </a:tc>
                <a:tc>
                  <a:txBody>
                    <a:bodyPr/>
                    <a:lstStyle/>
                    <a:p>
                      <a:r>
                        <a:rPr lang="en-US" sz="2400" dirty="0"/>
                        <a:t>Focus on right questions</a:t>
                      </a:r>
                      <a:endParaRPr lang="en-US" sz="2400" dirty="0">
                        <a:solidFill>
                          <a:schemeClr val="bg1"/>
                        </a:solidFill>
                        <a:latin typeface="Calibri" pitchFamily="34" charset="0"/>
                        <a:cs typeface="Calibri" pitchFamily="34" charset="0"/>
                      </a:endParaRPr>
                    </a:p>
                  </a:txBody>
                  <a:tcPr marT="54864" marB="54864"/>
                </a:tc>
                <a:extLst>
                  <a:ext uri="{0D108BD9-81ED-4DB2-BD59-A6C34878D82A}">
                    <a16:rowId xmlns:a16="http://schemas.microsoft.com/office/drawing/2014/main" val="10004"/>
                  </a:ext>
                </a:extLst>
              </a:tr>
              <a:tr h="475488">
                <a:tc>
                  <a:txBody>
                    <a:bodyPr/>
                    <a:lstStyle/>
                    <a:p>
                      <a:r>
                        <a:rPr lang="en-US" sz="2400" dirty="0"/>
                        <a:t>Command and Control</a:t>
                      </a:r>
                      <a:endParaRPr lang="en-US" sz="2400" dirty="0">
                        <a:solidFill>
                          <a:schemeClr val="bg1"/>
                        </a:solidFill>
                        <a:latin typeface="Calibri" pitchFamily="34" charset="0"/>
                        <a:cs typeface="Calibri" pitchFamily="34" charset="0"/>
                      </a:endParaRPr>
                    </a:p>
                  </a:txBody>
                  <a:tcPr marT="54864" marB="54864"/>
                </a:tc>
                <a:tc>
                  <a:txBody>
                    <a:bodyPr/>
                    <a:lstStyle/>
                    <a:p>
                      <a:r>
                        <a:rPr lang="en-US" sz="2400" dirty="0"/>
                        <a:t>Give Autonomy</a:t>
                      </a:r>
                      <a:endParaRPr lang="en-US" sz="2400" dirty="0">
                        <a:solidFill>
                          <a:schemeClr val="bg1"/>
                        </a:solidFill>
                        <a:latin typeface="Calibri" pitchFamily="34" charset="0"/>
                        <a:cs typeface="Calibri" pitchFamily="34" charset="0"/>
                      </a:endParaRPr>
                    </a:p>
                  </a:txBody>
                  <a:tcPr marT="54864" marB="54864"/>
                </a:tc>
                <a:extLst>
                  <a:ext uri="{0D108BD9-81ED-4DB2-BD59-A6C34878D82A}">
                    <a16:rowId xmlns:a16="http://schemas.microsoft.com/office/drawing/2014/main" val="10005"/>
                  </a:ext>
                </a:extLst>
              </a:tr>
              <a:tr h="475488">
                <a:tc>
                  <a:txBody>
                    <a:bodyPr/>
                    <a:lstStyle/>
                    <a:p>
                      <a:r>
                        <a:rPr lang="en-US" sz="2400" dirty="0"/>
                        <a:t>Strict Standards</a:t>
                      </a:r>
                      <a:endParaRPr lang="en-US" sz="2400" dirty="0">
                        <a:solidFill>
                          <a:schemeClr val="bg1"/>
                        </a:solidFill>
                        <a:latin typeface="Calibri" pitchFamily="34" charset="0"/>
                        <a:cs typeface="Calibri" pitchFamily="34" charset="0"/>
                      </a:endParaRPr>
                    </a:p>
                  </a:txBody>
                  <a:tcPr marT="54864" marB="54864"/>
                </a:tc>
                <a:tc>
                  <a:txBody>
                    <a:bodyPr/>
                    <a:lstStyle/>
                    <a:p>
                      <a:r>
                        <a:rPr lang="en-US" sz="2400" dirty="0"/>
                        <a:t>Continuous Innovation</a:t>
                      </a:r>
                      <a:endParaRPr lang="en-US" sz="2400" dirty="0">
                        <a:solidFill>
                          <a:schemeClr val="bg1"/>
                        </a:solidFill>
                        <a:latin typeface="Calibri" pitchFamily="34" charset="0"/>
                        <a:cs typeface="Calibri" pitchFamily="34" charset="0"/>
                      </a:endParaRPr>
                    </a:p>
                  </a:txBody>
                  <a:tcPr marT="54864" marB="54864"/>
                </a:tc>
                <a:extLst>
                  <a:ext uri="{0D108BD9-81ED-4DB2-BD59-A6C34878D82A}">
                    <a16:rowId xmlns:a16="http://schemas.microsoft.com/office/drawing/2014/main" val="10006"/>
                  </a:ext>
                </a:extLst>
              </a:tr>
              <a:tr h="841248">
                <a:tc>
                  <a:txBody>
                    <a:bodyPr/>
                    <a:lstStyle/>
                    <a:p>
                      <a:r>
                        <a:rPr lang="en-US" sz="2400" dirty="0"/>
                        <a:t>Minimize</a:t>
                      </a:r>
                      <a:r>
                        <a:rPr lang="en-US" sz="2400" baseline="0" dirty="0"/>
                        <a:t> cost of workers for a task</a:t>
                      </a:r>
                      <a:endParaRPr lang="en-US" sz="2400" dirty="0">
                        <a:solidFill>
                          <a:schemeClr val="bg1"/>
                        </a:solidFill>
                        <a:latin typeface="Calibri" pitchFamily="34" charset="0"/>
                        <a:cs typeface="Calibri" pitchFamily="34" charset="0"/>
                      </a:endParaRPr>
                    </a:p>
                  </a:txBody>
                  <a:tcPr marT="54864" marB="54864"/>
                </a:tc>
                <a:tc>
                  <a:txBody>
                    <a:bodyPr/>
                    <a:lstStyle/>
                    <a:p>
                      <a:r>
                        <a:rPr lang="en-US" sz="2400" dirty="0"/>
                        <a:t>Treat</a:t>
                      </a:r>
                      <a:r>
                        <a:rPr lang="en-US" sz="2400" baseline="0" dirty="0"/>
                        <a:t> workers as assets, not as costs</a:t>
                      </a:r>
                      <a:endParaRPr lang="en-US" sz="2400" dirty="0">
                        <a:solidFill>
                          <a:schemeClr val="bg1"/>
                        </a:solidFill>
                        <a:latin typeface="Calibri" pitchFamily="34" charset="0"/>
                        <a:cs typeface="Calibri" pitchFamily="34" charset="0"/>
                      </a:endParaRPr>
                    </a:p>
                  </a:txBody>
                  <a:tcPr marT="54864" marB="54864"/>
                </a:tc>
                <a:extLst>
                  <a:ext uri="{0D108BD9-81ED-4DB2-BD59-A6C34878D82A}">
                    <a16:rowId xmlns:a16="http://schemas.microsoft.com/office/drawing/2014/main" val="10007"/>
                  </a:ext>
                </a:extLst>
              </a:tr>
            </a:tbl>
          </a:graphicData>
        </a:graphic>
      </p:graphicFrame>
      <p:sp>
        <p:nvSpPr>
          <p:cNvPr id="3" name="Rectangle 2"/>
          <p:cNvSpPr/>
          <p:nvPr/>
        </p:nvSpPr>
        <p:spPr>
          <a:xfrm>
            <a:off x="6346663" y="740270"/>
            <a:ext cx="4343400" cy="502919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51874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FA9461-455E-644F-B669-542271B63286}"/>
              </a:ext>
            </a:extLst>
          </p:cNvPr>
          <p:cNvSpPr/>
          <p:nvPr/>
        </p:nvSpPr>
        <p:spPr>
          <a:xfrm>
            <a:off x="7614745" y="1860331"/>
            <a:ext cx="2727434" cy="4020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Leadership styles</a:t>
            </a:r>
          </a:p>
        </p:txBody>
      </p:sp>
      <p:sp>
        <p:nvSpPr>
          <p:cNvPr id="4" name="Content Placeholder 3"/>
          <p:cNvSpPr>
            <a:spLocks noGrp="1"/>
          </p:cNvSpPr>
          <p:nvPr>
            <p:ph idx="4294967295"/>
          </p:nvPr>
        </p:nvSpPr>
        <p:spPr>
          <a:xfrm>
            <a:off x="1292772" y="1073495"/>
            <a:ext cx="7504113" cy="898525"/>
          </a:xfrm>
        </p:spPr>
        <p:txBody>
          <a:bodyPr/>
          <a:lstStyle/>
          <a:p>
            <a:pPr marL="0" indent="0">
              <a:lnSpc>
                <a:spcPct val="110000"/>
              </a:lnSpc>
              <a:buNone/>
            </a:pPr>
            <a:r>
              <a:rPr lang="en-US" sz="2200" dirty="0">
                <a:solidFill>
                  <a:schemeClr val="bg1"/>
                </a:solidFill>
              </a:rPr>
              <a:t>The effectiveness of your workers is determined </a:t>
            </a:r>
            <a:br>
              <a:rPr lang="en-US" sz="2200" dirty="0">
                <a:solidFill>
                  <a:schemeClr val="bg1"/>
                </a:solidFill>
              </a:rPr>
            </a:br>
            <a:r>
              <a:rPr lang="en-US" sz="2200" dirty="0">
                <a:solidFill>
                  <a:schemeClr val="bg1"/>
                </a:solidFill>
              </a:rPr>
              <a:t>in large part by your personal leadership style.</a:t>
            </a:r>
          </a:p>
        </p:txBody>
      </p:sp>
      <p:sp>
        <p:nvSpPr>
          <p:cNvPr id="3" name="Content Placeholder 2"/>
          <p:cNvSpPr>
            <a:spLocks noGrp="1"/>
          </p:cNvSpPr>
          <p:nvPr>
            <p:ph idx="4294967295"/>
          </p:nvPr>
        </p:nvSpPr>
        <p:spPr>
          <a:xfrm>
            <a:off x="1292772" y="2187920"/>
            <a:ext cx="4233863" cy="2208213"/>
          </a:xfrm>
        </p:spPr>
        <p:txBody>
          <a:bodyPr/>
          <a:lstStyle/>
          <a:p>
            <a:pPr>
              <a:spcBef>
                <a:spcPts val="1200"/>
              </a:spcBef>
              <a:spcAft>
                <a:spcPts val="1200"/>
              </a:spcAft>
            </a:pPr>
            <a:r>
              <a:rPr lang="en-US" dirty="0">
                <a:solidFill>
                  <a:schemeClr val="bg1"/>
                </a:solidFill>
              </a:rPr>
              <a:t>Leader as expert</a:t>
            </a:r>
          </a:p>
          <a:p>
            <a:pPr>
              <a:spcBef>
                <a:spcPts val="1200"/>
              </a:spcBef>
              <a:spcAft>
                <a:spcPts val="1200"/>
              </a:spcAft>
            </a:pPr>
            <a:r>
              <a:rPr lang="en-US" dirty="0">
                <a:solidFill>
                  <a:schemeClr val="bg1"/>
                </a:solidFill>
              </a:rPr>
              <a:t>Leader as conductor</a:t>
            </a:r>
          </a:p>
          <a:p>
            <a:pPr>
              <a:spcBef>
                <a:spcPts val="1200"/>
              </a:spcBef>
              <a:spcAft>
                <a:spcPts val="1200"/>
              </a:spcAft>
            </a:pPr>
            <a:r>
              <a:rPr lang="en-US" dirty="0">
                <a:solidFill>
                  <a:schemeClr val="bg1"/>
                </a:solidFill>
              </a:rPr>
              <a:t>Leader as developer</a:t>
            </a:r>
          </a:p>
        </p:txBody>
      </p:sp>
      <p:pic>
        <p:nvPicPr>
          <p:cNvPr id="5" name="Picture 4" descr="41l7ujEB2Q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301" y="1972020"/>
            <a:ext cx="2420422" cy="3634267"/>
          </a:xfrm>
          <a:prstGeom prst="rect">
            <a:avLst/>
          </a:prstGeom>
          <a:effectLst/>
        </p:spPr>
      </p:pic>
      <p:sp>
        <p:nvSpPr>
          <p:cNvPr id="10" name="TextBox 9"/>
          <p:cNvSpPr txBox="1"/>
          <p:nvPr/>
        </p:nvSpPr>
        <p:spPr>
          <a:xfrm>
            <a:off x="4799564" y="4768675"/>
            <a:ext cx="2562933" cy="1261884"/>
          </a:xfrm>
          <a:prstGeom prst="rect">
            <a:avLst/>
          </a:prstGeom>
          <a:noFill/>
        </p:spPr>
        <p:txBody>
          <a:bodyPr wrap="square" rtlCol="0">
            <a:spAutoFit/>
          </a:bodyPr>
          <a:lstStyle/>
          <a:p>
            <a:r>
              <a:rPr lang="en-US" dirty="0">
                <a:solidFill>
                  <a:schemeClr val="bg1"/>
                </a:solidFill>
              </a:rPr>
              <a:t>Recommended Reading: </a:t>
            </a:r>
            <a:r>
              <a:rPr lang="en-US" sz="1400" i="1" dirty="0">
                <a:solidFill>
                  <a:schemeClr val="bg1"/>
                </a:solidFill>
              </a:rPr>
              <a:t>Managing for Excellence</a:t>
            </a:r>
            <a:r>
              <a:rPr lang="en-US" sz="1400" dirty="0">
                <a:solidFill>
                  <a:schemeClr val="bg1"/>
                </a:solidFill>
              </a:rPr>
              <a:t>,</a:t>
            </a:r>
            <a:r>
              <a:rPr lang="en-US" sz="1400" u="sng" dirty="0">
                <a:solidFill>
                  <a:schemeClr val="bg1"/>
                </a:solidFill>
              </a:rPr>
              <a:t> </a:t>
            </a:r>
            <a:r>
              <a:rPr lang="en-US" sz="1400" dirty="0">
                <a:solidFill>
                  <a:schemeClr val="bg1"/>
                </a:solidFill>
              </a:rPr>
              <a:t>David Bradford and </a:t>
            </a:r>
            <a:br>
              <a:rPr lang="en-US" sz="1400" dirty="0">
                <a:solidFill>
                  <a:schemeClr val="bg1"/>
                </a:solidFill>
              </a:rPr>
            </a:br>
            <a:r>
              <a:rPr lang="en-US" sz="1400" dirty="0">
                <a:solidFill>
                  <a:schemeClr val="bg1"/>
                </a:solidFill>
              </a:rPr>
              <a:t>Allan Cohen </a:t>
            </a:r>
          </a:p>
        </p:txBody>
      </p:sp>
    </p:spTree>
    <p:extLst>
      <p:ext uri="{BB962C8B-B14F-4D97-AF65-F5344CB8AC3E}">
        <p14:creationId xmlns:p14="http://schemas.microsoft.com/office/powerpoint/2010/main" val="1398596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22412" y="0"/>
          <a:ext cx="158750" cy="158750"/>
        </p:xfrm>
        <a:graphic>
          <a:graphicData uri="http://schemas.openxmlformats.org/presentationml/2006/ole">
            <mc:AlternateContent xmlns:mc="http://schemas.openxmlformats.org/markup-compatibility/2006">
              <mc:Choice xmlns:v="urn:schemas-microsoft-com:vml" Requires="v">
                <p:oleObj spid="_x0000_s1030" name="think-cell Slide" r:id="rId9" imgW="270" imgH="270" progId="">
                  <p:embed/>
                </p:oleObj>
              </mc:Choice>
              <mc:Fallback>
                <p:oleObj name="think-cell Slide" r:id="rId9" imgW="270" imgH="270" progId="">
                  <p:embed/>
                  <p:pic>
                    <p:nvPicPr>
                      <p:cNvPr id="3" name="Object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241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9141" name="Rectangle 5"/>
          <p:cNvSpPr>
            <a:spLocks noGrp="1" noChangeArrowheads="1"/>
          </p:cNvSpPr>
          <p:nvPr>
            <p:ph type="title"/>
            <p:custDataLst>
              <p:tags r:id="rId3"/>
            </p:custDataLst>
          </p:nvPr>
        </p:nvSpPr>
        <p:spPr/>
        <p:txBody>
          <a:bodyPr/>
          <a:lstStyle/>
          <a:p>
            <a:r>
              <a:rPr lang="en-US" dirty="0"/>
              <a:t>Leader as expert</a:t>
            </a:r>
          </a:p>
        </p:txBody>
      </p:sp>
      <p:sp>
        <p:nvSpPr>
          <p:cNvPr id="4" name="Content Placeholder 3"/>
          <p:cNvSpPr>
            <a:spLocks noGrp="1"/>
          </p:cNvSpPr>
          <p:nvPr>
            <p:ph idx="4294967295"/>
            <p:custDataLst>
              <p:tags r:id="rId4"/>
            </p:custDataLst>
          </p:nvPr>
        </p:nvSpPr>
        <p:spPr>
          <a:xfrm>
            <a:off x="1537103" y="1874653"/>
            <a:ext cx="4551363" cy="4848225"/>
          </a:xfrm>
          <a:prstGeom prst="rect">
            <a:avLst/>
          </a:prstGeom>
        </p:spPr>
        <p:txBody>
          <a:bodyPr/>
          <a:lstStyle/>
          <a:p>
            <a:pPr marL="0" indent="0">
              <a:spcBef>
                <a:spcPts val="1200"/>
              </a:spcBef>
              <a:buNone/>
            </a:pPr>
            <a:r>
              <a:rPr lang="en-US" sz="2000" dirty="0">
                <a:solidFill>
                  <a:schemeClr val="bg1"/>
                </a:solidFill>
              </a:rPr>
              <a:t>Characteristics</a:t>
            </a:r>
            <a:endParaRPr lang="en-US" sz="1800" dirty="0">
              <a:solidFill>
                <a:schemeClr val="bg1"/>
              </a:solidFill>
            </a:endParaRPr>
          </a:p>
          <a:p>
            <a:pPr>
              <a:spcBef>
                <a:spcPts val="1200"/>
              </a:spcBef>
            </a:pPr>
            <a:r>
              <a:rPr lang="en-US" sz="1800" dirty="0">
                <a:solidFill>
                  <a:schemeClr val="bg1"/>
                </a:solidFill>
              </a:rPr>
              <a:t>Technician or master craftsman</a:t>
            </a:r>
          </a:p>
          <a:p>
            <a:pPr>
              <a:spcBef>
                <a:spcPts val="1200"/>
              </a:spcBef>
            </a:pPr>
            <a:r>
              <a:rPr lang="en-US" sz="1800" dirty="0">
                <a:solidFill>
                  <a:schemeClr val="bg1"/>
                </a:solidFill>
              </a:rPr>
              <a:t>Promoted because they were the </a:t>
            </a:r>
            <a:br>
              <a:rPr lang="en-US" sz="1800" dirty="0">
                <a:solidFill>
                  <a:schemeClr val="bg1"/>
                </a:solidFill>
              </a:rPr>
            </a:br>
            <a:r>
              <a:rPr lang="en-US" sz="1800" dirty="0">
                <a:solidFill>
                  <a:schemeClr val="bg1"/>
                </a:solidFill>
              </a:rPr>
              <a:t>best at their job</a:t>
            </a:r>
          </a:p>
          <a:p>
            <a:pPr>
              <a:spcBef>
                <a:spcPts val="1200"/>
              </a:spcBef>
            </a:pPr>
            <a:r>
              <a:rPr lang="en-US" sz="1800" dirty="0">
                <a:solidFill>
                  <a:schemeClr val="bg1"/>
                </a:solidFill>
              </a:rPr>
              <a:t>Problem solver, the one people go </a:t>
            </a:r>
            <a:br>
              <a:rPr lang="en-US" sz="1800" dirty="0">
                <a:solidFill>
                  <a:schemeClr val="bg1"/>
                </a:solidFill>
              </a:rPr>
            </a:br>
            <a:r>
              <a:rPr lang="en-US" sz="1800" dirty="0">
                <a:solidFill>
                  <a:schemeClr val="bg1"/>
                </a:solidFill>
              </a:rPr>
              <a:t>to for answers</a:t>
            </a:r>
          </a:p>
          <a:p>
            <a:pPr>
              <a:spcBef>
                <a:spcPts val="1200"/>
              </a:spcBef>
            </a:pPr>
            <a:r>
              <a:rPr lang="en-US" sz="1800" dirty="0">
                <a:solidFill>
                  <a:schemeClr val="bg1"/>
                </a:solidFill>
              </a:rPr>
              <a:t>Understands the domain and the technology </a:t>
            </a:r>
          </a:p>
          <a:p>
            <a:pPr>
              <a:spcBef>
                <a:spcPts val="1200"/>
              </a:spcBef>
            </a:pPr>
            <a:r>
              <a:rPr lang="en-US" sz="1800" i="1" dirty="0">
                <a:solidFill>
                  <a:schemeClr val="bg1"/>
                </a:solidFill>
              </a:rPr>
              <a:t>Work is when people leave them alone</a:t>
            </a:r>
          </a:p>
          <a:p>
            <a:pPr>
              <a:spcBef>
                <a:spcPts val="1200"/>
              </a:spcBef>
            </a:pPr>
            <a:endParaRPr lang="en-US" sz="1800" dirty="0">
              <a:solidFill>
                <a:schemeClr val="bg1"/>
              </a:solidFill>
            </a:endParaRPr>
          </a:p>
          <a:p>
            <a:pPr>
              <a:spcBef>
                <a:spcPts val="1200"/>
              </a:spcBef>
            </a:pPr>
            <a:endParaRPr lang="en-US" sz="1800" dirty="0">
              <a:solidFill>
                <a:schemeClr val="bg1"/>
              </a:solidFill>
            </a:endParaRPr>
          </a:p>
        </p:txBody>
      </p:sp>
      <p:sp>
        <p:nvSpPr>
          <p:cNvPr id="2" name="Content Placeholder 1"/>
          <p:cNvSpPr>
            <a:spLocks noGrp="1"/>
          </p:cNvSpPr>
          <p:nvPr>
            <p:ph idx="4294967295"/>
          </p:nvPr>
        </p:nvSpPr>
        <p:spPr>
          <a:xfrm>
            <a:off x="1537103" y="953903"/>
            <a:ext cx="8058150" cy="898525"/>
          </a:xfrm>
        </p:spPr>
        <p:txBody>
          <a:bodyPr/>
          <a:lstStyle/>
          <a:p>
            <a:pPr marL="0" indent="0">
              <a:lnSpc>
                <a:spcPct val="110000"/>
              </a:lnSpc>
              <a:buNone/>
            </a:pPr>
            <a:r>
              <a:rPr lang="en-US" sz="2200" dirty="0">
                <a:solidFill>
                  <a:schemeClr val="bg1"/>
                </a:solidFill>
              </a:rPr>
              <a:t>Can be effective when manager has greater knowledge </a:t>
            </a:r>
            <a:br>
              <a:rPr lang="en-US" sz="2200" dirty="0">
                <a:solidFill>
                  <a:schemeClr val="bg1"/>
                </a:solidFill>
              </a:rPr>
            </a:br>
            <a:r>
              <a:rPr lang="en-US" sz="2200" dirty="0">
                <a:solidFill>
                  <a:schemeClr val="bg1"/>
                </a:solidFill>
              </a:rPr>
              <a:t>than direct reports </a:t>
            </a:r>
          </a:p>
        </p:txBody>
      </p:sp>
      <p:sp>
        <p:nvSpPr>
          <p:cNvPr id="9" name="Rectangle 5"/>
          <p:cNvSpPr txBox="1">
            <a:spLocks noChangeArrowheads="1"/>
          </p:cNvSpPr>
          <p:nvPr>
            <p:custDataLst>
              <p:tags r:id="rId5"/>
            </p:custDataLst>
          </p:nvPr>
        </p:nvSpPr>
        <p:spPr bwMode="auto">
          <a:xfrm>
            <a:off x="6649994" y="1890079"/>
            <a:ext cx="4016418" cy="18928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06400" indent="-406400" algn="l" rtl="0" eaLnBrk="1" fontAlgn="base" hangingPunct="1">
              <a:spcBef>
                <a:spcPts val="600"/>
              </a:spcBef>
              <a:spcAft>
                <a:spcPts val="600"/>
              </a:spcAft>
              <a:buClr>
                <a:schemeClr val="bg1">
                  <a:lumMod val="65000"/>
                </a:schemeClr>
              </a:buClr>
              <a:buSzPct val="100000"/>
              <a:buFont typeface="Webdings" pitchFamily="18" charset="2"/>
              <a:buChar char="4"/>
              <a:defRPr sz="2400">
                <a:solidFill>
                  <a:schemeClr val="tx1"/>
                </a:solidFill>
                <a:latin typeface="+mn-lt"/>
                <a:ea typeface="+mn-ea"/>
                <a:cs typeface="+mn-cs"/>
              </a:defRPr>
            </a:lvl1pPr>
            <a:lvl2pPr marL="749300" indent="-279400" algn="l" rtl="0" eaLnBrk="1" fontAlgn="base" hangingPunct="1">
              <a:spcBef>
                <a:spcPts val="400"/>
              </a:spcBef>
              <a:spcAft>
                <a:spcPts val="400"/>
              </a:spcAft>
              <a:buClr>
                <a:schemeClr val="tx1">
                  <a:lumMod val="50000"/>
                  <a:lumOff val="50000"/>
                </a:schemeClr>
              </a:buClr>
              <a:buSzPct val="110000"/>
              <a:buFont typeface="Arial Black" pitchFamily="34" charset="0"/>
              <a:buChar char="–"/>
              <a:defRPr sz="2200">
                <a:solidFill>
                  <a:schemeClr val="tx1"/>
                </a:solidFill>
                <a:latin typeface="+mn-lt"/>
                <a:cs typeface="+mn-cs"/>
              </a:defRPr>
            </a:lvl2pPr>
            <a:lvl3pPr marL="1028700" indent="-228600" algn="l" rtl="0" eaLnBrk="1" fontAlgn="base" hangingPunct="1">
              <a:spcBef>
                <a:spcPts val="400"/>
              </a:spcBef>
              <a:spcAft>
                <a:spcPts val="400"/>
              </a:spcAft>
              <a:buClr>
                <a:schemeClr val="tx1">
                  <a:lumMod val="50000"/>
                  <a:lumOff val="50000"/>
                </a:schemeClr>
              </a:buClr>
              <a:buSzPct val="110000"/>
              <a:buFont typeface="Arial" pitchFamily="34" charset="0"/>
              <a:buChar char="•"/>
              <a:defRPr lang="en-US" altLang="en-US" sz="2000">
                <a:solidFill>
                  <a:schemeClr val="tx1"/>
                </a:solidFill>
                <a:latin typeface="+mn-lt"/>
                <a:cs typeface="+mn-cs"/>
              </a:defRPr>
            </a:lvl3pPr>
            <a:lvl4pPr marL="1428750" indent="-285750" algn="l" rtl="0" eaLnBrk="1" fontAlgn="base" hangingPunct="1">
              <a:spcBef>
                <a:spcPts val="300"/>
              </a:spcBef>
              <a:spcAft>
                <a:spcPts val="300"/>
              </a:spcAft>
              <a:buClr>
                <a:schemeClr val="tx1">
                  <a:lumMod val="75000"/>
                  <a:lumOff val="25000"/>
                </a:schemeClr>
              </a:buClr>
              <a:buSzPct val="110000"/>
              <a:buFont typeface="Arial Black" pitchFamily="34" charset="0"/>
              <a:buChar char="–"/>
              <a:defRPr sz="1800" baseline="0">
                <a:solidFill>
                  <a:srgbClr val="3C3C3C"/>
                </a:solidFill>
                <a:latin typeface="+mn-lt"/>
                <a:cs typeface="+mn-cs"/>
              </a:defRPr>
            </a:lvl4pPr>
            <a:lvl5pPr marL="1662113" indent="-227013" algn="l" rtl="0" eaLnBrk="1" fontAlgn="base" hangingPunct="1">
              <a:spcBef>
                <a:spcPts val="300"/>
              </a:spcBef>
              <a:spcAft>
                <a:spcPts val="300"/>
              </a:spcAft>
              <a:buClr>
                <a:schemeClr val="tx1">
                  <a:lumMod val="75000"/>
                  <a:lumOff val="25000"/>
                </a:schemeClr>
              </a:buClr>
              <a:buSzPct val="110000"/>
              <a:buFont typeface="Arial Black" pitchFamily="34" charset="0"/>
              <a:buChar char="–"/>
              <a:defRPr sz="1600">
                <a:solidFill>
                  <a:srgbClr val="3C3C3C"/>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a:lstStyle>
          <a:p>
            <a:pPr marL="0" indent="0">
              <a:spcBef>
                <a:spcPts val="1200"/>
              </a:spcBef>
              <a:spcAft>
                <a:spcPts val="0"/>
              </a:spcAft>
              <a:buNone/>
            </a:pPr>
            <a:r>
              <a:rPr lang="en-US" sz="2000" dirty="0">
                <a:solidFill>
                  <a:schemeClr val="bg1"/>
                </a:solidFill>
                <a:latin typeface="Arial"/>
                <a:cs typeface="Arial"/>
              </a:rPr>
              <a:t>Challenges</a:t>
            </a:r>
            <a:endParaRPr lang="en-US" dirty="0">
              <a:solidFill>
                <a:schemeClr val="bg1"/>
              </a:solidFill>
              <a:latin typeface="Arial"/>
              <a:cs typeface="Arial"/>
            </a:endParaRPr>
          </a:p>
          <a:p>
            <a:pPr>
              <a:spcBef>
                <a:spcPts val="1200"/>
              </a:spcBef>
            </a:pPr>
            <a:r>
              <a:rPr lang="en-US" sz="1800" dirty="0">
                <a:solidFill>
                  <a:schemeClr val="bg1"/>
                </a:solidFill>
                <a:latin typeface="Arial"/>
                <a:cs typeface="Arial"/>
              </a:rPr>
              <a:t>Limits learning and growth of direct reports</a:t>
            </a:r>
          </a:p>
          <a:p>
            <a:pPr>
              <a:spcBef>
                <a:spcPts val="1200"/>
              </a:spcBef>
            </a:pPr>
            <a:r>
              <a:rPr lang="en-US" sz="1800" dirty="0">
                <a:solidFill>
                  <a:schemeClr val="bg1"/>
                </a:solidFill>
                <a:latin typeface="Arial"/>
                <a:cs typeface="Arial"/>
              </a:rPr>
              <a:t>Focus on technical problems to the detriment of human factors</a:t>
            </a:r>
          </a:p>
        </p:txBody>
      </p:sp>
      <p:sp>
        <p:nvSpPr>
          <p:cNvPr id="10" name="Text Box 4"/>
          <p:cNvSpPr txBox="1">
            <a:spLocks noChangeArrowheads="1"/>
          </p:cNvSpPr>
          <p:nvPr>
            <p:custDataLst>
              <p:tags r:id="rId6"/>
            </p:custDataLst>
          </p:nvPr>
        </p:nvSpPr>
        <p:spPr bwMode="auto">
          <a:xfrm>
            <a:off x="6805832" y="4311991"/>
            <a:ext cx="4664105" cy="169277"/>
          </a:xfrm>
          <a:prstGeom prst="rect">
            <a:avLst/>
          </a:prstGeom>
          <a:noFill/>
          <a:ln w="9525">
            <a:noFill/>
            <a:miter lim="800000"/>
            <a:headEnd/>
            <a:tailEnd/>
          </a:ln>
          <a:effectLst/>
        </p:spPr>
        <p:txBody>
          <a:bodyPr wrap="square" lIns="0" tIns="0" rIns="0" bIns="0" anchor="b" anchorCtr="0">
            <a:spAutoFit/>
          </a:bodyPr>
          <a:lstStyle/>
          <a:p>
            <a:r>
              <a:rPr lang="en-US" sz="1100" i="1" dirty="0">
                <a:solidFill>
                  <a:schemeClr val="bg1"/>
                </a:solidFill>
                <a:latin typeface="Arial"/>
                <a:cs typeface="Arial"/>
              </a:rPr>
              <a:t>Managing for Excellence</a:t>
            </a:r>
            <a:r>
              <a:rPr lang="en-US" sz="1100" dirty="0">
                <a:solidFill>
                  <a:schemeClr val="bg1"/>
                </a:solidFill>
                <a:latin typeface="Arial"/>
                <a:cs typeface="Arial"/>
              </a:rPr>
              <a:t>, David Bradford and Allan Cohen</a:t>
            </a:r>
          </a:p>
        </p:txBody>
      </p:sp>
      <p:cxnSp>
        <p:nvCxnSpPr>
          <p:cNvPr id="6" name="Straight Connector 5"/>
          <p:cNvCxnSpPr/>
          <p:nvPr/>
        </p:nvCxnSpPr>
        <p:spPr bwMode="auto">
          <a:xfrm>
            <a:off x="6425808" y="2007219"/>
            <a:ext cx="0" cy="4161862"/>
          </a:xfrm>
          <a:prstGeom prst="line">
            <a:avLst/>
          </a:prstGeom>
          <a:solidFill>
            <a:schemeClr val="accent1"/>
          </a:solidFill>
          <a:ln w="12700" cap="flat" cmpd="sng" algn="ctr">
            <a:solidFill>
              <a:srgbClr val="D97741"/>
            </a:solidFill>
            <a:prstDash val="solid"/>
            <a:round/>
            <a:headEnd type="none" w="med" len="med"/>
            <a:tailEnd type="none" w="med" len="med"/>
          </a:ln>
          <a:effectLst/>
        </p:spPr>
      </p:cxnSp>
    </p:spTree>
    <p:extLst>
      <p:ext uri="{BB962C8B-B14F-4D97-AF65-F5344CB8AC3E}">
        <p14:creationId xmlns:p14="http://schemas.microsoft.com/office/powerpoint/2010/main" val="203475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22412" y="0"/>
          <a:ext cx="158750" cy="158750"/>
        </p:xfrm>
        <a:graphic>
          <a:graphicData uri="http://schemas.openxmlformats.org/presentationml/2006/ole">
            <mc:AlternateContent xmlns:mc="http://schemas.openxmlformats.org/markup-compatibility/2006">
              <mc:Choice xmlns:v="urn:schemas-microsoft-com:vml" Requires="v">
                <p:oleObj spid="_x0000_s2054" name="think-cell Slide" r:id="rId9" imgW="270" imgH="270" progId="">
                  <p:embed/>
                </p:oleObj>
              </mc:Choice>
              <mc:Fallback>
                <p:oleObj name="think-cell Slide" r:id="rId9" imgW="270" imgH="270" progId="">
                  <p:embed/>
                  <p:pic>
                    <p:nvPicPr>
                      <p:cNvPr id="3" name="Object 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241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9141" name="Rectangle 5"/>
          <p:cNvSpPr>
            <a:spLocks noGrp="1" noChangeArrowheads="1"/>
          </p:cNvSpPr>
          <p:nvPr>
            <p:ph type="title"/>
            <p:custDataLst>
              <p:tags r:id="rId3"/>
            </p:custDataLst>
          </p:nvPr>
        </p:nvSpPr>
        <p:spPr/>
        <p:txBody>
          <a:bodyPr/>
          <a:lstStyle/>
          <a:p>
            <a:r>
              <a:rPr lang="en-US" dirty="0"/>
              <a:t>Leader as conductor</a:t>
            </a:r>
          </a:p>
        </p:txBody>
      </p:sp>
      <p:sp>
        <p:nvSpPr>
          <p:cNvPr id="4" name="Content Placeholder 3"/>
          <p:cNvSpPr>
            <a:spLocks noGrp="1"/>
          </p:cNvSpPr>
          <p:nvPr>
            <p:ph idx="4294967295"/>
            <p:custDataLst>
              <p:tags r:id="rId4"/>
            </p:custDataLst>
          </p:nvPr>
        </p:nvSpPr>
        <p:spPr>
          <a:xfrm>
            <a:off x="1497730" y="1831640"/>
            <a:ext cx="4195763" cy="4146550"/>
          </a:xfrm>
          <a:prstGeom prst="rect">
            <a:avLst/>
          </a:prstGeom>
        </p:spPr>
        <p:txBody>
          <a:bodyPr/>
          <a:lstStyle/>
          <a:p>
            <a:pPr marL="0" indent="0">
              <a:spcBef>
                <a:spcPts val="1200"/>
              </a:spcBef>
              <a:buNone/>
            </a:pPr>
            <a:r>
              <a:rPr lang="en-US" sz="2000" dirty="0">
                <a:solidFill>
                  <a:schemeClr val="bg1"/>
                </a:solidFill>
              </a:rPr>
              <a:t>Characteristics</a:t>
            </a:r>
          </a:p>
          <a:p>
            <a:pPr>
              <a:spcBef>
                <a:spcPts val="1200"/>
              </a:spcBef>
            </a:pPr>
            <a:r>
              <a:rPr lang="en-US" sz="1800" dirty="0">
                <a:solidFill>
                  <a:schemeClr val="bg1"/>
                </a:solidFill>
              </a:rPr>
              <a:t>The central decision maker, nerve center, coordinator</a:t>
            </a:r>
          </a:p>
          <a:p>
            <a:pPr>
              <a:spcBef>
                <a:spcPts val="1200"/>
              </a:spcBef>
            </a:pPr>
            <a:r>
              <a:rPr lang="en-US" sz="1800" dirty="0">
                <a:solidFill>
                  <a:schemeClr val="bg1"/>
                </a:solidFill>
              </a:rPr>
              <a:t>Orchestrates all individual parts of the organization into a harmonious whole</a:t>
            </a:r>
          </a:p>
          <a:p>
            <a:pPr>
              <a:spcBef>
                <a:spcPts val="1200"/>
              </a:spcBef>
            </a:pPr>
            <a:r>
              <a:rPr lang="en-US" sz="1800" dirty="0">
                <a:solidFill>
                  <a:schemeClr val="bg1"/>
                </a:solidFill>
              </a:rPr>
              <a:t>Subtle and indirect manipulation to their solution</a:t>
            </a:r>
          </a:p>
          <a:p>
            <a:pPr>
              <a:spcBef>
                <a:spcPts val="1200"/>
              </a:spcBef>
            </a:pPr>
            <a:r>
              <a:rPr lang="en-US" sz="1800" dirty="0">
                <a:solidFill>
                  <a:schemeClr val="bg1"/>
                </a:solidFill>
              </a:rPr>
              <a:t>Manages across individuals, teams, and departments</a:t>
            </a:r>
          </a:p>
          <a:p>
            <a:pPr>
              <a:spcBef>
                <a:spcPts val="1200"/>
              </a:spcBef>
            </a:pPr>
            <a:r>
              <a:rPr lang="en-US" sz="1800" i="1" dirty="0">
                <a:solidFill>
                  <a:schemeClr val="bg1"/>
                </a:solidFill>
              </a:rPr>
              <a:t>Work is coordinating others</a:t>
            </a:r>
          </a:p>
        </p:txBody>
      </p:sp>
      <p:pic>
        <p:nvPicPr>
          <p:cNvPr id="9" name="Picture 8" descr="shutterstock_71424934.jpg"/>
          <p:cNvPicPr>
            <a:picLocks noChangeAspect="1"/>
          </p:cNvPicPr>
          <p:nvPr/>
        </p:nvPicPr>
        <p:blipFill rotWithShape="1">
          <a:blip r:embed="rId11">
            <a:extLst>
              <a:ext uri="{28A0092B-C50C-407E-A947-70E740481C1C}">
                <a14:useLocalDpi xmlns:a14="http://schemas.microsoft.com/office/drawing/2010/main" val="0"/>
              </a:ext>
            </a:extLst>
          </a:blip>
          <a:srcRect b="11655"/>
          <a:stretch/>
        </p:blipFill>
        <p:spPr>
          <a:xfrm>
            <a:off x="8079624" y="5329071"/>
            <a:ext cx="1740617" cy="1540270"/>
          </a:xfrm>
          <a:prstGeom prst="rect">
            <a:avLst/>
          </a:prstGeom>
        </p:spPr>
      </p:pic>
      <p:sp>
        <p:nvSpPr>
          <p:cNvPr id="10" name="Rectangle 5"/>
          <p:cNvSpPr txBox="1">
            <a:spLocks noChangeArrowheads="1"/>
          </p:cNvSpPr>
          <p:nvPr>
            <p:custDataLst>
              <p:tags r:id="rId5"/>
            </p:custDataLst>
          </p:nvPr>
        </p:nvSpPr>
        <p:spPr bwMode="auto">
          <a:xfrm>
            <a:off x="6652199" y="1831640"/>
            <a:ext cx="4060719" cy="35394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06400" indent="-406400" algn="l" rtl="0" eaLnBrk="1" fontAlgn="base" hangingPunct="1">
              <a:spcBef>
                <a:spcPts val="600"/>
              </a:spcBef>
              <a:spcAft>
                <a:spcPts val="600"/>
              </a:spcAft>
              <a:buClr>
                <a:schemeClr val="bg1">
                  <a:lumMod val="65000"/>
                </a:schemeClr>
              </a:buClr>
              <a:buSzPct val="100000"/>
              <a:buFont typeface="Webdings" pitchFamily="18" charset="2"/>
              <a:buChar char="4"/>
              <a:defRPr sz="2400">
                <a:solidFill>
                  <a:schemeClr val="tx1"/>
                </a:solidFill>
                <a:latin typeface="+mn-lt"/>
                <a:ea typeface="+mn-ea"/>
                <a:cs typeface="+mn-cs"/>
              </a:defRPr>
            </a:lvl1pPr>
            <a:lvl2pPr marL="749300" indent="-279400" algn="l" rtl="0" eaLnBrk="1" fontAlgn="base" hangingPunct="1">
              <a:spcBef>
                <a:spcPts val="400"/>
              </a:spcBef>
              <a:spcAft>
                <a:spcPts val="400"/>
              </a:spcAft>
              <a:buClr>
                <a:schemeClr val="tx1">
                  <a:lumMod val="50000"/>
                  <a:lumOff val="50000"/>
                </a:schemeClr>
              </a:buClr>
              <a:buSzPct val="110000"/>
              <a:buFont typeface="Arial Black" pitchFamily="34" charset="0"/>
              <a:buChar char="–"/>
              <a:defRPr sz="2200">
                <a:solidFill>
                  <a:schemeClr val="tx1"/>
                </a:solidFill>
                <a:latin typeface="+mn-lt"/>
                <a:cs typeface="+mn-cs"/>
              </a:defRPr>
            </a:lvl2pPr>
            <a:lvl3pPr marL="1028700" indent="-228600" algn="l" rtl="0" eaLnBrk="1" fontAlgn="base" hangingPunct="1">
              <a:spcBef>
                <a:spcPts val="400"/>
              </a:spcBef>
              <a:spcAft>
                <a:spcPts val="400"/>
              </a:spcAft>
              <a:buClr>
                <a:schemeClr val="tx1">
                  <a:lumMod val="50000"/>
                  <a:lumOff val="50000"/>
                </a:schemeClr>
              </a:buClr>
              <a:buSzPct val="110000"/>
              <a:buFont typeface="Arial" pitchFamily="34" charset="0"/>
              <a:buChar char="•"/>
              <a:defRPr lang="en-US" altLang="en-US" sz="2000">
                <a:solidFill>
                  <a:schemeClr val="tx1"/>
                </a:solidFill>
                <a:latin typeface="+mn-lt"/>
                <a:cs typeface="+mn-cs"/>
              </a:defRPr>
            </a:lvl3pPr>
            <a:lvl4pPr marL="1428750" indent="-285750" algn="l" rtl="0" eaLnBrk="1" fontAlgn="base" hangingPunct="1">
              <a:spcBef>
                <a:spcPts val="300"/>
              </a:spcBef>
              <a:spcAft>
                <a:spcPts val="300"/>
              </a:spcAft>
              <a:buClr>
                <a:schemeClr val="tx1">
                  <a:lumMod val="75000"/>
                  <a:lumOff val="25000"/>
                </a:schemeClr>
              </a:buClr>
              <a:buSzPct val="110000"/>
              <a:buFont typeface="Arial Black" pitchFamily="34" charset="0"/>
              <a:buChar char="–"/>
              <a:defRPr sz="1800" baseline="0">
                <a:solidFill>
                  <a:srgbClr val="3C3C3C"/>
                </a:solidFill>
                <a:latin typeface="+mn-lt"/>
                <a:cs typeface="+mn-cs"/>
              </a:defRPr>
            </a:lvl4pPr>
            <a:lvl5pPr marL="1662113" indent="-227013" algn="l" rtl="0" eaLnBrk="1" fontAlgn="base" hangingPunct="1">
              <a:spcBef>
                <a:spcPts val="300"/>
              </a:spcBef>
              <a:spcAft>
                <a:spcPts val="300"/>
              </a:spcAft>
              <a:buClr>
                <a:schemeClr val="tx1">
                  <a:lumMod val="75000"/>
                  <a:lumOff val="25000"/>
                </a:schemeClr>
              </a:buClr>
              <a:buSzPct val="110000"/>
              <a:buFont typeface="Arial Black" pitchFamily="34" charset="0"/>
              <a:buChar char="–"/>
              <a:defRPr sz="1600">
                <a:solidFill>
                  <a:srgbClr val="3C3C3C"/>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a:lstStyle>
          <a:p>
            <a:pPr marL="0" indent="0">
              <a:spcBef>
                <a:spcPts val="1200"/>
              </a:spcBef>
              <a:buNone/>
            </a:pPr>
            <a:r>
              <a:rPr lang="en-US" sz="2000" dirty="0">
                <a:solidFill>
                  <a:schemeClr val="bg1"/>
                </a:solidFill>
                <a:latin typeface="Arial"/>
                <a:cs typeface="Arial"/>
              </a:rPr>
              <a:t>Challenges</a:t>
            </a:r>
          </a:p>
          <a:p>
            <a:pPr>
              <a:spcBef>
                <a:spcPts val="1200"/>
              </a:spcBef>
            </a:pPr>
            <a:r>
              <a:rPr lang="en-US" sz="1800" dirty="0">
                <a:solidFill>
                  <a:schemeClr val="bg1"/>
                </a:solidFill>
                <a:latin typeface="Arial"/>
                <a:cs typeface="Arial"/>
              </a:rPr>
              <a:t>Narrows the focus of direct reports to their own areas</a:t>
            </a:r>
          </a:p>
          <a:p>
            <a:pPr>
              <a:spcBef>
                <a:spcPts val="1200"/>
              </a:spcBef>
            </a:pPr>
            <a:r>
              <a:rPr lang="en-US" sz="1800" dirty="0">
                <a:solidFill>
                  <a:schemeClr val="bg1"/>
                </a:solidFill>
                <a:latin typeface="Arial"/>
                <a:cs typeface="Arial"/>
              </a:rPr>
              <a:t>Conflict tends to push upward looking for the boss to fix</a:t>
            </a:r>
          </a:p>
          <a:p>
            <a:pPr>
              <a:spcBef>
                <a:spcPts val="1200"/>
              </a:spcBef>
            </a:pPr>
            <a:r>
              <a:rPr lang="en-US" sz="1800" dirty="0">
                <a:solidFill>
                  <a:schemeClr val="bg1"/>
                </a:solidFill>
                <a:latin typeface="Arial"/>
                <a:cs typeface="Arial"/>
              </a:rPr>
              <a:t>Use systems and procedures to control work</a:t>
            </a:r>
          </a:p>
          <a:p>
            <a:pPr>
              <a:spcBef>
                <a:spcPts val="1200"/>
              </a:spcBef>
            </a:pPr>
            <a:r>
              <a:rPr lang="en-US" sz="1800" dirty="0">
                <a:solidFill>
                  <a:schemeClr val="bg1"/>
                </a:solidFill>
                <a:latin typeface="Arial"/>
                <a:cs typeface="Arial"/>
              </a:rPr>
              <a:t>Works harder and harder, without realizing full potential</a:t>
            </a:r>
          </a:p>
        </p:txBody>
      </p:sp>
      <p:sp>
        <p:nvSpPr>
          <p:cNvPr id="11" name="Text Box 4"/>
          <p:cNvSpPr txBox="1">
            <a:spLocks noChangeArrowheads="1"/>
          </p:cNvSpPr>
          <p:nvPr>
            <p:custDataLst>
              <p:tags r:id="rId6"/>
            </p:custDataLst>
          </p:nvPr>
        </p:nvSpPr>
        <p:spPr bwMode="auto">
          <a:xfrm>
            <a:off x="2233296" y="6225272"/>
            <a:ext cx="3646832" cy="169277"/>
          </a:xfrm>
          <a:prstGeom prst="rect">
            <a:avLst/>
          </a:prstGeom>
          <a:noFill/>
          <a:ln w="9525">
            <a:noFill/>
            <a:miter lim="800000"/>
            <a:headEnd/>
            <a:tailEnd/>
          </a:ln>
          <a:effectLst/>
        </p:spPr>
        <p:txBody>
          <a:bodyPr wrap="none" lIns="0" tIns="0" rIns="0" bIns="0" anchor="b" anchorCtr="0">
            <a:spAutoFit/>
          </a:bodyPr>
          <a:lstStyle/>
          <a:p>
            <a:r>
              <a:rPr lang="en-US" sz="1100" i="1" dirty="0">
                <a:latin typeface="Arial"/>
                <a:cs typeface="Arial"/>
              </a:rPr>
              <a:t>Managing for Excellence</a:t>
            </a:r>
            <a:r>
              <a:rPr lang="en-US" sz="1100" dirty="0">
                <a:latin typeface="Arial"/>
                <a:cs typeface="Arial"/>
              </a:rPr>
              <a:t>, David Bradford and Allan Cohen</a:t>
            </a:r>
          </a:p>
        </p:txBody>
      </p:sp>
      <p:sp>
        <p:nvSpPr>
          <p:cNvPr id="12" name="Content Placeholder 1"/>
          <p:cNvSpPr txBox="1">
            <a:spLocks/>
          </p:cNvSpPr>
          <p:nvPr/>
        </p:nvSpPr>
        <p:spPr bwMode="auto">
          <a:xfrm>
            <a:off x="2233296" y="911676"/>
            <a:ext cx="8309705" cy="7694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06400" indent="-406400" algn="l" rtl="0" eaLnBrk="1" fontAlgn="base" hangingPunct="1">
              <a:spcBef>
                <a:spcPts val="600"/>
              </a:spcBef>
              <a:spcAft>
                <a:spcPts val="600"/>
              </a:spcAft>
              <a:buClr>
                <a:schemeClr val="bg1">
                  <a:lumMod val="65000"/>
                </a:schemeClr>
              </a:buClr>
              <a:buSzPct val="100000"/>
              <a:buFont typeface="Webdings" pitchFamily="18" charset="2"/>
              <a:buChar char="4"/>
              <a:defRPr sz="2400">
                <a:solidFill>
                  <a:srgbClr val="3C3C3C"/>
                </a:solidFill>
                <a:latin typeface="+mn-lt"/>
                <a:ea typeface="+mn-ea"/>
                <a:cs typeface="+mn-cs"/>
              </a:defRPr>
            </a:lvl1pPr>
            <a:lvl2pPr marL="749300" indent="-279400" algn="l" rtl="0" eaLnBrk="1" fontAlgn="base" hangingPunct="1">
              <a:spcBef>
                <a:spcPts val="400"/>
              </a:spcBef>
              <a:spcAft>
                <a:spcPts val="400"/>
              </a:spcAft>
              <a:buClr>
                <a:schemeClr val="tx1">
                  <a:lumMod val="50000"/>
                  <a:lumOff val="50000"/>
                </a:schemeClr>
              </a:buClr>
              <a:buSzPct val="122000"/>
              <a:buFont typeface="Arial"/>
              <a:buChar char="•"/>
              <a:defRPr sz="2200">
                <a:solidFill>
                  <a:srgbClr val="3C3C3C"/>
                </a:solidFill>
                <a:latin typeface="+mn-lt"/>
                <a:cs typeface="+mn-cs"/>
              </a:defRPr>
            </a:lvl2pPr>
            <a:lvl3pPr marL="1028700" indent="-228600" algn="l" rtl="0" eaLnBrk="1" fontAlgn="base" hangingPunct="1">
              <a:spcBef>
                <a:spcPts val="400"/>
              </a:spcBef>
              <a:spcAft>
                <a:spcPts val="400"/>
              </a:spcAft>
              <a:buClr>
                <a:schemeClr val="tx1">
                  <a:lumMod val="50000"/>
                  <a:lumOff val="50000"/>
                </a:schemeClr>
              </a:buClr>
              <a:buSzPct val="110000"/>
              <a:buFont typeface="Wingdings" charset="2"/>
              <a:buChar char="§"/>
              <a:defRPr lang="en-US" altLang="en-US" sz="2000" dirty="0" smtClean="0">
                <a:solidFill>
                  <a:srgbClr val="3C3C3C"/>
                </a:solidFill>
                <a:latin typeface="+mn-lt"/>
                <a:cs typeface="+mn-cs"/>
              </a:defRPr>
            </a:lvl3pPr>
            <a:lvl4pPr marL="1428750" indent="-285750" algn="l" rtl="0" eaLnBrk="1" fontAlgn="base" hangingPunct="1">
              <a:spcBef>
                <a:spcPts val="300"/>
              </a:spcBef>
              <a:spcAft>
                <a:spcPts val="300"/>
              </a:spcAft>
              <a:buClr>
                <a:schemeClr val="tx1">
                  <a:lumMod val="75000"/>
                  <a:lumOff val="25000"/>
                </a:schemeClr>
              </a:buClr>
              <a:buSzPct val="110000"/>
              <a:buFont typeface="Courier New"/>
              <a:buChar char="o"/>
              <a:defRPr sz="1800" baseline="0">
                <a:solidFill>
                  <a:srgbClr val="3C3C3C"/>
                </a:solidFill>
                <a:latin typeface="+mn-lt"/>
                <a:cs typeface="+mn-cs"/>
              </a:defRPr>
            </a:lvl4pPr>
            <a:lvl5pPr marL="1662113" indent="-227013" algn="l" rtl="0" eaLnBrk="1" fontAlgn="base" hangingPunct="1">
              <a:spcBef>
                <a:spcPts val="300"/>
              </a:spcBef>
              <a:spcAft>
                <a:spcPts val="300"/>
              </a:spcAft>
              <a:buClr>
                <a:schemeClr val="tx1">
                  <a:lumMod val="75000"/>
                  <a:lumOff val="25000"/>
                </a:schemeClr>
              </a:buClr>
              <a:buSzPct val="110000"/>
              <a:buFont typeface="Arial Black" pitchFamily="34" charset="0"/>
              <a:buChar char="–"/>
              <a:defRPr sz="1600">
                <a:solidFill>
                  <a:srgbClr val="3C3C3C"/>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a:lstStyle>
          <a:p>
            <a:pPr marL="0" indent="0">
              <a:buNone/>
            </a:pPr>
            <a:r>
              <a:rPr lang="en-US" sz="2200" dirty="0">
                <a:solidFill>
                  <a:schemeClr val="bg1"/>
                </a:solidFill>
              </a:rPr>
              <a:t>Can be effective when coordination is a prerequisite </a:t>
            </a:r>
            <a:br>
              <a:rPr lang="en-US" sz="2200" dirty="0">
                <a:solidFill>
                  <a:schemeClr val="bg1"/>
                </a:solidFill>
              </a:rPr>
            </a:br>
            <a:r>
              <a:rPr lang="en-US" sz="2200" dirty="0">
                <a:solidFill>
                  <a:schemeClr val="bg1"/>
                </a:solidFill>
              </a:rPr>
              <a:t>for maximum performance</a:t>
            </a:r>
          </a:p>
        </p:txBody>
      </p:sp>
      <p:cxnSp>
        <p:nvCxnSpPr>
          <p:cNvPr id="13" name="Straight Connector 12"/>
          <p:cNvCxnSpPr/>
          <p:nvPr/>
        </p:nvCxnSpPr>
        <p:spPr bwMode="auto">
          <a:xfrm>
            <a:off x="6393268" y="1816328"/>
            <a:ext cx="0" cy="4161862"/>
          </a:xfrm>
          <a:prstGeom prst="line">
            <a:avLst/>
          </a:prstGeom>
          <a:solidFill>
            <a:schemeClr val="accent1"/>
          </a:solidFill>
          <a:ln w="12700" cap="flat" cmpd="sng" algn="ctr">
            <a:solidFill>
              <a:srgbClr val="D97741"/>
            </a:solidFill>
            <a:prstDash val="solid"/>
            <a:round/>
            <a:headEnd type="none" w="med" len="med"/>
            <a:tailEnd type="none" w="med" len="med"/>
          </a:ln>
          <a:effectLst/>
        </p:spPr>
      </p:cxnSp>
    </p:spTree>
    <p:extLst>
      <p:ext uri="{BB962C8B-B14F-4D97-AF65-F5344CB8AC3E}">
        <p14:creationId xmlns:p14="http://schemas.microsoft.com/office/powerpoint/2010/main" val="176923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22412" y="0"/>
          <a:ext cx="158750" cy="158750"/>
        </p:xfrm>
        <a:graphic>
          <a:graphicData uri="http://schemas.openxmlformats.org/presentationml/2006/ole">
            <mc:AlternateContent xmlns:mc="http://schemas.openxmlformats.org/markup-compatibility/2006">
              <mc:Choice xmlns:v="urn:schemas-microsoft-com:vml" Requires="v">
                <p:oleObj spid="_x0000_s3078" name="think-cell Slide" r:id="rId27" imgW="270" imgH="270" progId="">
                  <p:embed/>
                </p:oleObj>
              </mc:Choice>
              <mc:Fallback>
                <p:oleObj name="think-cell Slide" r:id="rId27" imgW="270" imgH="270" progId="">
                  <p:embed/>
                  <p:pic>
                    <p:nvPicPr>
                      <p:cNvPr id="3" name="Object 2"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2241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9378" name="Rectangle 2"/>
          <p:cNvSpPr>
            <a:spLocks noGrp="1" noChangeArrowheads="1"/>
          </p:cNvSpPr>
          <p:nvPr>
            <p:ph type="title"/>
            <p:custDataLst>
              <p:tags r:id="rId3"/>
            </p:custDataLst>
          </p:nvPr>
        </p:nvSpPr>
        <p:spPr/>
        <p:txBody>
          <a:bodyPr/>
          <a:lstStyle/>
          <a:p>
            <a:r>
              <a:rPr lang="en-US" dirty="0"/>
              <a:t>Good leader myth responsibility trap</a:t>
            </a:r>
          </a:p>
        </p:txBody>
      </p:sp>
      <p:sp>
        <p:nvSpPr>
          <p:cNvPr id="2149400" name="Rectangle 24"/>
          <p:cNvSpPr>
            <a:spLocks noGrp="1" noChangeArrowheads="1"/>
          </p:cNvSpPr>
          <p:nvPr>
            <p:ph idx="4294967295"/>
            <p:custDataLst>
              <p:tags r:id="rId4"/>
            </p:custDataLst>
          </p:nvPr>
        </p:nvSpPr>
        <p:spPr>
          <a:xfrm>
            <a:off x="8213723" y="1589089"/>
            <a:ext cx="2797175" cy="3344862"/>
          </a:xfrm>
          <a:prstGeom prst="roundRect">
            <a:avLst>
              <a:gd name="adj" fmla="val 5013"/>
            </a:avLst>
          </a:prstGeom>
          <a:solidFill>
            <a:schemeClr val="bg1"/>
          </a:solidFill>
          <a:ln>
            <a:solidFill>
              <a:schemeClr val="bg1"/>
            </a:solidFill>
          </a:ln>
          <a:effectLst/>
        </p:spPr>
        <p:txBody>
          <a:bodyPr wrap="square" lIns="0" tIns="91440">
            <a:noAutofit/>
          </a:bodyPr>
          <a:lstStyle/>
          <a:p>
            <a:pPr marL="284163" indent="-284163">
              <a:buClr>
                <a:schemeClr val="bg1">
                  <a:lumMod val="50000"/>
                </a:schemeClr>
              </a:buClr>
            </a:pPr>
            <a:r>
              <a:rPr lang="en-US" sz="1800" dirty="0">
                <a:solidFill>
                  <a:schemeClr val="tx1"/>
                </a:solidFill>
              </a:rPr>
              <a:t>Negative reinforcing cycle</a:t>
            </a:r>
          </a:p>
          <a:p>
            <a:pPr marL="284163" indent="-284163">
              <a:buClr>
                <a:schemeClr val="bg1">
                  <a:lumMod val="50000"/>
                </a:schemeClr>
              </a:buClr>
            </a:pPr>
            <a:r>
              <a:rPr lang="en-US" sz="1800" dirty="0">
                <a:solidFill>
                  <a:schemeClr val="tx1"/>
                </a:solidFill>
              </a:rPr>
              <a:t>Fails to make full use </a:t>
            </a:r>
            <a:br>
              <a:rPr lang="en-US" sz="1800" dirty="0">
                <a:solidFill>
                  <a:schemeClr val="tx1"/>
                </a:solidFill>
              </a:rPr>
            </a:br>
            <a:r>
              <a:rPr lang="en-US" sz="1800" dirty="0">
                <a:solidFill>
                  <a:schemeClr val="tx1"/>
                </a:solidFill>
              </a:rPr>
              <a:t>of the knowledge and competencies of direct reports</a:t>
            </a:r>
          </a:p>
          <a:p>
            <a:pPr marL="284163" indent="-284163">
              <a:buClr>
                <a:schemeClr val="bg1">
                  <a:lumMod val="50000"/>
                </a:schemeClr>
              </a:buClr>
            </a:pPr>
            <a:r>
              <a:rPr lang="en-US" sz="1800" dirty="0">
                <a:solidFill>
                  <a:schemeClr val="tx1"/>
                </a:solidFill>
              </a:rPr>
              <a:t>Produces narrow and self-interested direct reports</a:t>
            </a:r>
          </a:p>
        </p:txBody>
      </p:sp>
      <p:sp>
        <p:nvSpPr>
          <p:cNvPr id="28" name="Line 13"/>
          <p:cNvSpPr>
            <a:spLocks noChangeShapeType="1"/>
          </p:cNvSpPr>
          <p:nvPr>
            <p:custDataLst>
              <p:tags r:id="rId5"/>
            </p:custDataLst>
          </p:nvPr>
        </p:nvSpPr>
        <p:spPr bwMode="auto">
          <a:xfrm>
            <a:off x="4552771" y="1924050"/>
            <a:ext cx="0" cy="609600"/>
          </a:xfrm>
          <a:prstGeom prst="line">
            <a:avLst/>
          </a:prstGeom>
          <a:noFill/>
          <a:ln w="38100">
            <a:solidFill>
              <a:schemeClr val="bg1"/>
            </a:solidFill>
            <a:round/>
            <a:headEnd/>
            <a:tailEnd type="triangle" w="med" len="med"/>
          </a:ln>
          <a:effectLst/>
        </p:spPr>
        <p:txBody>
          <a:bodyPr/>
          <a:lstStyle/>
          <a:p>
            <a:endParaRPr lang="en-US" dirty="0">
              <a:solidFill>
                <a:schemeClr val="bg1"/>
              </a:solidFill>
            </a:endParaRPr>
          </a:p>
        </p:txBody>
      </p:sp>
      <p:sp>
        <p:nvSpPr>
          <p:cNvPr id="29" name="Rectangle 4"/>
          <p:cNvSpPr>
            <a:spLocks noChangeArrowheads="1"/>
          </p:cNvSpPr>
          <p:nvPr>
            <p:custDataLst>
              <p:tags r:id="rId6"/>
            </p:custDataLst>
          </p:nvPr>
        </p:nvSpPr>
        <p:spPr bwMode="auto">
          <a:xfrm>
            <a:off x="3602745" y="1301751"/>
            <a:ext cx="1895475" cy="692150"/>
          </a:xfrm>
          <a:prstGeom prst="roundRect">
            <a:avLst/>
          </a:prstGeom>
          <a:solidFill>
            <a:srgbClr val="FFC000"/>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spcBef>
                <a:spcPct val="20000"/>
              </a:spcBef>
              <a:buClr>
                <a:schemeClr val="bg1"/>
              </a:buClr>
              <a:buSzPct val="100000"/>
            </a:pPr>
            <a:r>
              <a:rPr lang="en-US" sz="1600" kern="0" dirty="0">
                <a:ln>
                  <a:solidFill>
                    <a:schemeClr val="bg2">
                      <a:alpha val="3000"/>
                    </a:schemeClr>
                  </a:solidFill>
                </a:ln>
              </a:rPr>
              <a:t>Leader feels </a:t>
            </a:r>
            <a:br>
              <a:rPr lang="en-US" sz="1600" kern="0" dirty="0">
                <a:ln>
                  <a:solidFill>
                    <a:schemeClr val="bg2">
                      <a:alpha val="3000"/>
                    </a:schemeClr>
                  </a:solidFill>
                </a:ln>
              </a:rPr>
            </a:br>
            <a:r>
              <a:rPr lang="en-US" sz="1600" kern="0" dirty="0">
                <a:ln>
                  <a:solidFill>
                    <a:schemeClr val="bg2">
                      <a:alpha val="3000"/>
                    </a:schemeClr>
                  </a:solidFill>
                </a:ln>
              </a:rPr>
              <a:t>over-responsible</a:t>
            </a:r>
          </a:p>
        </p:txBody>
      </p:sp>
      <p:sp>
        <p:nvSpPr>
          <p:cNvPr id="30" name="Text Box 5"/>
          <p:cNvSpPr txBox="1">
            <a:spLocks noChangeArrowheads="1"/>
          </p:cNvSpPr>
          <p:nvPr>
            <p:custDataLst>
              <p:tags r:id="rId7"/>
            </p:custDataLst>
          </p:nvPr>
        </p:nvSpPr>
        <p:spPr bwMode="auto">
          <a:xfrm>
            <a:off x="2036214" y="2491118"/>
            <a:ext cx="1598515" cy="338554"/>
          </a:xfrm>
          <a:prstGeom prst="rect">
            <a:avLst/>
          </a:prstGeom>
          <a:noFill/>
          <a:ln w="9525">
            <a:solidFill>
              <a:schemeClr val="bg1"/>
            </a:solidFill>
            <a:miter lim="800000"/>
            <a:headEnd/>
            <a:tailEnd/>
          </a:ln>
          <a:effectLst/>
        </p:spPr>
        <p:txBody>
          <a:bodyPr wrap="none">
            <a:spAutoFit/>
          </a:bodyPr>
          <a:lstStyle/>
          <a:p>
            <a:r>
              <a:rPr lang="en-US" sz="1600" dirty="0">
                <a:solidFill>
                  <a:schemeClr val="bg1"/>
                </a:solidFill>
              </a:rPr>
              <a:t>for coordination</a:t>
            </a:r>
          </a:p>
        </p:txBody>
      </p:sp>
      <p:sp>
        <p:nvSpPr>
          <p:cNvPr id="31" name="Text Box 6"/>
          <p:cNvSpPr txBox="1">
            <a:spLocks noChangeArrowheads="1"/>
          </p:cNvSpPr>
          <p:nvPr>
            <p:custDataLst>
              <p:tags r:id="rId8"/>
            </p:custDataLst>
          </p:nvPr>
        </p:nvSpPr>
        <p:spPr bwMode="auto">
          <a:xfrm>
            <a:off x="3919946" y="2501752"/>
            <a:ext cx="1245854" cy="338554"/>
          </a:xfrm>
          <a:prstGeom prst="rect">
            <a:avLst/>
          </a:prstGeom>
          <a:noFill/>
          <a:ln w="9525">
            <a:solidFill>
              <a:schemeClr val="bg1"/>
            </a:solidFill>
            <a:miter lim="800000"/>
            <a:headEnd/>
            <a:tailEnd/>
          </a:ln>
          <a:effectLst/>
        </p:spPr>
        <p:txBody>
          <a:bodyPr wrap="none">
            <a:spAutoFit/>
          </a:bodyPr>
          <a:lstStyle/>
          <a:p>
            <a:r>
              <a:rPr lang="en-US" sz="1600" dirty="0">
                <a:solidFill>
                  <a:schemeClr val="bg1"/>
                </a:solidFill>
              </a:rPr>
              <a:t>for answers</a:t>
            </a:r>
          </a:p>
        </p:txBody>
      </p:sp>
      <p:sp>
        <p:nvSpPr>
          <p:cNvPr id="32" name="Text Box 7"/>
          <p:cNvSpPr txBox="1">
            <a:spLocks noChangeArrowheads="1"/>
          </p:cNvSpPr>
          <p:nvPr>
            <p:custDataLst>
              <p:tags r:id="rId9"/>
            </p:custDataLst>
          </p:nvPr>
        </p:nvSpPr>
        <p:spPr bwMode="auto">
          <a:xfrm>
            <a:off x="5212469" y="2501752"/>
            <a:ext cx="2020105" cy="338554"/>
          </a:xfrm>
          <a:prstGeom prst="rect">
            <a:avLst/>
          </a:prstGeom>
          <a:noFill/>
          <a:ln w="9525">
            <a:solidFill>
              <a:schemeClr val="bg1"/>
            </a:solidFill>
            <a:miter lim="800000"/>
            <a:headEnd/>
            <a:tailEnd/>
          </a:ln>
          <a:effectLst/>
        </p:spPr>
        <p:txBody>
          <a:bodyPr wrap="none">
            <a:spAutoFit/>
          </a:bodyPr>
          <a:lstStyle/>
          <a:p>
            <a:r>
              <a:rPr lang="en-US" sz="1600" dirty="0">
                <a:solidFill>
                  <a:schemeClr val="bg1"/>
                </a:solidFill>
              </a:rPr>
              <a:t>for overall unit goals</a:t>
            </a:r>
          </a:p>
        </p:txBody>
      </p:sp>
      <p:sp>
        <p:nvSpPr>
          <p:cNvPr id="34" name="Text Box 8"/>
          <p:cNvSpPr txBox="1">
            <a:spLocks noChangeArrowheads="1"/>
          </p:cNvSpPr>
          <p:nvPr>
            <p:custDataLst>
              <p:tags r:id="rId10"/>
            </p:custDataLst>
          </p:nvPr>
        </p:nvSpPr>
        <p:spPr bwMode="auto">
          <a:xfrm>
            <a:off x="1935868" y="3193540"/>
            <a:ext cx="1752600" cy="830997"/>
          </a:xfrm>
          <a:prstGeom prst="rect">
            <a:avLst/>
          </a:prstGeom>
          <a:noFill/>
          <a:ln w="9525">
            <a:solidFill>
              <a:schemeClr val="bg1"/>
            </a:solidFill>
            <a:miter lim="800000"/>
            <a:headEnd/>
            <a:tailEnd/>
          </a:ln>
          <a:effectLst/>
        </p:spPr>
        <p:txBody>
          <a:bodyPr wrap="square">
            <a:spAutoFit/>
          </a:bodyPr>
          <a:lstStyle/>
          <a:p>
            <a:pPr algn="ctr"/>
            <a:r>
              <a:rPr lang="en-US" sz="1600" dirty="0">
                <a:solidFill>
                  <a:schemeClr val="bg1"/>
                </a:solidFill>
              </a:rPr>
              <a:t>direct reports feel overcontrolled</a:t>
            </a:r>
          </a:p>
        </p:txBody>
      </p:sp>
      <p:sp>
        <p:nvSpPr>
          <p:cNvPr id="35" name="Text Box 9"/>
          <p:cNvSpPr txBox="1">
            <a:spLocks noChangeArrowheads="1"/>
          </p:cNvSpPr>
          <p:nvPr>
            <p:custDataLst>
              <p:tags r:id="rId11"/>
            </p:custDataLst>
          </p:nvPr>
        </p:nvSpPr>
        <p:spPr bwMode="auto">
          <a:xfrm>
            <a:off x="3604512" y="3193540"/>
            <a:ext cx="1914525" cy="830997"/>
          </a:xfrm>
          <a:prstGeom prst="rect">
            <a:avLst/>
          </a:prstGeom>
          <a:noFill/>
          <a:ln w="9525">
            <a:solidFill>
              <a:schemeClr val="bg1"/>
            </a:solidFill>
            <a:miter lim="800000"/>
            <a:headEnd/>
            <a:tailEnd/>
          </a:ln>
          <a:effectLst/>
        </p:spPr>
        <p:txBody>
          <a:bodyPr wrap="square">
            <a:spAutoFit/>
          </a:bodyPr>
          <a:lstStyle/>
          <a:p>
            <a:pPr algn="ctr"/>
            <a:r>
              <a:rPr lang="en-US" sz="1600" dirty="0">
                <a:solidFill>
                  <a:schemeClr val="bg1"/>
                </a:solidFill>
              </a:rPr>
              <a:t>direct reports feel blocked, underused</a:t>
            </a:r>
          </a:p>
        </p:txBody>
      </p:sp>
      <p:sp>
        <p:nvSpPr>
          <p:cNvPr id="36" name="Text Box 10"/>
          <p:cNvSpPr txBox="1">
            <a:spLocks noChangeArrowheads="1"/>
          </p:cNvSpPr>
          <p:nvPr>
            <p:custDataLst>
              <p:tags r:id="rId12"/>
            </p:custDataLst>
          </p:nvPr>
        </p:nvSpPr>
        <p:spPr bwMode="auto">
          <a:xfrm>
            <a:off x="5450594" y="3193540"/>
            <a:ext cx="1819274" cy="830997"/>
          </a:xfrm>
          <a:prstGeom prst="rect">
            <a:avLst/>
          </a:prstGeom>
          <a:noFill/>
          <a:ln w="9525">
            <a:solidFill>
              <a:schemeClr val="bg1"/>
            </a:solidFill>
            <a:miter lim="800000"/>
            <a:headEnd/>
            <a:tailEnd/>
          </a:ln>
          <a:effectLst/>
        </p:spPr>
        <p:txBody>
          <a:bodyPr wrap="square">
            <a:spAutoFit/>
          </a:bodyPr>
          <a:lstStyle/>
          <a:p>
            <a:pPr algn="ctr"/>
            <a:r>
              <a:rPr lang="en-US" sz="1600" dirty="0">
                <a:solidFill>
                  <a:schemeClr val="bg1"/>
                </a:solidFill>
              </a:rPr>
              <a:t>direct reports feel committed only to own subgoals</a:t>
            </a:r>
          </a:p>
        </p:txBody>
      </p:sp>
      <p:sp>
        <p:nvSpPr>
          <p:cNvPr id="37" name="Rectangle 11"/>
          <p:cNvSpPr>
            <a:spLocks noChangeArrowheads="1"/>
          </p:cNvSpPr>
          <p:nvPr>
            <p:custDataLst>
              <p:tags r:id="rId13"/>
            </p:custDataLst>
          </p:nvPr>
        </p:nvSpPr>
        <p:spPr bwMode="auto">
          <a:xfrm>
            <a:off x="3302673" y="4470401"/>
            <a:ext cx="2495550" cy="927100"/>
          </a:xfrm>
          <a:prstGeom prst="roundRect">
            <a:avLst/>
          </a:prstGeom>
          <a:solidFill>
            <a:srgbClr val="FFC000"/>
          </a:solidFill>
          <a:ln w="63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spcBef>
                <a:spcPct val="20000"/>
              </a:spcBef>
              <a:buClr>
                <a:schemeClr val="bg1"/>
              </a:buClr>
              <a:buSzPct val="100000"/>
            </a:pPr>
            <a:r>
              <a:rPr lang="en-US" sz="1600" kern="0" dirty="0">
                <a:ln>
                  <a:solidFill>
                    <a:schemeClr val="bg2">
                      <a:alpha val="3000"/>
                    </a:schemeClr>
                  </a:solidFill>
                </a:ln>
              </a:rPr>
              <a:t>Direct reports feel lower commitment and sense of responsibility</a:t>
            </a:r>
          </a:p>
        </p:txBody>
      </p:sp>
      <p:sp>
        <p:nvSpPr>
          <p:cNvPr id="38" name="Line 12"/>
          <p:cNvSpPr>
            <a:spLocks noChangeShapeType="1"/>
          </p:cNvSpPr>
          <p:nvPr>
            <p:custDataLst>
              <p:tags r:id="rId14"/>
            </p:custDataLst>
          </p:nvPr>
        </p:nvSpPr>
        <p:spPr bwMode="auto">
          <a:xfrm flipH="1">
            <a:off x="2764543" y="2000250"/>
            <a:ext cx="762000" cy="533400"/>
          </a:xfrm>
          <a:prstGeom prst="line">
            <a:avLst/>
          </a:prstGeom>
          <a:noFill/>
          <a:ln w="38100">
            <a:solidFill>
              <a:schemeClr val="bg1"/>
            </a:solidFill>
            <a:round/>
            <a:headEnd/>
            <a:tailEnd type="triangle" w="med" len="med"/>
          </a:ln>
          <a:effectLst/>
        </p:spPr>
        <p:txBody>
          <a:bodyPr/>
          <a:lstStyle/>
          <a:p>
            <a:endParaRPr lang="en-US" sz="2000" dirty="0">
              <a:solidFill>
                <a:schemeClr val="bg1"/>
              </a:solidFill>
            </a:endParaRPr>
          </a:p>
        </p:txBody>
      </p:sp>
      <p:sp>
        <p:nvSpPr>
          <p:cNvPr id="39" name="Line 14"/>
          <p:cNvSpPr>
            <a:spLocks noChangeShapeType="1"/>
          </p:cNvSpPr>
          <p:nvPr>
            <p:custDataLst>
              <p:tags r:id="rId15"/>
            </p:custDataLst>
          </p:nvPr>
        </p:nvSpPr>
        <p:spPr bwMode="auto">
          <a:xfrm>
            <a:off x="5431543" y="2000250"/>
            <a:ext cx="762000" cy="533400"/>
          </a:xfrm>
          <a:prstGeom prst="line">
            <a:avLst/>
          </a:prstGeom>
          <a:noFill/>
          <a:ln w="38100">
            <a:solidFill>
              <a:schemeClr val="bg1"/>
            </a:solidFill>
            <a:round/>
            <a:headEnd/>
            <a:tailEnd type="triangle" w="med" len="med"/>
          </a:ln>
          <a:effectLst/>
        </p:spPr>
        <p:txBody>
          <a:bodyPr/>
          <a:lstStyle/>
          <a:p>
            <a:endParaRPr lang="en-US" sz="2000" dirty="0">
              <a:solidFill>
                <a:schemeClr val="bg1"/>
              </a:solidFill>
            </a:endParaRPr>
          </a:p>
        </p:txBody>
      </p:sp>
      <p:sp>
        <p:nvSpPr>
          <p:cNvPr id="40" name="Line 15"/>
          <p:cNvSpPr>
            <a:spLocks noChangeShapeType="1"/>
          </p:cNvSpPr>
          <p:nvPr>
            <p:custDataLst>
              <p:tags r:id="rId16"/>
            </p:custDataLst>
          </p:nvPr>
        </p:nvSpPr>
        <p:spPr bwMode="auto">
          <a:xfrm>
            <a:off x="2826572" y="2838450"/>
            <a:ext cx="0" cy="381000"/>
          </a:xfrm>
          <a:prstGeom prst="line">
            <a:avLst/>
          </a:prstGeom>
          <a:noFill/>
          <a:ln w="38100">
            <a:solidFill>
              <a:schemeClr val="bg1"/>
            </a:solidFill>
            <a:round/>
            <a:headEnd/>
            <a:tailEnd type="triangle" w="med" len="med"/>
          </a:ln>
          <a:effectLst/>
        </p:spPr>
        <p:txBody>
          <a:bodyPr/>
          <a:lstStyle/>
          <a:p>
            <a:endParaRPr lang="en-US" sz="2000" dirty="0">
              <a:solidFill>
                <a:schemeClr val="bg1"/>
              </a:solidFill>
            </a:endParaRPr>
          </a:p>
        </p:txBody>
      </p:sp>
      <p:sp>
        <p:nvSpPr>
          <p:cNvPr id="41" name="Line 16"/>
          <p:cNvSpPr>
            <a:spLocks noChangeShapeType="1"/>
          </p:cNvSpPr>
          <p:nvPr>
            <p:custDataLst>
              <p:tags r:id="rId17"/>
            </p:custDataLst>
          </p:nvPr>
        </p:nvSpPr>
        <p:spPr bwMode="auto">
          <a:xfrm>
            <a:off x="4552771" y="2838450"/>
            <a:ext cx="0" cy="381000"/>
          </a:xfrm>
          <a:prstGeom prst="line">
            <a:avLst/>
          </a:prstGeom>
          <a:noFill/>
          <a:ln w="38100">
            <a:solidFill>
              <a:schemeClr val="bg1"/>
            </a:solidFill>
            <a:round/>
            <a:headEnd/>
            <a:tailEnd type="triangle" w="med" len="med"/>
          </a:ln>
          <a:effectLst/>
        </p:spPr>
        <p:txBody>
          <a:bodyPr/>
          <a:lstStyle/>
          <a:p>
            <a:endParaRPr lang="en-US" sz="2000" dirty="0">
              <a:solidFill>
                <a:schemeClr val="bg1"/>
              </a:solidFill>
            </a:endParaRPr>
          </a:p>
        </p:txBody>
      </p:sp>
      <p:sp>
        <p:nvSpPr>
          <p:cNvPr id="42" name="Line 17"/>
          <p:cNvSpPr>
            <a:spLocks noChangeShapeType="1"/>
          </p:cNvSpPr>
          <p:nvPr>
            <p:custDataLst>
              <p:tags r:id="rId18"/>
            </p:custDataLst>
          </p:nvPr>
        </p:nvSpPr>
        <p:spPr bwMode="auto">
          <a:xfrm>
            <a:off x="4551187" y="3984626"/>
            <a:ext cx="3175" cy="454025"/>
          </a:xfrm>
          <a:prstGeom prst="line">
            <a:avLst/>
          </a:prstGeom>
          <a:noFill/>
          <a:ln w="38100">
            <a:solidFill>
              <a:schemeClr val="bg1"/>
            </a:solidFill>
            <a:round/>
            <a:headEnd/>
            <a:tailEnd type="triangle" w="med" len="med"/>
          </a:ln>
          <a:effectLst/>
        </p:spPr>
        <p:txBody>
          <a:bodyPr/>
          <a:lstStyle/>
          <a:p>
            <a:endParaRPr lang="en-US" dirty="0">
              <a:solidFill>
                <a:schemeClr val="bg1"/>
              </a:solidFill>
            </a:endParaRPr>
          </a:p>
        </p:txBody>
      </p:sp>
      <p:sp>
        <p:nvSpPr>
          <p:cNvPr id="43" name="Line 19"/>
          <p:cNvSpPr>
            <a:spLocks noChangeShapeType="1"/>
          </p:cNvSpPr>
          <p:nvPr>
            <p:custDataLst>
              <p:tags r:id="rId19"/>
            </p:custDataLst>
          </p:nvPr>
        </p:nvSpPr>
        <p:spPr bwMode="auto">
          <a:xfrm flipH="1">
            <a:off x="5669668" y="3981450"/>
            <a:ext cx="609600" cy="457200"/>
          </a:xfrm>
          <a:prstGeom prst="line">
            <a:avLst/>
          </a:prstGeom>
          <a:noFill/>
          <a:ln w="38100">
            <a:solidFill>
              <a:schemeClr val="bg1"/>
            </a:solidFill>
            <a:round/>
            <a:headEnd/>
            <a:tailEnd type="triangle" w="med" len="med"/>
          </a:ln>
          <a:effectLst/>
        </p:spPr>
        <p:txBody>
          <a:bodyPr/>
          <a:lstStyle/>
          <a:p>
            <a:endParaRPr lang="en-US" dirty="0">
              <a:solidFill>
                <a:schemeClr val="bg1"/>
              </a:solidFill>
            </a:endParaRPr>
          </a:p>
        </p:txBody>
      </p:sp>
      <p:sp>
        <p:nvSpPr>
          <p:cNvPr id="44" name="Line 20"/>
          <p:cNvSpPr>
            <a:spLocks noChangeShapeType="1"/>
          </p:cNvSpPr>
          <p:nvPr>
            <p:custDataLst>
              <p:tags r:id="rId20"/>
            </p:custDataLst>
          </p:nvPr>
        </p:nvSpPr>
        <p:spPr bwMode="auto">
          <a:xfrm>
            <a:off x="2777056" y="4051006"/>
            <a:ext cx="446461" cy="439036"/>
          </a:xfrm>
          <a:prstGeom prst="line">
            <a:avLst/>
          </a:prstGeom>
          <a:noFill/>
          <a:ln w="38100">
            <a:solidFill>
              <a:schemeClr val="bg1"/>
            </a:solidFill>
            <a:round/>
            <a:headEnd/>
            <a:tailEnd type="triangle" w="med" len="med"/>
          </a:ln>
          <a:effectLst/>
        </p:spPr>
        <p:txBody>
          <a:bodyPr/>
          <a:lstStyle/>
          <a:p>
            <a:endParaRPr lang="en-US" sz="2000" dirty="0">
              <a:solidFill>
                <a:schemeClr val="bg1"/>
              </a:solidFill>
            </a:endParaRPr>
          </a:p>
        </p:txBody>
      </p:sp>
      <p:cxnSp>
        <p:nvCxnSpPr>
          <p:cNvPr id="45" name="AutoShape 21"/>
          <p:cNvCxnSpPr>
            <a:cxnSpLocks noChangeShapeType="1"/>
            <a:stCxn id="37" idx="3"/>
            <a:endCxn id="29" idx="3"/>
          </p:cNvCxnSpPr>
          <p:nvPr>
            <p:custDataLst>
              <p:tags r:id="rId21"/>
            </p:custDataLst>
          </p:nvPr>
        </p:nvCxnSpPr>
        <p:spPr bwMode="auto">
          <a:xfrm flipH="1" flipV="1">
            <a:off x="5498217" y="1647825"/>
            <a:ext cx="300006" cy="3286126"/>
          </a:xfrm>
          <a:prstGeom prst="curvedConnector3">
            <a:avLst>
              <a:gd name="adj1" fmla="val -540477"/>
            </a:avLst>
          </a:prstGeom>
          <a:noFill/>
          <a:ln w="38100">
            <a:solidFill>
              <a:schemeClr val="bg1"/>
            </a:solidFill>
            <a:round/>
            <a:headEnd/>
            <a:tailEnd type="triangle" w="med" len="med"/>
          </a:ln>
          <a:effectLst/>
        </p:spPr>
      </p:cxnSp>
      <p:cxnSp>
        <p:nvCxnSpPr>
          <p:cNvPr id="46" name="AutoShape 22"/>
          <p:cNvCxnSpPr>
            <a:cxnSpLocks noChangeShapeType="1"/>
            <a:stCxn id="37" idx="1"/>
            <a:endCxn id="29" idx="1"/>
          </p:cNvCxnSpPr>
          <p:nvPr>
            <p:custDataLst>
              <p:tags r:id="rId22"/>
            </p:custDataLst>
          </p:nvPr>
        </p:nvCxnSpPr>
        <p:spPr bwMode="auto">
          <a:xfrm rot="10800000" flipH="1">
            <a:off x="3302675" y="1647827"/>
            <a:ext cx="300069" cy="3286126"/>
          </a:xfrm>
          <a:prstGeom prst="curvedConnector3">
            <a:avLst>
              <a:gd name="adj1" fmla="val -483670"/>
            </a:avLst>
          </a:prstGeom>
          <a:noFill/>
          <a:ln w="38100">
            <a:solidFill>
              <a:schemeClr val="bg1"/>
            </a:solidFill>
            <a:round/>
            <a:headEnd/>
            <a:tailEnd type="triangle" w="med" len="med"/>
          </a:ln>
          <a:effectLst/>
        </p:spPr>
      </p:cxnSp>
      <p:sp>
        <p:nvSpPr>
          <p:cNvPr id="47" name="Line 16"/>
          <p:cNvSpPr>
            <a:spLocks noChangeShapeType="1"/>
          </p:cNvSpPr>
          <p:nvPr>
            <p:custDataLst>
              <p:tags r:id="rId23"/>
            </p:custDataLst>
          </p:nvPr>
        </p:nvSpPr>
        <p:spPr bwMode="auto">
          <a:xfrm>
            <a:off x="6374965" y="2838450"/>
            <a:ext cx="0" cy="381000"/>
          </a:xfrm>
          <a:prstGeom prst="line">
            <a:avLst/>
          </a:prstGeom>
          <a:noFill/>
          <a:ln w="38100">
            <a:solidFill>
              <a:schemeClr val="bg1"/>
            </a:solidFill>
            <a:round/>
            <a:headEnd/>
            <a:tailEnd type="triangle" w="med" len="med"/>
          </a:ln>
          <a:effectLst/>
        </p:spPr>
        <p:txBody>
          <a:bodyPr/>
          <a:lstStyle/>
          <a:p>
            <a:endParaRPr lang="en-US" sz="2000" dirty="0">
              <a:solidFill>
                <a:schemeClr val="bg1"/>
              </a:solidFill>
            </a:endParaRPr>
          </a:p>
        </p:txBody>
      </p:sp>
      <p:sp>
        <p:nvSpPr>
          <p:cNvPr id="33" name="Text Box 4"/>
          <p:cNvSpPr txBox="1">
            <a:spLocks noChangeArrowheads="1"/>
          </p:cNvSpPr>
          <p:nvPr>
            <p:custDataLst>
              <p:tags r:id="rId24"/>
            </p:custDataLst>
          </p:nvPr>
        </p:nvSpPr>
        <p:spPr bwMode="auto">
          <a:xfrm>
            <a:off x="2460089" y="5835614"/>
            <a:ext cx="3646832" cy="169277"/>
          </a:xfrm>
          <a:prstGeom prst="rect">
            <a:avLst/>
          </a:prstGeom>
          <a:noFill/>
          <a:ln w="9525">
            <a:solidFill>
              <a:schemeClr val="bg1"/>
            </a:solidFill>
            <a:miter lim="800000"/>
            <a:headEnd/>
            <a:tailEnd/>
          </a:ln>
          <a:effectLst/>
        </p:spPr>
        <p:txBody>
          <a:bodyPr wrap="none" lIns="0" tIns="0" rIns="0" bIns="0" anchor="b" anchorCtr="0">
            <a:spAutoFit/>
          </a:bodyPr>
          <a:lstStyle/>
          <a:p>
            <a:r>
              <a:rPr lang="en-US" sz="1100" i="1" dirty="0">
                <a:solidFill>
                  <a:schemeClr val="bg1"/>
                </a:solidFill>
                <a:latin typeface="Arial"/>
                <a:cs typeface="Arial"/>
              </a:rPr>
              <a:t>Managing for Excellence</a:t>
            </a:r>
            <a:r>
              <a:rPr lang="en-US" sz="1100" dirty="0">
                <a:solidFill>
                  <a:schemeClr val="bg1"/>
                </a:solidFill>
                <a:latin typeface="Arial"/>
                <a:cs typeface="Arial"/>
              </a:rPr>
              <a:t>, David Bradford and Allan Cohen</a:t>
            </a:r>
          </a:p>
        </p:txBody>
      </p:sp>
    </p:spTree>
    <p:extLst>
      <p:ext uri="{BB962C8B-B14F-4D97-AF65-F5344CB8AC3E}">
        <p14:creationId xmlns:p14="http://schemas.microsoft.com/office/powerpoint/2010/main" val="2484173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22412" y="0"/>
          <a:ext cx="158750" cy="158750"/>
        </p:xfrm>
        <a:graphic>
          <a:graphicData uri="http://schemas.openxmlformats.org/presentationml/2006/ole">
            <mc:AlternateContent xmlns:mc="http://schemas.openxmlformats.org/markup-compatibility/2006">
              <mc:Choice xmlns:v="urn:schemas-microsoft-com:vml" Requires="v">
                <p:oleObj spid="_x0000_s4102" name="think-cell Slide" r:id="rId6" imgW="270" imgH="270" progId="">
                  <p:embed/>
                </p:oleObj>
              </mc:Choice>
              <mc:Fallback>
                <p:oleObj name="think-cell Slide" r:id="rId6" imgW="270" imgH="270" progId="">
                  <p:embed/>
                  <p:pic>
                    <p:nvPicPr>
                      <p:cNvPr id="3" name="Object 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2412"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7572" name="Rectangle 4"/>
          <p:cNvSpPr>
            <a:spLocks noGrp="1" noChangeArrowheads="1"/>
          </p:cNvSpPr>
          <p:nvPr>
            <p:ph type="title"/>
            <p:custDataLst>
              <p:tags r:id="rId3"/>
            </p:custDataLst>
          </p:nvPr>
        </p:nvSpPr>
        <p:spPr/>
        <p:txBody>
          <a:bodyPr/>
          <a:lstStyle/>
          <a:p>
            <a:r>
              <a:rPr lang="en-US" dirty="0"/>
              <a:t>Leader as developer of people</a:t>
            </a:r>
          </a:p>
        </p:txBody>
      </p:sp>
      <p:sp>
        <p:nvSpPr>
          <p:cNvPr id="2" name="Content Placeholder 1"/>
          <p:cNvSpPr>
            <a:spLocks noGrp="1"/>
          </p:cNvSpPr>
          <p:nvPr>
            <p:ph idx="4294967295"/>
          </p:nvPr>
        </p:nvSpPr>
        <p:spPr>
          <a:xfrm>
            <a:off x="1340074" y="1758950"/>
            <a:ext cx="4562475" cy="3760788"/>
          </a:xfrm>
        </p:spPr>
        <p:txBody>
          <a:bodyPr/>
          <a:lstStyle/>
          <a:p>
            <a:pPr marL="469900" lvl="1" indent="0">
              <a:lnSpc>
                <a:spcPct val="110000"/>
              </a:lnSpc>
              <a:spcAft>
                <a:spcPts val="600"/>
              </a:spcAft>
              <a:buNone/>
            </a:pPr>
            <a:r>
              <a:rPr lang="en-US" sz="2000" dirty="0">
                <a:solidFill>
                  <a:schemeClr val="bg1"/>
                </a:solidFill>
              </a:rPr>
              <a:t>Behaviors</a:t>
            </a:r>
          </a:p>
          <a:p>
            <a:pPr marL="735013" lvl="1" indent="-284163">
              <a:lnSpc>
                <a:spcPct val="110000"/>
              </a:lnSpc>
              <a:spcAft>
                <a:spcPts val="600"/>
              </a:spcAft>
              <a:buClr>
                <a:schemeClr val="bg1">
                  <a:lumMod val="65000"/>
                </a:schemeClr>
              </a:buClr>
              <a:buSzPct val="100000"/>
              <a:buFont typeface="Webdings" pitchFamily="18" charset="2"/>
              <a:buChar char="4"/>
            </a:pPr>
            <a:r>
              <a:rPr lang="en-US" sz="1800" dirty="0">
                <a:solidFill>
                  <a:schemeClr val="bg1"/>
                </a:solidFill>
              </a:rPr>
              <a:t>Creates a team jointly responsible </a:t>
            </a:r>
            <a:br>
              <a:rPr lang="en-US" sz="1800" dirty="0">
                <a:solidFill>
                  <a:schemeClr val="bg1"/>
                </a:solidFill>
              </a:rPr>
            </a:br>
            <a:r>
              <a:rPr lang="en-US" sz="1800" dirty="0">
                <a:solidFill>
                  <a:schemeClr val="bg1"/>
                </a:solidFill>
              </a:rPr>
              <a:t>for success</a:t>
            </a:r>
          </a:p>
          <a:p>
            <a:pPr marL="735013" lvl="1" indent="-284163">
              <a:lnSpc>
                <a:spcPct val="110000"/>
              </a:lnSpc>
              <a:spcAft>
                <a:spcPts val="600"/>
              </a:spcAft>
              <a:buClr>
                <a:schemeClr val="bg1">
                  <a:lumMod val="65000"/>
                </a:schemeClr>
              </a:buClr>
              <a:buSzPct val="100000"/>
              <a:buFont typeface="Webdings" pitchFamily="18" charset="2"/>
              <a:buChar char="4"/>
            </a:pPr>
            <a:r>
              <a:rPr lang="en-US" sz="1800" dirty="0">
                <a:solidFill>
                  <a:schemeClr val="bg1"/>
                </a:solidFill>
              </a:rPr>
              <a:t>Asks, “How can each problem be solved in a way that further develops my people’s commitment and capabilities?”</a:t>
            </a:r>
          </a:p>
          <a:p>
            <a:pPr marL="735013" lvl="1" indent="-284163">
              <a:lnSpc>
                <a:spcPct val="110000"/>
              </a:lnSpc>
              <a:spcAft>
                <a:spcPts val="600"/>
              </a:spcAft>
              <a:buClr>
                <a:schemeClr val="bg1">
                  <a:lumMod val="65000"/>
                </a:schemeClr>
              </a:buClr>
              <a:buSzPct val="100000"/>
              <a:buFont typeface="Webdings" pitchFamily="18" charset="2"/>
              <a:buChar char="4"/>
            </a:pPr>
            <a:r>
              <a:rPr lang="en-US" sz="1800" i="1" dirty="0">
                <a:solidFill>
                  <a:schemeClr val="bg1"/>
                </a:solidFill>
              </a:rPr>
              <a:t>Work is developing other’s abilities</a:t>
            </a:r>
          </a:p>
          <a:p>
            <a:pPr>
              <a:lnSpc>
                <a:spcPct val="110000"/>
              </a:lnSpc>
            </a:pPr>
            <a:endParaRPr lang="en-US" sz="1700" dirty="0">
              <a:solidFill>
                <a:schemeClr val="bg1"/>
              </a:solidFill>
            </a:endParaRPr>
          </a:p>
        </p:txBody>
      </p:sp>
      <p:sp>
        <p:nvSpPr>
          <p:cNvPr id="4" name="Content Placeholder 3"/>
          <p:cNvSpPr>
            <a:spLocks noGrp="1"/>
          </p:cNvSpPr>
          <p:nvPr>
            <p:ph idx="4294967295"/>
          </p:nvPr>
        </p:nvSpPr>
        <p:spPr>
          <a:xfrm>
            <a:off x="2356222" y="1049315"/>
            <a:ext cx="7721600" cy="461963"/>
          </a:xfrm>
        </p:spPr>
        <p:txBody>
          <a:bodyPr/>
          <a:lstStyle/>
          <a:p>
            <a:pPr marL="0" indent="0">
              <a:buNone/>
            </a:pPr>
            <a:r>
              <a:rPr lang="en-US" sz="2200" dirty="0">
                <a:solidFill>
                  <a:schemeClr val="bg1"/>
                </a:solidFill>
              </a:rPr>
              <a:t>Escape the trap with a post-heroic, lean leadership style</a:t>
            </a:r>
          </a:p>
        </p:txBody>
      </p:sp>
      <p:sp>
        <p:nvSpPr>
          <p:cNvPr id="9" name="Content Placeholder 1"/>
          <p:cNvSpPr txBox="1">
            <a:spLocks/>
          </p:cNvSpPr>
          <p:nvPr/>
        </p:nvSpPr>
        <p:spPr bwMode="auto">
          <a:xfrm>
            <a:off x="6502242" y="1758724"/>
            <a:ext cx="3842411" cy="3903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06400" indent="-406400" algn="l" rtl="0" eaLnBrk="1" fontAlgn="base" hangingPunct="1">
              <a:spcBef>
                <a:spcPts val="600"/>
              </a:spcBef>
              <a:spcAft>
                <a:spcPts val="600"/>
              </a:spcAft>
              <a:buClr>
                <a:schemeClr val="tx1">
                  <a:lumMod val="50000"/>
                  <a:lumOff val="50000"/>
                </a:schemeClr>
              </a:buClr>
              <a:buSzPct val="100000"/>
              <a:buFont typeface="Webdings" pitchFamily="18" charset="2"/>
              <a:buChar char="4"/>
              <a:defRPr sz="2400">
                <a:solidFill>
                  <a:schemeClr val="tx1"/>
                </a:solidFill>
                <a:latin typeface="+mn-lt"/>
                <a:ea typeface="+mn-ea"/>
                <a:cs typeface="+mn-cs"/>
              </a:defRPr>
            </a:lvl1pPr>
            <a:lvl2pPr marL="749300" indent="-279400" algn="l" rtl="0" eaLnBrk="1" fontAlgn="base" hangingPunct="1">
              <a:spcBef>
                <a:spcPts val="400"/>
              </a:spcBef>
              <a:spcAft>
                <a:spcPts val="400"/>
              </a:spcAft>
              <a:buClr>
                <a:schemeClr val="tx1">
                  <a:lumMod val="50000"/>
                  <a:lumOff val="50000"/>
                </a:schemeClr>
              </a:buClr>
              <a:buSzPct val="110000"/>
              <a:buFont typeface="Arial Black" pitchFamily="34" charset="0"/>
              <a:buChar char="–"/>
              <a:defRPr sz="2200">
                <a:solidFill>
                  <a:schemeClr val="tx1"/>
                </a:solidFill>
                <a:latin typeface="+mn-lt"/>
                <a:cs typeface="+mn-cs"/>
              </a:defRPr>
            </a:lvl2pPr>
            <a:lvl3pPr marL="1028700" indent="-228600" algn="l" rtl="0" eaLnBrk="1" fontAlgn="base" hangingPunct="1">
              <a:spcBef>
                <a:spcPts val="400"/>
              </a:spcBef>
              <a:spcAft>
                <a:spcPts val="400"/>
              </a:spcAft>
              <a:buClr>
                <a:schemeClr val="tx1">
                  <a:lumMod val="50000"/>
                  <a:lumOff val="50000"/>
                </a:schemeClr>
              </a:buClr>
              <a:buSzPct val="110000"/>
              <a:buFont typeface="Arial" pitchFamily="34" charset="0"/>
              <a:buChar char="•"/>
              <a:defRPr lang="en-US" altLang="en-US" sz="2000">
                <a:solidFill>
                  <a:schemeClr val="tx1"/>
                </a:solidFill>
                <a:latin typeface="+mn-lt"/>
                <a:cs typeface="+mn-cs"/>
              </a:defRPr>
            </a:lvl3pPr>
            <a:lvl4pPr marL="1370013" indent="-227013" algn="l" rtl="0" eaLnBrk="1" fontAlgn="base" hangingPunct="1">
              <a:spcBef>
                <a:spcPts val="300"/>
              </a:spcBef>
              <a:spcAft>
                <a:spcPts val="300"/>
              </a:spcAft>
              <a:buClr>
                <a:schemeClr val="tx1">
                  <a:lumMod val="50000"/>
                  <a:lumOff val="50000"/>
                </a:schemeClr>
              </a:buClr>
              <a:buSzPct val="110000"/>
              <a:buFont typeface="Arial Black" pitchFamily="34" charset="0"/>
              <a:buChar char="–"/>
              <a:defRPr sz="1800" baseline="0">
                <a:solidFill>
                  <a:schemeClr val="tx1"/>
                </a:solidFill>
                <a:latin typeface="+mn-lt"/>
                <a:cs typeface="+mn-cs"/>
              </a:defRPr>
            </a:lvl4pPr>
            <a:lvl5pPr marL="1662113" indent="-227013" algn="l" rtl="0" eaLnBrk="1" fontAlgn="base" hangingPunct="1">
              <a:spcBef>
                <a:spcPts val="300"/>
              </a:spcBef>
              <a:spcAft>
                <a:spcPts val="300"/>
              </a:spcAft>
              <a:buClr>
                <a:schemeClr val="tx1">
                  <a:lumMod val="50000"/>
                  <a:lumOff val="50000"/>
                </a:schemeClr>
              </a:buClr>
              <a:buSzPct val="110000"/>
              <a:buFont typeface="Arial Black" pitchFamily="34" charset="0"/>
              <a:buChar char="–"/>
              <a:defRPr sz="1600">
                <a:solidFill>
                  <a:schemeClr val="tx1"/>
                </a:solidFill>
                <a:latin typeface="+mn-lt"/>
                <a:cs typeface="+mn-cs"/>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a:lstStyle>
          <a:p>
            <a:pPr marL="0" indent="0">
              <a:lnSpc>
                <a:spcPct val="110000"/>
              </a:lnSpc>
              <a:buNone/>
            </a:pPr>
            <a:r>
              <a:rPr lang="en-US" sz="2000" dirty="0">
                <a:solidFill>
                  <a:schemeClr val="bg1"/>
                </a:solidFill>
                <a:latin typeface="Arial"/>
                <a:cs typeface="Arial"/>
              </a:rPr>
              <a:t>Benefits </a:t>
            </a:r>
          </a:p>
          <a:p>
            <a:pPr marL="396875" lvl="1" indent="-396875">
              <a:lnSpc>
                <a:spcPct val="110000"/>
              </a:lnSpc>
              <a:spcBef>
                <a:spcPts val="600"/>
              </a:spcBef>
              <a:spcAft>
                <a:spcPts val="600"/>
              </a:spcAft>
              <a:buClr>
                <a:schemeClr val="bg1">
                  <a:lumMod val="65000"/>
                </a:schemeClr>
              </a:buClr>
              <a:buSzPct val="100000"/>
              <a:buFont typeface="Webdings" pitchFamily="18" charset="2"/>
              <a:buChar char="4"/>
            </a:pPr>
            <a:r>
              <a:rPr lang="en-US" sz="1800" dirty="0">
                <a:solidFill>
                  <a:schemeClr val="bg1"/>
                </a:solidFill>
              </a:rPr>
              <a:t>Increased direct report ownership and responsibility</a:t>
            </a:r>
          </a:p>
          <a:p>
            <a:pPr marL="396875" lvl="1" indent="-396875">
              <a:lnSpc>
                <a:spcPct val="110000"/>
              </a:lnSpc>
              <a:spcBef>
                <a:spcPts val="600"/>
              </a:spcBef>
              <a:spcAft>
                <a:spcPts val="600"/>
              </a:spcAft>
              <a:buClr>
                <a:schemeClr val="bg1">
                  <a:lumMod val="65000"/>
                </a:schemeClr>
              </a:buClr>
              <a:buSzPct val="100000"/>
              <a:buFont typeface="Webdings" pitchFamily="18" charset="2"/>
              <a:buChar char="4"/>
            </a:pPr>
            <a:r>
              <a:rPr lang="en-US" sz="1800" dirty="0">
                <a:solidFill>
                  <a:schemeClr val="bg1"/>
                </a:solidFill>
              </a:rPr>
              <a:t>Increased employee engagement and motivation</a:t>
            </a:r>
          </a:p>
          <a:p>
            <a:pPr marL="396875" lvl="1" indent="-396875">
              <a:lnSpc>
                <a:spcPct val="110000"/>
              </a:lnSpc>
              <a:spcBef>
                <a:spcPts val="600"/>
              </a:spcBef>
              <a:spcAft>
                <a:spcPts val="600"/>
              </a:spcAft>
              <a:buClr>
                <a:schemeClr val="bg1">
                  <a:lumMod val="65000"/>
                </a:schemeClr>
              </a:buClr>
              <a:buSzPct val="100000"/>
              <a:buFont typeface="Webdings" pitchFamily="18" charset="2"/>
              <a:buChar char="4"/>
            </a:pPr>
            <a:r>
              <a:rPr lang="en-US" sz="1800" dirty="0">
                <a:solidFill>
                  <a:schemeClr val="bg1"/>
                </a:solidFill>
              </a:rPr>
              <a:t>Allows leader to spend more time managing laterally and upward</a:t>
            </a:r>
          </a:p>
          <a:p>
            <a:pPr marL="396875" lvl="1" indent="-396875">
              <a:lnSpc>
                <a:spcPct val="110000"/>
              </a:lnSpc>
              <a:spcBef>
                <a:spcPts val="600"/>
              </a:spcBef>
              <a:spcAft>
                <a:spcPts val="600"/>
              </a:spcAft>
              <a:buClr>
                <a:schemeClr val="bg1">
                  <a:lumMod val="65000"/>
                </a:schemeClr>
              </a:buClr>
              <a:buSzPct val="100000"/>
              <a:buFont typeface="Webdings" pitchFamily="18" charset="2"/>
              <a:buChar char="4"/>
            </a:pPr>
            <a:r>
              <a:rPr lang="en-US" sz="1800" dirty="0">
                <a:solidFill>
                  <a:schemeClr val="bg1"/>
                </a:solidFill>
              </a:rPr>
              <a:t>There is no limit to the power of getting things done</a:t>
            </a:r>
          </a:p>
          <a:p>
            <a:pPr marL="342900" indent="-342900">
              <a:lnSpc>
                <a:spcPct val="110000"/>
              </a:lnSpc>
              <a:buFont typeface="Wingdings" charset="2"/>
              <a:buChar char="ü"/>
            </a:pPr>
            <a:endParaRPr lang="en-US" sz="1700" dirty="0">
              <a:solidFill>
                <a:schemeClr val="bg1"/>
              </a:solidFill>
              <a:latin typeface="Arial"/>
              <a:cs typeface="Arial"/>
            </a:endParaRPr>
          </a:p>
        </p:txBody>
      </p:sp>
      <p:cxnSp>
        <p:nvCxnSpPr>
          <p:cNvPr id="7" name="Straight Connector 6"/>
          <p:cNvCxnSpPr/>
          <p:nvPr/>
        </p:nvCxnSpPr>
        <p:spPr bwMode="auto">
          <a:xfrm>
            <a:off x="6217022" y="1859796"/>
            <a:ext cx="0" cy="4161862"/>
          </a:xfrm>
          <a:prstGeom prst="line">
            <a:avLst/>
          </a:prstGeom>
          <a:solidFill>
            <a:schemeClr val="accent1"/>
          </a:solidFill>
          <a:ln w="12700" cap="flat" cmpd="sng" algn="ctr">
            <a:solidFill>
              <a:srgbClr val="D97741"/>
            </a:solidFill>
            <a:prstDash val="solid"/>
            <a:round/>
            <a:headEnd type="none" w="med" len="med"/>
            <a:tailEnd type="none" w="med" len="med"/>
          </a:ln>
          <a:effectLst/>
        </p:spPr>
      </p:cxnSp>
    </p:spTree>
    <p:extLst>
      <p:ext uri="{BB962C8B-B14F-4D97-AF65-F5344CB8AC3E}">
        <p14:creationId xmlns:p14="http://schemas.microsoft.com/office/powerpoint/2010/main" val="323918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2193-57B1-A94D-AA75-E055857F3E28}"/>
              </a:ext>
            </a:extLst>
          </p:cNvPr>
          <p:cNvSpPr>
            <a:spLocks noGrp="1"/>
          </p:cNvSpPr>
          <p:nvPr>
            <p:ph type="title"/>
          </p:nvPr>
        </p:nvSpPr>
        <p:spPr>
          <a:xfrm>
            <a:off x="519503" y="294767"/>
            <a:ext cx="11101989" cy="880672"/>
          </a:xfrm>
        </p:spPr>
        <p:txBody>
          <a:bodyPr/>
          <a:lstStyle/>
          <a:p>
            <a:r>
              <a:rPr lang="en-US" sz="2000" dirty="0">
                <a:hlinkClick r:id="rId2"/>
              </a:rPr>
              <a:t>https://www.youtube.com/watch?v=u6XAPnuFjJc</a:t>
            </a:r>
            <a:br>
              <a:rPr lang="en-US" sz="2000" dirty="0"/>
            </a:br>
            <a:endParaRPr lang="en-US" sz="2000" dirty="0"/>
          </a:p>
        </p:txBody>
      </p:sp>
      <p:pic>
        <p:nvPicPr>
          <p:cNvPr id="3" name="Picture 2">
            <a:extLst>
              <a:ext uri="{FF2B5EF4-FFF2-40B4-BE49-F238E27FC236}">
                <a16:creationId xmlns:a16="http://schemas.microsoft.com/office/drawing/2014/main" id="{D54CE4E0-6781-EC44-BCF5-5307A02D99E0}"/>
              </a:ext>
            </a:extLst>
          </p:cNvPr>
          <p:cNvPicPr>
            <a:picLocks noChangeAspect="1"/>
          </p:cNvPicPr>
          <p:nvPr/>
        </p:nvPicPr>
        <p:blipFill>
          <a:blip r:embed="rId3"/>
          <a:stretch>
            <a:fillRect/>
          </a:stretch>
        </p:blipFill>
        <p:spPr>
          <a:xfrm>
            <a:off x="3169941" y="1175439"/>
            <a:ext cx="6557857" cy="4209334"/>
          </a:xfrm>
          <a:prstGeom prst="rect">
            <a:avLst/>
          </a:prstGeom>
        </p:spPr>
      </p:pic>
    </p:spTree>
    <p:extLst>
      <p:ext uri="{BB962C8B-B14F-4D97-AF65-F5344CB8AC3E}">
        <p14:creationId xmlns:p14="http://schemas.microsoft.com/office/powerpoint/2010/main" val="3407956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40220" y="1638697"/>
            <a:ext cx="4651587" cy="880672"/>
          </a:xfrm>
        </p:spPr>
        <p:txBody>
          <a:bodyPr>
            <a:normAutofit fontScale="90000"/>
          </a:bodyPr>
          <a:lstStyle/>
          <a:p>
            <a:pPr algn="ctr"/>
            <a:r>
              <a:rPr lang="en-US" dirty="0">
                <a:solidFill>
                  <a:schemeClr val="bg1"/>
                </a:solidFill>
              </a:rPr>
              <a:t>What are characteristics of a great team you’ve been on?</a:t>
            </a:r>
          </a:p>
        </p:txBody>
      </p:sp>
      <p:pic>
        <p:nvPicPr>
          <p:cNvPr id="3074" name="Picture 2" descr="http://speedraceway.com/horsham/wp-content/uploads/2015/01/corporate-team-building-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7634" y="660354"/>
            <a:ext cx="4723900" cy="37180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32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The power of “ba” </a:t>
            </a:r>
          </a:p>
        </p:txBody>
      </p:sp>
      <p:sp>
        <p:nvSpPr>
          <p:cNvPr id="9" name="TextBox 8"/>
          <p:cNvSpPr txBox="1"/>
          <p:nvPr/>
        </p:nvSpPr>
        <p:spPr>
          <a:xfrm>
            <a:off x="3605256" y="5712725"/>
            <a:ext cx="6671768" cy="246221"/>
          </a:xfrm>
          <a:prstGeom prst="rect">
            <a:avLst/>
          </a:prstGeom>
          <a:noFill/>
        </p:spPr>
        <p:txBody>
          <a:bodyPr wrap="square" rtlCol="0">
            <a:spAutoFit/>
          </a:bodyPr>
          <a:lstStyle/>
          <a:p>
            <a:pPr algn="r"/>
            <a:r>
              <a:rPr lang="en-US" sz="1000" i="1" dirty="0">
                <a:solidFill>
                  <a:schemeClr val="bg1"/>
                </a:solidFill>
              </a:rPr>
              <a:t>Nishida, </a:t>
            </a:r>
            <a:r>
              <a:rPr lang="en-US" sz="1000" dirty="0">
                <a:solidFill>
                  <a:schemeClr val="bg1"/>
                </a:solidFill>
              </a:rPr>
              <a:t>1921, 1970   </a:t>
            </a:r>
            <a:r>
              <a:rPr lang="en-US" sz="1000" i="1" dirty="0" err="1">
                <a:solidFill>
                  <a:schemeClr val="bg1"/>
                </a:solidFill>
              </a:rPr>
              <a:t>Hitotsubashi</a:t>
            </a:r>
            <a:r>
              <a:rPr lang="en-US" sz="1000" i="1" dirty="0">
                <a:solidFill>
                  <a:schemeClr val="bg1"/>
                </a:solidFill>
              </a:rPr>
              <a:t> on Knowledge Management, </a:t>
            </a:r>
            <a:r>
              <a:rPr lang="en-US" sz="900" dirty="0">
                <a:solidFill>
                  <a:schemeClr val="bg1"/>
                </a:solidFill>
              </a:rPr>
              <a:t>Takeuchi and Nonaka. 2004</a:t>
            </a:r>
          </a:p>
        </p:txBody>
      </p:sp>
      <p:sp>
        <p:nvSpPr>
          <p:cNvPr id="10" name="Rounded Rectangle 9"/>
          <p:cNvSpPr/>
          <p:nvPr/>
        </p:nvSpPr>
        <p:spPr bwMode="auto">
          <a:xfrm>
            <a:off x="2009761" y="903076"/>
            <a:ext cx="8267263" cy="538401"/>
          </a:xfrm>
          <a:prstGeom prst="roundRect">
            <a:avLst>
              <a:gd name="adj" fmla="val 5007"/>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91440" rIns="91440" bIns="91440" numCol="1" rtlCol="0" anchor="t" anchorCtr="0" compatLnSpc="1">
            <a:prstTxWarp prst="textNoShape">
              <a:avLst/>
            </a:prstTxWarp>
            <a:spAutoFit/>
          </a:bodyPr>
          <a:lstStyle/>
          <a:p>
            <a:pPr algn="l" eaLnBrk="0" hangingPunct="0">
              <a:spcBef>
                <a:spcPct val="20000"/>
              </a:spcBef>
            </a:pPr>
            <a:endParaRPr lang="en-US" sz="2200" i="1" dirty="0"/>
          </a:p>
        </p:txBody>
      </p:sp>
      <p:sp>
        <p:nvSpPr>
          <p:cNvPr id="11" name="Rectangle 10"/>
          <p:cNvSpPr/>
          <p:nvPr/>
        </p:nvSpPr>
        <p:spPr>
          <a:xfrm>
            <a:off x="2981670" y="941445"/>
            <a:ext cx="6323446" cy="461665"/>
          </a:xfrm>
          <a:prstGeom prst="rect">
            <a:avLst/>
          </a:prstGeom>
          <a:solidFill>
            <a:schemeClr val="bg1"/>
          </a:solidFill>
          <a:ln>
            <a:solidFill>
              <a:schemeClr val="accent1">
                <a:alpha val="0"/>
              </a:schemeClr>
            </a:solidFill>
          </a:ln>
        </p:spPr>
        <p:txBody>
          <a:bodyPr wrap="square">
            <a:spAutoFit/>
          </a:bodyPr>
          <a:lstStyle/>
          <a:p>
            <a:pPr algn="ctr"/>
            <a:r>
              <a:rPr lang="en-US" i="1" dirty="0">
                <a:latin typeface="Arial"/>
                <a:ea typeface="+mj-ea"/>
                <a:cs typeface="Arial"/>
              </a:rPr>
              <a:t>We, the work, and the knowledge are all one</a:t>
            </a:r>
            <a:endParaRPr lang="ru-RU" i="1" dirty="0">
              <a:latin typeface="Arial"/>
              <a:ea typeface="+mj-ea"/>
              <a:cs typeface="Arial"/>
            </a:endParaRPr>
          </a:p>
        </p:txBody>
      </p:sp>
      <p:sp>
        <p:nvSpPr>
          <p:cNvPr id="2" name="TextBox 1"/>
          <p:cNvSpPr txBox="1"/>
          <p:nvPr/>
        </p:nvSpPr>
        <p:spPr>
          <a:xfrm>
            <a:off x="2157461" y="1499609"/>
            <a:ext cx="7904307" cy="4401205"/>
          </a:xfrm>
          <a:prstGeom prst="rect">
            <a:avLst/>
          </a:prstGeom>
          <a:noFill/>
        </p:spPr>
        <p:txBody>
          <a:bodyPr wrap="square" rtlCol="0">
            <a:spAutoFit/>
          </a:bodyPr>
          <a:lstStyle/>
          <a:p>
            <a:pPr marL="458788" indent="-458788">
              <a:lnSpc>
                <a:spcPct val="110000"/>
              </a:lnSpc>
              <a:spcBef>
                <a:spcPts val="600"/>
              </a:spcBef>
              <a:spcAft>
                <a:spcPts val="600"/>
              </a:spcAft>
              <a:buClr>
                <a:schemeClr val="tx1">
                  <a:lumMod val="50000"/>
                  <a:lumOff val="50000"/>
                </a:schemeClr>
              </a:buClr>
              <a:buSzPct val="100000"/>
              <a:buFont typeface="Webdings" pitchFamily="18" charset="2"/>
              <a:buChar char="4"/>
            </a:pPr>
            <a:r>
              <a:rPr lang="en-US" sz="2000" dirty="0">
                <a:solidFill>
                  <a:schemeClr val="bg1"/>
                </a:solidFill>
              </a:rPr>
              <a:t>Dynamic interaction of individuals and organization in the form of a self-organizing team, the fuel of “</a:t>
            </a:r>
            <a:r>
              <a:rPr lang="en-US" sz="2000" dirty="0" err="1">
                <a:solidFill>
                  <a:schemeClr val="bg1"/>
                </a:solidFill>
              </a:rPr>
              <a:t>ba</a:t>
            </a:r>
            <a:r>
              <a:rPr lang="en-US" sz="2000" dirty="0">
                <a:solidFill>
                  <a:schemeClr val="bg1"/>
                </a:solidFill>
              </a:rPr>
              <a:t>” is its self-organizing nature</a:t>
            </a:r>
          </a:p>
          <a:p>
            <a:pPr marL="458788" indent="-458788">
              <a:lnSpc>
                <a:spcPct val="110000"/>
              </a:lnSpc>
              <a:spcBef>
                <a:spcPts val="600"/>
              </a:spcBef>
              <a:spcAft>
                <a:spcPts val="600"/>
              </a:spcAft>
              <a:buClr>
                <a:schemeClr val="tx1">
                  <a:lumMod val="50000"/>
                  <a:lumOff val="50000"/>
                </a:schemeClr>
              </a:buClr>
              <a:buSzPct val="100000"/>
              <a:buFont typeface="Webdings" pitchFamily="18" charset="2"/>
              <a:buChar char="4"/>
            </a:pPr>
            <a:r>
              <a:rPr lang="en-US" sz="2000" dirty="0">
                <a:solidFill>
                  <a:schemeClr val="bg1"/>
                </a:solidFill>
              </a:rPr>
              <a:t>Team members create new points of view and resolve </a:t>
            </a:r>
            <a:br>
              <a:rPr lang="en-US" sz="2000" dirty="0">
                <a:solidFill>
                  <a:schemeClr val="bg1"/>
                </a:solidFill>
              </a:rPr>
            </a:br>
            <a:r>
              <a:rPr lang="en-US" sz="2000" dirty="0">
                <a:solidFill>
                  <a:schemeClr val="bg1"/>
                </a:solidFill>
              </a:rPr>
              <a:t> contradictions through dialogue</a:t>
            </a:r>
          </a:p>
          <a:p>
            <a:pPr marL="458788" indent="-458788">
              <a:lnSpc>
                <a:spcPct val="110000"/>
              </a:lnSpc>
              <a:spcBef>
                <a:spcPts val="600"/>
              </a:spcBef>
              <a:spcAft>
                <a:spcPts val="600"/>
              </a:spcAft>
              <a:buClr>
                <a:schemeClr val="tx1">
                  <a:lumMod val="50000"/>
                  <a:lumOff val="50000"/>
                </a:schemeClr>
              </a:buClr>
              <a:buSzPct val="100000"/>
              <a:buFont typeface="Webdings" pitchFamily="18" charset="2"/>
              <a:buChar char="4"/>
            </a:pPr>
            <a:r>
              <a:rPr lang="en-US" sz="2000" dirty="0">
                <a:solidFill>
                  <a:schemeClr val="bg1"/>
                </a:solidFill>
              </a:rPr>
              <a:t>“Ba” is energized with intentions, vision, interest, and mission</a:t>
            </a:r>
          </a:p>
          <a:p>
            <a:pPr marL="458788" indent="-458788">
              <a:lnSpc>
                <a:spcPct val="110000"/>
              </a:lnSpc>
              <a:spcBef>
                <a:spcPts val="600"/>
              </a:spcBef>
              <a:spcAft>
                <a:spcPts val="600"/>
              </a:spcAft>
              <a:buClr>
                <a:schemeClr val="tx1">
                  <a:lumMod val="50000"/>
                  <a:lumOff val="50000"/>
                </a:schemeClr>
              </a:buClr>
              <a:buSzPct val="100000"/>
              <a:buFont typeface="Webdings" pitchFamily="18" charset="2"/>
              <a:buChar char="4"/>
            </a:pPr>
            <a:r>
              <a:rPr lang="en-US" sz="2000" dirty="0">
                <a:solidFill>
                  <a:schemeClr val="bg1"/>
                </a:solidFill>
              </a:rPr>
              <a:t>Leaders provide autonomy, variety, trust, and commitment</a:t>
            </a:r>
          </a:p>
          <a:p>
            <a:pPr marL="458788" indent="-458788">
              <a:lnSpc>
                <a:spcPct val="110000"/>
              </a:lnSpc>
              <a:spcBef>
                <a:spcPts val="600"/>
              </a:spcBef>
              <a:spcAft>
                <a:spcPts val="600"/>
              </a:spcAft>
              <a:buClr>
                <a:schemeClr val="tx1">
                  <a:lumMod val="50000"/>
                  <a:lumOff val="50000"/>
                </a:schemeClr>
              </a:buClr>
              <a:buSzPct val="100000"/>
              <a:buFont typeface="Webdings" pitchFamily="18" charset="2"/>
              <a:buChar char="4"/>
            </a:pPr>
            <a:r>
              <a:rPr lang="en-US" sz="2000" dirty="0">
                <a:solidFill>
                  <a:schemeClr val="bg1"/>
                </a:solidFill>
              </a:rPr>
              <a:t>Creative chaos via demanding performance goals</a:t>
            </a:r>
          </a:p>
          <a:p>
            <a:pPr marL="458788" indent="-458788">
              <a:lnSpc>
                <a:spcPct val="110000"/>
              </a:lnSpc>
              <a:spcBef>
                <a:spcPts val="600"/>
              </a:spcBef>
              <a:spcAft>
                <a:spcPts val="600"/>
              </a:spcAft>
              <a:buClr>
                <a:schemeClr val="tx1">
                  <a:lumMod val="50000"/>
                  <a:lumOff val="50000"/>
                </a:schemeClr>
              </a:buClr>
              <a:buSzPct val="100000"/>
              <a:buFont typeface="Webdings" pitchFamily="18" charset="2"/>
              <a:buChar char="4"/>
            </a:pPr>
            <a:r>
              <a:rPr lang="en-US" sz="2000" dirty="0">
                <a:solidFill>
                  <a:schemeClr val="bg1"/>
                </a:solidFill>
              </a:rPr>
              <a:t>The team is challenged to question every norm of development</a:t>
            </a:r>
          </a:p>
          <a:p>
            <a:pPr marL="458788" indent="-458788">
              <a:lnSpc>
                <a:spcPct val="110000"/>
              </a:lnSpc>
              <a:spcBef>
                <a:spcPts val="600"/>
              </a:spcBef>
              <a:spcAft>
                <a:spcPts val="600"/>
              </a:spcAft>
              <a:buClr>
                <a:schemeClr val="tx1">
                  <a:lumMod val="50000"/>
                  <a:lumOff val="50000"/>
                </a:schemeClr>
              </a:buClr>
              <a:buSzPct val="100000"/>
              <a:buFont typeface="Webdings" pitchFamily="18" charset="2"/>
              <a:buChar char="4"/>
            </a:pPr>
            <a:r>
              <a:rPr lang="en-US" sz="2000" dirty="0">
                <a:solidFill>
                  <a:schemeClr val="bg1"/>
                </a:solidFill>
              </a:rPr>
              <a:t>Equal access to information at all levels is critical</a:t>
            </a:r>
          </a:p>
        </p:txBody>
      </p:sp>
    </p:spTree>
    <p:extLst>
      <p:ext uri="{BB962C8B-B14F-4D97-AF65-F5344CB8AC3E}">
        <p14:creationId xmlns:p14="http://schemas.microsoft.com/office/powerpoint/2010/main" val="158216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Trust is the Foundation of a Great Team</a:t>
            </a:r>
          </a:p>
        </p:txBody>
      </p:sp>
      <p:sp>
        <p:nvSpPr>
          <p:cNvPr id="2" name="TextBox 1"/>
          <p:cNvSpPr txBox="1"/>
          <p:nvPr/>
        </p:nvSpPr>
        <p:spPr>
          <a:xfrm>
            <a:off x="482726" y="1488714"/>
            <a:ext cx="2907014" cy="584775"/>
          </a:xfrm>
          <a:prstGeom prst="rect">
            <a:avLst/>
          </a:prstGeom>
          <a:noFill/>
        </p:spPr>
        <p:txBody>
          <a:bodyPr wrap="none" rtlCol="0">
            <a:spAutoFit/>
          </a:bodyPr>
          <a:lstStyle/>
          <a:p>
            <a:pPr algn="ctr"/>
            <a:r>
              <a:rPr lang="en-US" sz="1600" b="1" i="1" dirty="0">
                <a:solidFill>
                  <a:schemeClr val="bg1"/>
                </a:solidFill>
              </a:rPr>
              <a:t>The Five Dysfunctions of a Team</a:t>
            </a:r>
          </a:p>
          <a:p>
            <a:pPr algn="ctr"/>
            <a:r>
              <a:rPr lang="en-US" sz="1600" i="1" dirty="0">
                <a:solidFill>
                  <a:schemeClr val="bg1"/>
                </a:solidFill>
              </a:rPr>
              <a:t>- Patrick </a:t>
            </a:r>
            <a:r>
              <a:rPr lang="en-US" sz="1600" i="1" dirty="0" err="1">
                <a:solidFill>
                  <a:schemeClr val="bg1"/>
                </a:solidFill>
              </a:rPr>
              <a:t>Lencioni</a:t>
            </a:r>
            <a:endParaRPr lang="en-US" sz="1600" i="1" dirty="0">
              <a:solidFill>
                <a:schemeClr val="bg1"/>
              </a:solidFill>
            </a:endParaRPr>
          </a:p>
        </p:txBody>
      </p:sp>
      <p:sp>
        <p:nvSpPr>
          <p:cNvPr id="11" name="TextBox 10">
            <a:extLst>
              <a:ext uri="{FF2B5EF4-FFF2-40B4-BE49-F238E27FC236}">
                <a16:creationId xmlns:a16="http://schemas.microsoft.com/office/drawing/2014/main" id="{DE25B867-3F12-48B9-A8EB-57DCFE7EA220}"/>
              </a:ext>
            </a:extLst>
          </p:cNvPr>
          <p:cNvSpPr txBox="1"/>
          <p:nvPr/>
        </p:nvSpPr>
        <p:spPr>
          <a:xfrm>
            <a:off x="9516293" y="5235032"/>
            <a:ext cx="2268570" cy="461665"/>
          </a:xfrm>
          <a:prstGeom prst="rect">
            <a:avLst/>
          </a:prstGeom>
          <a:noFill/>
        </p:spPr>
        <p:txBody>
          <a:bodyPr wrap="none" rtlCol="0">
            <a:spAutoFit/>
          </a:bodyPr>
          <a:lstStyle/>
          <a:p>
            <a:pPr defTabSz="609265"/>
            <a:r>
              <a:rPr lang="en-US" sz="2400" b="1" i="1" dirty="0">
                <a:solidFill>
                  <a:schemeClr val="bg1">
                    <a:lumMod val="85000"/>
                  </a:schemeClr>
                </a:solidFill>
                <a:latin typeface="Arial"/>
              </a:rPr>
              <a:t>Invulnerability</a:t>
            </a:r>
          </a:p>
        </p:txBody>
      </p:sp>
      <p:sp>
        <p:nvSpPr>
          <p:cNvPr id="12" name="TextBox 11">
            <a:extLst>
              <a:ext uri="{FF2B5EF4-FFF2-40B4-BE49-F238E27FC236}">
                <a16:creationId xmlns:a16="http://schemas.microsoft.com/office/drawing/2014/main" id="{317E05D8-E313-41FF-92EB-DF06DA236446}"/>
              </a:ext>
            </a:extLst>
          </p:cNvPr>
          <p:cNvSpPr txBox="1"/>
          <p:nvPr/>
        </p:nvSpPr>
        <p:spPr>
          <a:xfrm>
            <a:off x="8894990" y="4301323"/>
            <a:ext cx="2836033" cy="461665"/>
          </a:xfrm>
          <a:prstGeom prst="rect">
            <a:avLst/>
          </a:prstGeom>
          <a:noFill/>
        </p:spPr>
        <p:txBody>
          <a:bodyPr wrap="none" rtlCol="0">
            <a:spAutoFit/>
          </a:bodyPr>
          <a:lstStyle/>
          <a:p>
            <a:pPr defTabSz="609265"/>
            <a:r>
              <a:rPr lang="en-US" sz="2400" b="1" i="1" dirty="0">
                <a:solidFill>
                  <a:schemeClr val="bg1">
                    <a:lumMod val="85000"/>
                  </a:schemeClr>
                </a:solidFill>
                <a:latin typeface="Arial"/>
              </a:rPr>
              <a:t>Artificial Harmony</a:t>
            </a:r>
          </a:p>
        </p:txBody>
      </p:sp>
      <p:sp>
        <p:nvSpPr>
          <p:cNvPr id="13" name="TextBox 12">
            <a:extLst>
              <a:ext uri="{FF2B5EF4-FFF2-40B4-BE49-F238E27FC236}">
                <a16:creationId xmlns:a16="http://schemas.microsoft.com/office/drawing/2014/main" id="{444E85ED-5189-4CE0-8257-353199046F09}"/>
              </a:ext>
            </a:extLst>
          </p:cNvPr>
          <p:cNvSpPr txBox="1"/>
          <p:nvPr/>
        </p:nvSpPr>
        <p:spPr>
          <a:xfrm>
            <a:off x="8427200" y="3317397"/>
            <a:ext cx="1688283" cy="461665"/>
          </a:xfrm>
          <a:prstGeom prst="rect">
            <a:avLst/>
          </a:prstGeom>
          <a:noFill/>
        </p:spPr>
        <p:txBody>
          <a:bodyPr wrap="none" rtlCol="0">
            <a:spAutoFit/>
          </a:bodyPr>
          <a:lstStyle/>
          <a:p>
            <a:pPr defTabSz="609265"/>
            <a:r>
              <a:rPr lang="en-US" sz="2400" b="1" i="1" dirty="0">
                <a:solidFill>
                  <a:schemeClr val="bg1">
                    <a:lumMod val="85000"/>
                  </a:schemeClr>
                </a:solidFill>
                <a:latin typeface="Arial"/>
              </a:rPr>
              <a:t>Ambiguity</a:t>
            </a:r>
          </a:p>
        </p:txBody>
      </p:sp>
      <p:sp>
        <p:nvSpPr>
          <p:cNvPr id="14" name="TextBox 13">
            <a:extLst>
              <a:ext uri="{FF2B5EF4-FFF2-40B4-BE49-F238E27FC236}">
                <a16:creationId xmlns:a16="http://schemas.microsoft.com/office/drawing/2014/main" id="{186107ED-C97D-4A17-B70A-A33E2DD8EF84}"/>
              </a:ext>
            </a:extLst>
          </p:cNvPr>
          <p:cNvSpPr txBox="1"/>
          <p:nvPr/>
        </p:nvSpPr>
        <p:spPr>
          <a:xfrm>
            <a:off x="7695329" y="2333471"/>
            <a:ext cx="2388795" cy="461665"/>
          </a:xfrm>
          <a:prstGeom prst="rect">
            <a:avLst/>
          </a:prstGeom>
          <a:noFill/>
        </p:spPr>
        <p:txBody>
          <a:bodyPr wrap="none" rtlCol="0">
            <a:spAutoFit/>
          </a:bodyPr>
          <a:lstStyle/>
          <a:p>
            <a:pPr defTabSz="609265"/>
            <a:r>
              <a:rPr lang="en-US" sz="2400" b="1" i="1" dirty="0">
                <a:solidFill>
                  <a:schemeClr val="bg1">
                    <a:lumMod val="85000"/>
                  </a:schemeClr>
                </a:solidFill>
                <a:latin typeface="Arial"/>
              </a:rPr>
              <a:t>Low Standards</a:t>
            </a:r>
          </a:p>
        </p:txBody>
      </p:sp>
      <p:sp>
        <p:nvSpPr>
          <p:cNvPr id="15" name="TextBox 14">
            <a:extLst>
              <a:ext uri="{FF2B5EF4-FFF2-40B4-BE49-F238E27FC236}">
                <a16:creationId xmlns:a16="http://schemas.microsoft.com/office/drawing/2014/main" id="{F5F3A7F1-2063-46EB-B8D4-04544B670002}"/>
              </a:ext>
            </a:extLst>
          </p:cNvPr>
          <p:cNvSpPr txBox="1"/>
          <p:nvPr/>
        </p:nvSpPr>
        <p:spPr>
          <a:xfrm>
            <a:off x="7089020" y="1378561"/>
            <a:ext cx="2422458" cy="461665"/>
          </a:xfrm>
          <a:prstGeom prst="rect">
            <a:avLst/>
          </a:prstGeom>
          <a:noFill/>
        </p:spPr>
        <p:txBody>
          <a:bodyPr wrap="none" rtlCol="0">
            <a:spAutoFit/>
          </a:bodyPr>
          <a:lstStyle/>
          <a:p>
            <a:pPr defTabSz="609265"/>
            <a:r>
              <a:rPr lang="en-US" sz="2400" b="1" i="1" dirty="0">
                <a:solidFill>
                  <a:schemeClr val="bg1">
                    <a:lumMod val="85000"/>
                  </a:schemeClr>
                </a:solidFill>
                <a:latin typeface="Arial"/>
              </a:rPr>
              <a:t>Status and Ego</a:t>
            </a:r>
          </a:p>
        </p:txBody>
      </p:sp>
      <p:graphicFrame>
        <p:nvGraphicFramePr>
          <p:cNvPr id="16" name="Diagram 15">
            <a:extLst>
              <a:ext uri="{FF2B5EF4-FFF2-40B4-BE49-F238E27FC236}">
                <a16:creationId xmlns:a16="http://schemas.microsoft.com/office/drawing/2014/main" id="{5797D62F-8170-4907-93EA-05AEAC2AF9F6}"/>
              </a:ext>
            </a:extLst>
          </p:cNvPr>
          <p:cNvGraphicFramePr/>
          <p:nvPr>
            <p:extLst>
              <p:ext uri="{D42A27DB-BD31-4B8C-83A1-F6EECF244321}">
                <p14:modId xmlns:p14="http://schemas.microsoft.com/office/powerpoint/2010/main" val="1797092345"/>
              </p:ext>
            </p:extLst>
          </p:nvPr>
        </p:nvGraphicFramePr>
        <p:xfrm>
          <a:off x="510788" y="1191311"/>
          <a:ext cx="6925695" cy="4743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Speech Bubble: Rectangle with Corners Rounded 16">
            <a:extLst>
              <a:ext uri="{FF2B5EF4-FFF2-40B4-BE49-F238E27FC236}">
                <a16:creationId xmlns:a16="http://schemas.microsoft.com/office/drawing/2014/main" id="{2E6A3E91-E4BA-4F8E-88DF-D6A94F13E7A6}"/>
              </a:ext>
            </a:extLst>
          </p:cNvPr>
          <p:cNvSpPr/>
          <p:nvPr/>
        </p:nvSpPr>
        <p:spPr>
          <a:xfrm>
            <a:off x="6433457" y="5053029"/>
            <a:ext cx="2523744" cy="805028"/>
          </a:xfrm>
          <a:prstGeom prst="wedgeRoundRectCallout">
            <a:avLst>
              <a:gd name="adj1" fmla="val -57491"/>
              <a:gd name="adj2" fmla="val -861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schemeClr>
                </a:solidFill>
              </a:rPr>
              <a:t>Building </a:t>
            </a:r>
            <a:r>
              <a:rPr lang="en-US" sz="1400" b="1" dirty="0">
                <a:solidFill>
                  <a:schemeClr val="tx1">
                    <a:lumMod val="75000"/>
                  </a:schemeClr>
                </a:solidFill>
              </a:rPr>
              <a:t>Trust</a:t>
            </a:r>
            <a:r>
              <a:rPr lang="en-US" sz="1400" dirty="0">
                <a:solidFill>
                  <a:schemeClr val="tx1">
                    <a:lumMod val="75000"/>
                  </a:schemeClr>
                </a:solidFill>
              </a:rPr>
              <a:t> requires </a:t>
            </a:r>
            <a:r>
              <a:rPr lang="en-US" sz="1400" b="1" dirty="0">
                <a:solidFill>
                  <a:schemeClr val="tx1">
                    <a:lumMod val="75000"/>
                  </a:schemeClr>
                </a:solidFill>
              </a:rPr>
              <a:t>Vulnerability</a:t>
            </a:r>
            <a:br>
              <a:rPr lang="en-US" sz="1200" dirty="0">
                <a:solidFill>
                  <a:schemeClr val="tx1">
                    <a:lumMod val="75000"/>
                  </a:schemeClr>
                </a:solidFill>
              </a:rPr>
            </a:br>
            <a:r>
              <a:rPr lang="en-US" sz="1200" dirty="0">
                <a:solidFill>
                  <a:schemeClr val="tx1">
                    <a:lumMod val="75000"/>
                  </a:schemeClr>
                </a:solidFill>
              </a:rPr>
              <a:t>- Courage to risk</a:t>
            </a:r>
          </a:p>
        </p:txBody>
      </p:sp>
      <p:sp>
        <p:nvSpPr>
          <p:cNvPr id="18" name="Speech Bubble: Rectangle with Corners Rounded 17">
            <a:extLst>
              <a:ext uri="{FF2B5EF4-FFF2-40B4-BE49-F238E27FC236}">
                <a16:creationId xmlns:a16="http://schemas.microsoft.com/office/drawing/2014/main" id="{D754DF0F-3518-4CF2-BE9F-F68D758BEEBE}"/>
              </a:ext>
            </a:extLst>
          </p:cNvPr>
          <p:cNvSpPr/>
          <p:nvPr/>
        </p:nvSpPr>
        <p:spPr>
          <a:xfrm>
            <a:off x="5903456" y="4101256"/>
            <a:ext cx="2523744" cy="805028"/>
          </a:xfrm>
          <a:prstGeom prst="wedgeRoundRectCallout">
            <a:avLst>
              <a:gd name="adj1" fmla="val -56376"/>
              <a:gd name="adj2" fmla="val -6868"/>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schemeClr>
                </a:solidFill>
              </a:rPr>
              <a:t>Healthy </a:t>
            </a:r>
            <a:r>
              <a:rPr lang="en-US" sz="1400" b="1" dirty="0">
                <a:solidFill>
                  <a:schemeClr val="tx1">
                    <a:lumMod val="75000"/>
                  </a:schemeClr>
                </a:solidFill>
              </a:rPr>
              <a:t>Conflict</a:t>
            </a:r>
            <a:r>
              <a:rPr lang="en-US" sz="1400" dirty="0">
                <a:solidFill>
                  <a:schemeClr val="tx1">
                    <a:lumMod val="75000"/>
                  </a:schemeClr>
                </a:solidFill>
              </a:rPr>
              <a:t> implies </a:t>
            </a:r>
            <a:r>
              <a:rPr lang="en-US" sz="1400" b="1" dirty="0">
                <a:solidFill>
                  <a:schemeClr val="tx1">
                    <a:lumMod val="75000"/>
                  </a:schemeClr>
                </a:solidFill>
              </a:rPr>
              <a:t>Candid Debate</a:t>
            </a:r>
            <a:r>
              <a:rPr lang="en-US" sz="1400" dirty="0">
                <a:solidFill>
                  <a:schemeClr val="tx1">
                    <a:lumMod val="75000"/>
                  </a:schemeClr>
                </a:solidFill>
              </a:rPr>
              <a:t> </a:t>
            </a:r>
          </a:p>
          <a:p>
            <a:r>
              <a:rPr lang="en-US" sz="1200" dirty="0">
                <a:solidFill>
                  <a:schemeClr val="tx1">
                    <a:lumMod val="75000"/>
                  </a:schemeClr>
                </a:solidFill>
              </a:rPr>
              <a:t>- Trust to speak opinion without fear of retribution</a:t>
            </a:r>
          </a:p>
        </p:txBody>
      </p:sp>
      <p:sp>
        <p:nvSpPr>
          <p:cNvPr id="19" name="Speech Bubble: Rectangle with Corners Rounded 18">
            <a:extLst>
              <a:ext uri="{FF2B5EF4-FFF2-40B4-BE49-F238E27FC236}">
                <a16:creationId xmlns:a16="http://schemas.microsoft.com/office/drawing/2014/main" id="{70A7C68C-CF8B-42F9-9D94-3957A9A79CDE}"/>
              </a:ext>
            </a:extLst>
          </p:cNvPr>
          <p:cNvSpPr/>
          <p:nvPr/>
        </p:nvSpPr>
        <p:spPr>
          <a:xfrm>
            <a:off x="5382969" y="3138529"/>
            <a:ext cx="2523744" cy="805028"/>
          </a:xfrm>
          <a:prstGeom prst="wedgeRoundRectCallout">
            <a:avLst>
              <a:gd name="adj1" fmla="val -55819"/>
              <a:gd name="adj2" fmla="val -861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75000"/>
                  </a:schemeClr>
                </a:solidFill>
              </a:rPr>
              <a:t>Commitment</a:t>
            </a:r>
            <a:r>
              <a:rPr lang="en-US" sz="1400" dirty="0">
                <a:solidFill>
                  <a:schemeClr val="tx1">
                    <a:lumMod val="75000"/>
                  </a:schemeClr>
                </a:solidFill>
              </a:rPr>
              <a:t> follows healthy </a:t>
            </a:r>
            <a:r>
              <a:rPr lang="en-US" sz="1400" b="1" dirty="0">
                <a:solidFill>
                  <a:schemeClr val="tx1">
                    <a:lumMod val="75000"/>
                  </a:schemeClr>
                </a:solidFill>
              </a:rPr>
              <a:t>Conflict</a:t>
            </a:r>
            <a:r>
              <a:rPr lang="en-US" sz="1400" dirty="0">
                <a:solidFill>
                  <a:schemeClr val="tx1">
                    <a:lumMod val="75000"/>
                  </a:schemeClr>
                </a:solidFill>
              </a:rPr>
              <a:t> </a:t>
            </a:r>
          </a:p>
          <a:p>
            <a:r>
              <a:rPr lang="en-US" sz="1200" dirty="0">
                <a:solidFill>
                  <a:schemeClr val="tx1">
                    <a:lumMod val="75000"/>
                  </a:schemeClr>
                </a:solidFill>
              </a:rPr>
              <a:t>- Hear all -&gt; Disagree -&gt; Decision -&gt; Buy-in -&gt; One Voice</a:t>
            </a:r>
          </a:p>
        </p:txBody>
      </p:sp>
      <p:sp>
        <p:nvSpPr>
          <p:cNvPr id="20" name="Speech Bubble: Rectangle with Corners Rounded 19">
            <a:extLst>
              <a:ext uri="{FF2B5EF4-FFF2-40B4-BE49-F238E27FC236}">
                <a16:creationId xmlns:a16="http://schemas.microsoft.com/office/drawing/2014/main" id="{0C1C1528-529A-4833-A1A4-6B187AF59806}"/>
              </a:ext>
            </a:extLst>
          </p:cNvPr>
          <p:cNvSpPr/>
          <p:nvPr/>
        </p:nvSpPr>
        <p:spPr>
          <a:xfrm>
            <a:off x="4941544" y="2155741"/>
            <a:ext cx="2523001" cy="805028"/>
          </a:xfrm>
          <a:prstGeom prst="wedgeRoundRectCallout">
            <a:avLst>
              <a:gd name="adj1" fmla="val -55262"/>
              <a:gd name="adj2" fmla="val 3507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schemeClr>
                </a:solidFill>
              </a:rPr>
              <a:t>To take </a:t>
            </a:r>
            <a:r>
              <a:rPr lang="en-US" sz="1400" b="1" dirty="0">
                <a:solidFill>
                  <a:schemeClr val="tx1">
                    <a:lumMod val="75000"/>
                  </a:schemeClr>
                </a:solidFill>
              </a:rPr>
              <a:t>Accountability</a:t>
            </a:r>
          </a:p>
          <a:p>
            <a:r>
              <a:rPr lang="en-US" sz="1400" dirty="0">
                <a:solidFill>
                  <a:schemeClr val="tx1">
                    <a:lumMod val="75000"/>
                  </a:schemeClr>
                </a:solidFill>
              </a:rPr>
              <a:t>Requires prior </a:t>
            </a:r>
            <a:r>
              <a:rPr lang="en-US" sz="1400" b="1" dirty="0">
                <a:solidFill>
                  <a:schemeClr val="tx1">
                    <a:lumMod val="75000"/>
                  </a:schemeClr>
                </a:solidFill>
              </a:rPr>
              <a:t>Commitment</a:t>
            </a:r>
          </a:p>
          <a:p>
            <a:r>
              <a:rPr lang="en-US" sz="1200" dirty="0">
                <a:solidFill>
                  <a:schemeClr val="tx1">
                    <a:lumMod val="75000"/>
                  </a:schemeClr>
                </a:solidFill>
              </a:rPr>
              <a:t>- 100% buy-in</a:t>
            </a:r>
          </a:p>
        </p:txBody>
      </p:sp>
      <p:sp>
        <p:nvSpPr>
          <p:cNvPr id="21" name="Speech Bubble: Rectangle with Corners Rounded 20">
            <a:extLst>
              <a:ext uri="{FF2B5EF4-FFF2-40B4-BE49-F238E27FC236}">
                <a16:creationId xmlns:a16="http://schemas.microsoft.com/office/drawing/2014/main" id="{9630D156-212C-4EC5-9A06-900CB2079A27}"/>
              </a:ext>
            </a:extLst>
          </p:cNvPr>
          <p:cNvSpPr/>
          <p:nvPr/>
        </p:nvSpPr>
        <p:spPr>
          <a:xfrm>
            <a:off x="4565276" y="933844"/>
            <a:ext cx="2523744" cy="1148525"/>
          </a:xfrm>
          <a:prstGeom prst="wedgeRoundRectCallout">
            <a:avLst>
              <a:gd name="adj1" fmla="val -55819"/>
              <a:gd name="adj2" fmla="val 3507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75000"/>
                  </a:schemeClr>
                </a:solidFill>
              </a:rPr>
              <a:t>Focus on delivering</a:t>
            </a:r>
          </a:p>
          <a:p>
            <a:r>
              <a:rPr lang="en-US" sz="1400" dirty="0">
                <a:solidFill>
                  <a:schemeClr val="tx1">
                    <a:lumMod val="75000"/>
                  </a:schemeClr>
                </a:solidFill>
              </a:rPr>
              <a:t>Measurable </a:t>
            </a:r>
            <a:r>
              <a:rPr lang="en-US" sz="1400" b="1" dirty="0">
                <a:solidFill>
                  <a:schemeClr val="tx1">
                    <a:lumMod val="75000"/>
                  </a:schemeClr>
                </a:solidFill>
              </a:rPr>
              <a:t>Results</a:t>
            </a:r>
          </a:p>
          <a:p>
            <a:pPr marL="112713" indent="-112713">
              <a:buFontTx/>
              <a:buChar char="-"/>
            </a:pPr>
            <a:r>
              <a:rPr lang="en-US" sz="1200" dirty="0">
                <a:solidFill>
                  <a:schemeClr val="tx1">
                    <a:lumMod val="75000"/>
                  </a:schemeClr>
                </a:solidFill>
              </a:rPr>
              <a:t>collective &amp; individual accountability</a:t>
            </a:r>
          </a:p>
          <a:p>
            <a:pPr marL="112713" indent="-112713">
              <a:buFontTx/>
              <a:buChar char="-"/>
            </a:pPr>
            <a:r>
              <a:rPr lang="en-US" sz="1200" dirty="0">
                <a:solidFill>
                  <a:schemeClr val="tx1">
                    <a:lumMod val="75000"/>
                  </a:schemeClr>
                </a:solidFill>
              </a:rPr>
              <a:t>feedback</a:t>
            </a:r>
          </a:p>
        </p:txBody>
      </p:sp>
    </p:spTree>
    <p:extLst>
      <p:ext uri="{BB962C8B-B14F-4D97-AF65-F5344CB8AC3E}">
        <p14:creationId xmlns:p14="http://schemas.microsoft.com/office/powerpoint/2010/main" val="77358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Maturity Stages</a:t>
            </a:r>
          </a:p>
        </p:txBody>
      </p:sp>
      <p:graphicFrame>
        <p:nvGraphicFramePr>
          <p:cNvPr id="5" name="Diagram 4"/>
          <p:cNvGraphicFramePr/>
          <p:nvPr>
            <p:extLst>
              <p:ext uri="{D42A27DB-BD31-4B8C-83A1-F6EECF244321}">
                <p14:modId xmlns:p14="http://schemas.microsoft.com/office/powerpoint/2010/main" val="282049919"/>
              </p:ext>
            </p:extLst>
          </p:nvPr>
        </p:nvGraphicFramePr>
        <p:xfrm>
          <a:off x="235661" y="1049315"/>
          <a:ext cx="11669672" cy="5085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2200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A67C9D5-9228-2645-9686-5AA5679E2581}"/>
              </a:ext>
            </a:extLst>
          </p:cNvPr>
          <p:cNvSpPr/>
          <p:nvPr/>
        </p:nvSpPr>
        <p:spPr>
          <a:xfrm>
            <a:off x="2869324" y="867103"/>
            <a:ext cx="6369269" cy="5029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31" name="Rectangle 2"/>
          <p:cNvSpPr>
            <a:spLocks noGrp="1" noChangeArrowheads="1"/>
          </p:cNvSpPr>
          <p:nvPr>
            <p:ph type="title"/>
          </p:nvPr>
        </p:nvSpPr>
        <p:spPr/>
        <p:txBody>
          <a:bodyPr>
            <a:normAutofit/>
          </a:bodyPr>
          <a:lstStyle/>
          <a:p>
            <a:r>
              <a:rPr lang="en-CA" sz="3200" dirty="0"/>
              <a:t>Team Environment – Communication Effectiveness</a:t>
            </a:r>
            <a:endParaRPr lang="en-US" sz="3200" dirty="0"/>
          </a:p>
        </p:txBody>
      </p:sp>
      <p:pic>
        <p:nvPicPr>
          <p:cNvPr id="3" name="Content Placeholder 2"/>
          <p:cNvPicPr>
            <a:picLocks noGrp="1" noChangeAspect="1"/>
          </p:cNvPicPr>
          <p:nvPr>
            <p:ph sz="quarter" idx="4294967295"/>
          </p:nvPr>
        </p:nvPicPr>
        <p:blipFill>
          <a:blip r:embed="rId3"/>
          <a:stretch>
            <a:fillRect/>
          </a:stretch>
        </p:blipFill>
        <p:spPr>
          <a:xfrm>
            <a:off x="3375408" y="1162093"/>
            <a:ext cx="5357099" cy="4621432"/>
          </a:xfrm>
          <a:prstGeom prst="rect">
            <a:avLst/>
          </a:prstGeom>
        </p:spPr>
      </p:pic>
      <p:sp>
        <p:nvSpPr>
          <p:cNvPr id="130051" name="Rectangle 3"/>
          <p:cNvSpPr>
            <a:spLocks noGrp="1" noChangeArrowheads="1"/>
          </p:cNvSpPr>
          <p:nvPr>
            <p:ph type="body" sz="half" idx="4294967295"/>
          </p:nvPr>
        </p:nvSpPr>
        <p:spPr>
          <a:xfrm>
            <a:off x="0" y="1700213"/>
            <a:ext cx="5495925" cy="3960812"/>
          </a:xfrm>
          <a:prstGeom prst="rect">
            <a:avLst/>
          </a:prstGeom>
        </p:spPr>
        <p:txBody>
          <a:bodyPr/>
          <a:lstStyle/>
          <a:p>
            <a:pPr eaLnBrk="1" hangingPunct="1"/>
            <a:endParaRPr lang="en-CA" sz="2400" dirty="0"/>
          </a:p>
          <a:p>
            <a:pPr lvl="1" eaLnBrk="1" hangingPunct="1"/>
            <a:endParaRPr lang="en-CA" sz="2000" dirty="0"/>
          </a:p>
        </p:txBody>
      </p:sp>
    </p:spTree>
    <p:extLst>
      <p:ext uri="{BB962C8B-B14F-4D97-AF65-F5344CB8AC3E}">
        <p14:creationId xmlns:p14="http://schemas.microsoft.com/office/powerpoint/2010/main" val="5586801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t="20743" b="60756"/>
          <a:stretch/>
        </p:blipFill>
        <p:spPr>
          <a:xfrm>
            <a:off x="759092" y="4930052"/>
            <a:ext cx="9476312" cy="632086"/>
          </a:xfrm>
          <a:prstGeom prst="rect">
            <a:avLst/>
          </a:prstGeom>
        </p:spPr>
      </p:pic>
      <p:sp>
        <p:nvSpPr>
          <p:cNvPr id="2" name="Title 1"/>
          <p:cNvSpPr>
            <a:spLocks noGrp="1"/>
          </p:cNvSpPr>
          <p:nvPr>
            <p:ph type="title"/>
          </p:nvPr>
        </p:nvSpPr>
        <p:spPr>
          <a:xfrm>
            <a:off x="522566" y="972231"/>
            <a:ext cx="11101989" cy="880672"/>
          </a:xfrm>
        </p:spPr>
        <p:txBody>
          <a:bodyPr/>
          <a:lstStyle/>
          <a:p>
            <a:pPr algn="l"/>
            <a:r>
              <a:rPr lang="en-US" dirty="0"/>
              <a:t>Working Agreement</a:t>
            </a:r>
          </a:p>
        </p:txBody>
      </p:sp>
      <p:pic>
        <p:nvPicPr>
          <p:cNvPr id="5" name="Picture 4"/>
          <p:cNvPicPr/>
          <p:nvPr/>
        </p:nvPicPr>
        <p:blipFill rotWithShape="1">
          <a:blip r:embed="rId3"/>
          <a:srcRect b="60756"/>
          <a:stretch/>
        </p:blipFill>
        <p:spPr>
          <a:xfrm>
            <a:off x="755759" y="3604256"/>
            <a:ext cx="9476312" cy="1340787"/>
          </a:xfrm>
          <a:prstGeom prst="rect">
            <a:avLst/>
          </a:prstGeom>
        </p:spPr>
      </p:pic>
      <p:graphicFrame>
        <p:nvGraphicFramePr>
          <p:cNvPr id="8" name="Diagram 7"/>
          <p:cNvGraphicFramePr/>
          <p:nvPr>
            <p:extLst>
              <p:ext uri="{D42A27DB-BD31-4B8C-83A1-F6EECF244321}">
                <p14:modId xmlns:p14="http://schemas.microsoft.com/office/powerpoint/2010/main" val="2094821702"/>
              </p:ext>
            </p:extLst>
          </p:nvPr>
        </p:nvGraphicFramePr>
        <p:xfrm>
          <a:off x="6053959" y="343111"/>
          <a:ext cx="6134866" cy="30149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963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p:cNvSpPr>
          <p:nvPr>
            <p:ph type="title"/>
          </p:nvPr>
        </p:nvSpPr>
        <p:spPr/>
        <p:txBody>
          <a:bodyPr/>
          <a:lstStyle/>
          <a:p>
            <a:pPr eaLnBrk="1" hangingPunct="1"/>
            <a:r>
              <a:rPr lang="en-US" dirty="0"/>
              <a:t>Self Organization</a:t>
            </a:r>
          </a:p>
        </p:txBody>
      </p:sp>
      <p:sp>
        <p:nvSpPr>
          <p:cNvPr id="277506" name="Rectangle 3"/>
          <p:cNvSpPr>
            <a:spLocks noGrp="1"/>
          </p:cNvSpPr>
          <p:nvPr>
            <p:ph sz="quarter" idx="4294967295"/>
          </p:nvPr>
        </p:nvSpPr>
        <p:spPr>
          <a:xfrm>
            <a:off x="519503" y="1262008"/>
            <a:ext cx="11047413" cy="4381500"/>
          </a:xfrm>
          <a:prstGeom prst="rect">
            <a:avLst/>
          </a:prstGeom>
        </p:spPr>
        <p:txBody>
          <a:bodyPr/>
          <a:lstStyle/>
          <a:p>
            <a:pPr marL="457200" indent="-457200">
              <a:lnSpc>
                <a:spcPct val="80000"/>
              </a:lnSpc>
              <a:buClr>
                <a:schemeClr val="bg1"/>
              </a:buClr>
              <a:buFont typeface="Arial" charset="0"/>
              <a:buChar char="•"/>
            </a:pPr>
            <a:r>
              <a:rPr lang="en-US" sz="3600" dirty="0">
                <a:solidFill>
                  <a:schemeClr val="bg1"/>
                </a:solidFill>
              </a:rPr>
              <a:t>Within established boundaries</a:t>
            </a:r>
          </a:p>
          <a:p>
            <a:pPr marL="457200" indent="-457200">
              <a:lnSpc>
                <a:spcPct val="80000"/>
              </a:lnSpc>
              <a:buClr>
                <a:schemeClr val="bg1"/>
              </a:buClr>
              <a:buFont typeface="Arial" charset="0"/>
              <a:buChar char="•"/>
            </a:pPr>
            <a:endParaRPr lang="en-US" sz="3600" dirty="0">
              <a:solidFill>
                <a:schemeClr val="bg1"/>
              </a:solidFill>
            </a:endParaRPr>
          </a:p>
          <a:p>
            <a:pPr marL="457200" indent="-457200">
              <a:lnSpc>
                <a:spcPct val="80000"/>
              </a:lnSpc>
              <a:buClr>
                <a:schemeClr val="bg1"/>
              </a:buClr>
              <a:buFont typeface="Arial" charset="0"/>
              <a:buChar char="•"/>
            </a:pPr>
            <a:r>
              <a:rPr lang="en-US" sz="3600" dirty="0">
                <a:solidFill>
                  <a:schemeClr val="bg1"/>
                </a:solidFill>
              </a:rPr>
              <a:t>Within the constraints of the organizational policies</a:t>
            </a:r>
          </a:p>
          <a:p>
            <a:pPr marL="342900" indent="-342900">
              <a:lnSpc>
                <a:spcPct val="80000"/>
              </a:lnSpc>
              <a:buClr>
                <a:schemeClr val="bg1"/>
              </a:buClr>
              <a:buFont typeface="Arial" charset="0"/>
              <a:buChar char="•"/>
            </a:pPr>
            <a:endParaRPr lang="en-US" sz="3600" dirty="0">
              <a:solidFill>
                <a:schemeClr val="bg1"/>
              </a:solidFill>
            </a:endParaRPr>
          </a:p>
          <a:p>
            <a:pPr marL="457200" indent="-457200">
              <a:lnSpc>
                <a:spcPct val="80000"/>
              </a:lnSpc>
              <a:buClr>
                <a:schemeClr val="bg1"/>
              </a:buClr>
              <a:buFont typeface="Arial" charset="0"/>
              <a:buChar char="•"/>
            </a:pPr>
            <a:r>
              <a:rPr lang="en-US" sz="3600" dirty="0">
                <a:solidFill>
                  <a:schemeClr val="bg1"/>
                </a:solidFill>
              </a:rPr>
              <a:t>Business decides what</a:t>
            </a:r>
          </a:p>
          <a:p>
            <a:pPr marL="342900" indent="-342900">
              <a:lnSpc>
                <a:spcPct val="80000"/>
              </a:lnSpc>
              <a:buClr>
                <a:schemeClr val="bg1"/>
              </a:buClr>
              <a:buFont typeface="Arial" charset="0"/>
              <a:buChar char="•"/>
            </a:pPr>
            <a:endParaRPr lang="en-US" sz="3600" dirty="0">
              <a:solidFill>
                <a:schemeClr val="bg1"/>
              </a:solidFill>
            </a:endParaRPr>
          </a:p>
          <a:p>
            <a:pPr marL="457200" indent="-457200">
              <a:lnSpc>
                <a:spcPct val="80000"/>
              </a:lnSpc>
              <a:buClr>
                <a:schemeClr val="bg1"/>
              </a:buClr>
              <a:buFont typeface="Arial" charset="0"/>
              <a:buChar char="•"/>
            </a:pPr>
            <a:r>
              <a:rPr lang="en-US" sz="3600" dirty="0">
                <a:solidFill>
                  <a:schemeClr val="bg1"/>
                </a:solidFill>
              </a:rPr>
              <a:t>Team decides how and how long</a:t>
            </a:r>
          </a:p>
          <a:p>
            <a:pPr marL="342900" indent="-342900">
              <a:lnSpc>
                <a:spcPct val="80000"/>
              </a:lnSpc>
              <a:buClr>
                <a:schemeClr val="bg1"/>
              </a:buClr>
              <a:buFont typeface="Arial" charset="0"/>
              <a:buChar char="•"/>
            </a:pPr>
            <a:endParaRPr lang="en-US" sz="3600" dirty="0">
              <a:solidFill>
                <a:schemeClr val="bg1"/>
              </a:solidFill>
            </a:endParaRPr>
          </a:p>
          <a:p>
            <a:pPr marL="457200" indent="-457200">
              <a:lnSpc>
                <a:spcPct val="80000"/>
              </a:lnSpc>
              <a:buClr>
                <a:schemeClr val="bg1"/>
              </a:buClr>
              <a:buFont typeface="Arial" charset="0"/>
              <a:buChar char="•"/>
            </a:pPr>
            <a:r>
              <a:rPr lang="en-US" sz="3600" dirty="0">
                <a:solidFill>
                  <a:schemeClr val="bg1"/>
                </a:solidFill>
              </a:rPr>
              <a:t>Swarming</a:t>
            </a:r>
          </a:p>
        </p:txBody>
      </p:sp>
    </p:spTree>
    <p:extLst>
      <p:ext uri="{BB962C8B-B14F-4D97-AF65-F5344CB8AC3E}">
        <p14:creationId xmlns:p14="http://schemas.microsoft.com/office/powerpoint/2010/main" val="134946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3467" y="2147888"/>
            <a:ext cx="11102975" cy="881062"/>
          </a:xfrm>
        </p:spPr>
        <p:txBody>
          <a:bodyPr>
            <a:normAutofit/>
          </a:bodyPr>
          <a:lstStyle/>
          <a:p>
            <a:r>
              <a:rPr lang="en-US" sz="5400" dirty="0">
                <a:solidFill>
                  <a:schemeClr val="bg1"/>
                </a:solidFill>
                <a:latin typeface="+mj-lt"/>
              </a:rPr>
              <a:t>Agile Leadership</a:t>
            </a:r>
          </a:p>
        </p:txBody>
      </p:sp>
    </p:spTree>
    <p:extLst>
      <p:ext uri="{BB962C8B-B14F-4D97-AF65-F5344CB8AC3E}">
        <p14:creationId xmlns:p14="http://schemas.microsoft.com/office/powerpoint/2010/main" val="3829102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12LzyBU8okWfP9ckdX7X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9YfD_nf_EChx63MEKxrR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Oo8315tAJEyLMO_LxGBbe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K2I4hY.p0av4nDIaiuD0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kS0wVX7Jyk2SM_yZUSLmf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C3DPpkeXrEGzO6iD_kri4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2r9Fz97kiUeOvNTBAmIWH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OcL.Dv1G06p5cgdydoWX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P9A2fuS70CmtMYDSV2_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eMijLgf1Ui0G_Zi6Amg_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1z7Uf3L.kCdaLHq.Gas5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MgzI7.IREuWiQz3vHNhX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HwrfhIi7ek20Ra9Fd5ARN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2.0P8CNQik2.957J7LO6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cMW04eWDU..3LNAW3C5.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8BcATjoosUm5LDxYPwYyP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vJDplMYPkiPtrtRkQLNo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NApeT6VekKh9dLm.ITv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ipcTGvrHsUeT6aaLkImAC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X7wtwXIdkGoxvI1PjYt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_AsCNrs8qE2TYxTOHW_3X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3YFGIWGQD0.ZNIAp2Jscd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pNsfGaisfEKkepzkh0jEa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Z4L1wFx9M06VxRPCkqMf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12LzyBU8okWfP9ckdX7Xr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itNBJU5hUOqL4bZTS8J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FvgGT2gcZk2ByJq9bpqW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2LzyBU8okWfP9ckdX7Xr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FLGJe2isUiK5inzsILdz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vnpVobSDUWDbS1qEYgjx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zIaAPsShUCv0G3ZYS9iBA"/>
</p:tagLst>
</file>

<file path=ppt/theme/theme1.xml><?xml version="1.0" encoding="utf-8"?>
<a:theme xmlns:a="http://schemas.openxmlformats.org/drawingml/2006/main" name="3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22033</TotalTime>
  <Words>1120</Words>
  <Application>Microsoft Macintosh PowerPoint</Application>
  <PresentationFormat>Custom</PresentationFormat>
  <Paragraphs>228</Paragraphs>
  <Slides>16</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Arial Narrow</vt:lpstr>
      <vt:lpstr>Calibri</vt:lpstr>
      <vt:lpstr>Webdings</vt:lpstr>
      <vt:lpstr>Wingdings</vt:lpstr>
      <vt:lpstr>3_Office Theme</vt:lpstr>
      <vt:lpstr>think-cell Slide</vt:lpstr>
      <vt:lpstr>Team Dynamics</vt:lpstr>
      <vt:lpstr>What are characteristics of a great team you’ve been on?</vt:lpstr>
      <vt:lpstr>The power of “ba” </vt:lpstr>
      <vt:lpstr>Trust is the Foundation of a Great Team</vt:lpstr>
      <vt:lpstr>Team Maturity Stages</vt:lpstr>
      <vt:lpstr>Team Environment – Communication Effectiveness</vt:lpstr>
      <vt:lpstr>Working Agreement</vt:lpstr>
      <vt:lpstr>Self Organization</vt:lpstr>
      <vt:lpstr>Agile Leadership</vt:lpstr>
      <vt:lpstr>Industrial Work vs. Knowledge Work</vt:lpstr>
      <vt:lpstr>Leadership styles</vt:lpstr>
      <vt:lpstr>Leader as expert</vt:lpstr>
      <vt:lpstr>Leader as conductor</vt:lpstr>
      <vt:lpstr>Good leader myth responsibility trap</vt:lpstr>
      <vt:lpstr>Leader as developer of people</vt:lpstr>
      <vt:lpstr>https://www.youtube.com/watch?v=u6XAPnuFjJc </vt:lpstr>
    </vt:vector>
  </TitlesOfParts>
  <Company>AutoTrader.com</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Givens, Kristen W (AT - Atlanta)</dc:creator>
  <cp:lastModifiedBy>Daniel Presten</cp:lastModifiedBy>
  <cp:revision>1573</cp:revision>
  <cp:lastPrinted>2016-10-25T15:44:14Z</cp:lastPrinted>
  <dcterms:created xsi:type="dcterms:W3CDTF">2015-02-03T12:55:58Z</dcterms:created>
  <dcterms:modified xsi:type="dcterms:W3CDTF">2018-06-22T11:43:26Z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https://fuel.coxautoinc.com</vt:lpwstr>
  </property>
  <property fmtid="{D5CDD505-2E9C-101B-9397-08002B2CF9AE}" pid="3" name="Offisync_UniqueId">
    <vt:lpwstr>103039</vt:lpwstr>
  </property>
  <property fmtid="{D5CDD505-2E9C-101B-9397-08002B2CF9AE}" pid="4" name="Jive_LatestUserAccountName">
    <vt:lpwstr>Bradley.Hugick@autotrader.com</vt:lpwstr>
  </property>
  <property fmtid="{D5CDD505-2E9C-101B-9397-08002B2CF9AE}" pid="5" name="Jive_VersionGuid">
    <vt:lpwstr>3c779ef3-a3dd-46f6-96b7-16b0ea8fb26e</vt:lpwstr>
  </property>
  <property fmtid="{D5CDD505-2E9C-101B-9397-08002B2CF9AE}" pid="6" name="Offisync_UpdateToken">
    <vt:lpwstr>1</vt:lpwstr>
  </property>
  <property fmtid="{D5CDD505-2E9C-101B-9397-08002B2CF9AE}" pid="7" name="Offisync_ServerID">
    <vt:lpwstr>3026ae12-889e-4625-806e-80135ccdbd7b</vt:lpwstr>
  </property>
</Properties>
</file>