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1" r:id="rId2"/>
  </p:sldMasterIdLst>
  <p:notesMasterIdLst>
    <p:notesMasterId r:id="rId12"/>
  </p:notesMasterIdLst>
  <p:sldIdLst>
    <p:sldId id="258" r:id="rId3"/>
    <p:sldId id="256" r:id="rId4"/>
    <p:sldId id="1056" r:id="rId5"/>
    <p:sldId id="279" r:id="rId6"/>
    <p:sldId id="1052" r:id="rId7"/>
    <p:sldId id="1053" r:id="rId8"/>
    <p:sldId id="1054" r:id="rId9"/>
    <p:sldId id="1055" r:id="rId10"/>
    <p:sldId id="26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6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/>
    <p:restoredTop sz="92754" autoAdjust="0"/>
  </p:normalViewPr>
  <p:slideViewPr>
    <p:cSldViewPr>
      <p:cViewPr varScale="1">
        <p:scale>
          <a:sx n="100" d="100"/>
          <a:sy n="100" d="100"/>
        </p:scale>
        <p:origin x="1408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9D295-84C1-46B2-9D90-0D3EDA3505EF}" type="datetimeFigureOut">
              <a:rPr lang="en-US" smtClean="0"/>
              <a:t>11/1/18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F8BD7-7F47-485F-9FCB-0413178EA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80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www.sharilevitin.com</a:t>
            </a:r>
            <a:r>
              <a:rPr lang="en-US" dirty="0"/>
              <a:t>/blog-news/sales-presentations/ask-more-questions/</a:t>
            </a:r>
          </a:p>
          <a:p>
            <a:r>
              <a:rPr lang="en-US" dirty="0"/>
              <a:t>https://</a:t>
            </a:r>
            <a:r>
              <a:rPr lang="en-US" dirty="0" err="1"/>
              <a:t>www.inc.com</a:t>
            </a:r>
            <a:r>
              <a:rPr lang="en-US" dirty="0"/>
              <a:t>/lee-</a:t>
            </a:r>
            <a:r>
              <a:rPr lang="en-US" dirty="0" err="1"/>
              <a:t>colan</a:t>
            </a:r>
            <a:r>
              <a:rPr lang="en-US"/>
              <a:t>/4-questions-great-leaders-ask.html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26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www.infoq.com</a:t>
            </a:r>
            <a:r>
              <a:rPr lang="en-US" dirty="0"/>
              <a:t>/news/2017/10/</a:t>
            </a:r>
            <a:r>
              <a:rPr lang="en-US" dirty="0" err="1"/>
              <a:t>spotify</a:t>
            </a:r>
            <a:r>
              <a:rPr lang="en-US" dirty="0"/>
              <a:t>-agile-nirvana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83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9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70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46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51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1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6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7627853" y="0"/>
            <a:ext cx="942975" cy="4495684"/>
            <a:chOff x="7324725" y="1657466"/>
            <a:chExt cx="942975" cy="4495684"/>
          </a:xfrm>
        </p:grpSpPr>
        <p:grpSp>
          <p:nvGrpSpPr>
            <p:cNvPr id="23" name="Group 22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6" name="Hexagon 25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9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452" y="966978"/>
            <a:ext cx="7620348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452" y="1440180"/>
            <a:ext cx="7620348" cy="1295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Palatino Linotype" panose="02040502050505030304" pitchFamily="18" charset="0"/>
              <a:buNone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85452" y="2876550"/>
            <a:ext cx="7620348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FontTx/>
              <a:buNone/>
            </a:pPr>
            <a:r>
              <a:rPr lang="en-US" dirty="0"/>
              <a:t>Click to edit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85452" y="3349752"/>
            <a:ext cx="7620348" cy="1295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chemeClr val="accent1"/>
              </a:buClr>
              <a:buSzPct val="120000"/>
              <a:buFont typeface="Palatino Linotype" panose="02040502050505030304" pitchFamily="18" charset="0"/>
              <a:buNone/>
              <a:defRPr lang="en-US" sz="2000" b="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7627853" y="0"/>
            <a:ext cx="942975" cy="4495684"/>
            <a:chOff x="7324725" y="1657466"/>
            <a:chExt cx="942975" cy="4495684"/>
          </a:xfrm>
        </p:grpSpPr>
        <p:grpSp>
          <p:nvGrpSpPr>
            <p:cNvPr id="11" name="Group 10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4" name="Hexagon 13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0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2240554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914400"/>
            <a:ext cx="7543800" cy="1614488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531618"/>
            <a:ext cx="6172200" cy="51435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936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765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3055873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3200526"/>
            <a:ext cx="3733800" cy="54864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428750"/>
            <a:ext cx="6035040" cy="1762506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61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493776"/>
            <a:ext cx="3273552" cy="257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493777"/>
            <a:ext cx="3273552" cy="25741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719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028700"/>
            <a:ext cx="3276600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028700"/>
            <a:ext cx="3273552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35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31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96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330941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4351"/>
            <a:ext cx="4343400" cy="257175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514351"/>
            <a:ext cx="2590800" cy="257175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96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459582"/>
            <a:ext cx="6705600" cy="1910239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2589785"/>
            <a:ext cx="5029200" cy="540603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2498598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5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1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7627853" y="0"/>
            <a:ext cx="942975" cy="4495684"/>
            <a:chOff x="7324725" y="1657466"/>
            <a:chExt cx="942975" cy="4495684"/>
          </a:xfrm>
        </p:grpSpPr>
        <p:grpSp>
          <p:nvGrpSpPr>
            <p:cNvPr id="16" name="Group 1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7" name="Hexagon 26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13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514351"/>
            <a:ext cx="5791200" cy="26288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47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457201"/>
            <a:ext cx="2133600" cy="3886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514351"/>
            <a:ext cx="5029200" cy="3429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05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rgbClr val="F4762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1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6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7627853" y="0"/>
            <a:ext cx="942975" cy="4495684"/>
            <a:chOff x="7324725" y="1657466"/>
            <a:chExt cx="942975" cy="4495684"/>
          </a:xfrm>
        </p:grpSpPr>
        <p:grpSp>
          <p:nvGrpSpPr>
            <p:cNvPr id="22" name="Group 21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7" name="Hexagon 26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895350"/>
            <a:ext cx="8005910" cy="37959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3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-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79" y="966978"/>
            <a:ext cx="7195729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86384" y="1440180"/>
            <a:ext cx="7108846" cy="29626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3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6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965478"/>
            <a:ext cx="5562600" cy="252989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First level bullet</a:t>
            </a:r>
          </a:p>
          <a:p>
            <a:pPr lvl="0"/>
            <a:r>
              <a:rPr lang="en-US" dirty="0"/>
              <a:t>First level bullet</a:t>
            </a:r>
          </a:p>
          <a:p>
            <a:pPr lvl="0"/>
            <a:r>
              <a:rPr lang="en-US" dirty="0"/>
              <a:t>First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A249EF-CBBA-0044-9B97-B52CA6CABE06}"/>
              </a:ext>
            </a:extLst>
          </p:cNvPr>
          <p:cNvSpPr/>
          <p:nvPr userDrawn="1"/>
        </p:nvSpPr>
        <p:spPr>
          <a:xfrm>
            <a:off x="0" y="4267200"/>
            <a:ext cx="914400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750653-9252-AB4C-9B77-0CB674E55A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70" b="41094"/>
          <a:stretch/>
        </p:blipFill>
        <p:spPr>
          <a:xfrm>
            <a:off x="5486400" y="4291544"/>
            <a:ext cx="2495550" cy="49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36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eci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66800" y="1581150"/>
            <a:ext cx="6561052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First level bullet</a:t>
            </a:r>
          </a:p>
          <a:p>
            <a:pPr lvl="0"/>
            <a:r>
              <a:rPr lang="en-US" dirty="0"/>
              <a:t>First level bullet</a:t>
            </a:r>
          </a:p>
          <a:p>
            <a:pPr lvl="0"/>
            <a:r>
              <a:rPr lang="en-US" dirty="0"/>
              <a:t>First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627853" y="0"/>
            <a:ext cx="942975" cy="4495684"/>
            <a:chOff x="7324725" y="1657466"/>
            <a:chExt cx="942975" cy="4495684"/>
          </a:xfrm>
        </p:grpSpPr>
        <p:grpSp>
          <p:nvGrpSpPr>
            <p:cNvPr id="6" name="Group 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0" name="Hexagon 9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2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8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801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6" r:id="rId6"/>
    <p:sldLayoutId id="2147483717" r:id="rId7"/>
    <p:sldLayoutId id="2147483718" r:id="rId8"/>
    <p:sldLayoutId id="2147483719" r:id="rId9"/>
    <p:sldLayoutId id="2147483720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bg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Tx/>
        <a:buBlip>
          <a:blip r:embed="rId12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 Narrow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778831"/>
            <a:ext cx="7240620" cy="42802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418098" y="314349"/>
            <a:ext cx="4153854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87641"/>
            <a:ext cx="6479362" cy="356606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3657600"/>
            <a:ext cx="7543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514351"/>
            <a:ext cx="6096000" cy="2743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1605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4616054"/>
            <a:ext cx="45720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4381500"/>
            <a:ext cx="2133600" cy="2286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7595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blog.crisp.se/wp-content/uploads/2012/11/SpotifyScaling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061655"/>
            <a:ext cx="9144000" cy="1020190"/>
            <a:chOff x="0" y="2061655"/>
            <a:chExt cx="9144000" cy="1020190"/>
          </a:xfrm>
        </p:grpSpPr>
        <p:sp>
          <p:nvSpPr>
            <p:cNvPr id="9" name="Rectangle 8"/>
            <p:cNvSpPr/>
            <p:nvPr/>
          </p:nvSpPr>
          <p:spPr>
            <a:xfrm>
              <a:off x="0" y="2061655"/>
              <a:ext cx="9144000" cy="102019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+mn-cs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1738478" y="2061655"/>
              <a:ext cx="5195722" cy="10201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113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514350"/>
            <a:ext cx="7143750" cy="2209800"/>
          </a:xfrm>
        </p:spPr>
        <p:txBody>
          <a:bodyPr/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Spotify model</a:t>
            </a:r>
          </a:p>
        </p:txBody>
      </p:sp>
      <p:sp>
        <p:nvSpPr>
          <p:cNvPr id="3" name="AutoShape 2" descr="Agile Octane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AutoShape 4" descr="Agile Octane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114800"/>
            <a:ext cx="9144000" cy="514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70" b="41094"/>
          <a:stretch/>
        </p:blipFill>
        <p:spPr>
          <a:xfrm>
            <a:off x="5486400" y="4139144"/>
            <a:ext cx="2495550" cy="49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69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67840-4631-8141-A231-1D7637FC49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14600" y="819150"/>
            <a:ext cx="6172200" cy="297787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To be clear, we never coined the expression “Spotify Model”; we have just been talking to people about what we’re currently doing.</a:t>
            </a:r>
          </a:p>
          <a:p>
            <a:pPr marL="0" indent="0" algn="r">
              <a:buNone/>
            </a:pPr>
            <a:r>
              <a:rPr lang="en-US" b="1" dirty="0"/>
              <a:t> </a:t>
            </a:r>
            <a:r>
              <a:rPr lang="en-US" b="1" dirty="0" err="1"/>
              <a:t>Joakim</a:t>
            </a:r>
            <a:r>
              <a:rPr lang="en-US" b="1" dirty="0"/>
              <a:t> </a:t>
            </a:r>
            <a:r>
              <a:rPr lang="en-US" b="1" dirty="0" err="1"/>
              <a:t>Sundén</a:t>
            </a:r>
            <a:endParaRPr lang="en-US" b="1" dirty="0"/>
          </a:p>
          <a:p>
            <a:pPr marL="0" indent="0" algn="r">
              <a:buNone/>
            </a:pPr>
            <a:r>
              <a:rPr lang="en-US" sz="1400" dirty="0"/>
              <a:t>Team and Leadership Coach at Spotify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EAE5FE-9883-3F49-86AE-19FB5043A0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971550"/>
            <a:ext cx="2147870" cy="236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285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14E076E-C972-D041-A6C8-5A76DF4045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69"/>
          <a:stretch/>
        </p:blipFill>
        <p:spPr>
          <a:xfrm>
            <a:off x="1770785" y="361950"/>
            <a:ext cx="5620615" cy="33845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7F2AA8C-FC25-9746-97BB-BACCA4E6D739}"/>
              </a:ext>
            </a:extLst>
          </p:cNvPr>
          <p:cNvSpPr txBox="1"/>
          <p:nvPr/>
        </p:nvSpPr>
        <p:spPr>
          <a:xfrm>
            <a:off x="3066185" y="3759200"/>
            <a:ext cx="3429000" cy="630942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800" dirty="0">
                <a:latin typeface="Arial" pitchFamily="34" charset="0"/>
                <a:cs typeface="Arial" pitchFamily="34" charset="0"/>
                <a:hlinkClick r:id="rId4"/>
              </a:rPr>
              <a:t>https://blog.crisp.se/wp-content/uploads/2012/11/SpotifyScaling.pdf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0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7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839748"/>
            <a:ext cx="8229600" cy="3408402"/>
          </a:xfrm>
        </p:spPr>
        <p:txBody>
          <a:bodyPr anchor="ctr">
            <a:normAutofit/>
          </a:bodyPr>
          <a:lstStyle/>
          <a:p>
            <a:r>
              <a:rPr lang="en-US" sz="2800" dirty="0"/>
              <a:t>A “mini startup” responsible a long term mission (Ex. Build and improve android client)</a:t>
            </a:r>
          </a:p>
          <a:p>
            <a:r>
              <a:rPr lang="en-US" sz="2800" dirty="0"/>
              <a:t>Has all the skills to develop and push to prod</a:t>
            </a:r>
          </a:p>
          <a:p>
            <a:r>
              <a:rPr lang="en-US" sz="2800" dirty="0"/>
              <a:t>Self organizing and could chose scrum, </a:t>
            </a:r>
            <a:r>
              <a:rPr lang="en-US" sz="2800" dirty="0" err="1"/>
              <a:t>kanban</a:t>
            </a:r>
            <a:r>
              <a:rPr lang="en-US" sz="2800" dirty="0"/>
              <a:t>, </a:t>
            </a:r>
            <a:r>
              <a:rPr lang="en-US" sz="2800" dirty="0" err="1"/>
              <a:t>etc</a:t>
            </a:r>
            <a:endParaRPr lang="en-US" sz="2800" dirty="0"/>
          </a:p>
          <a:p>
            <a:r>
              <a:rPr lang="en-US" sz="2800" dirty="0"/>
              <a:t>Has access to an agile coach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1830" y="417552"/>
            <a:ext cx="8357954" cy="553998"/>
          </a:xfrm>
        </p:spPr>
        <p:txBody>
          <a:bodyPr/>
          <a:lstStyle/>
          <a:p>
            <a:r>
              <a:rPr lang="en-US" dirty="0"/>
              <a:t>Squad</a:t>
            </a:r>
          </a:p>
        </p:txBody>
      </p:sp>
    </p:spTree>
    <p:extLst>
      <p:ext uri="{BB962C8B-B14F-4D97-AF65-F5344CB8AC3E}">
        <p14:creationId xmlns:p14="http://schemas.microsoft.com/office/powerpoint/2010/main" val="329811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839748"/>
            <a:ext cx="8229600" cy="3408402"/>
          </a:xfrm>
        </p:spPr>
        <p:txBody>
          <a:bodyPr anchor="ctr">
            <a:normAutofit/>
          </a:bodyPr>
          <a:lstStyle/>
          <a:p>
            <a:r>
              <a:rPr lang="en-US" sz="2800" dirty="0"/>
              <a:t>A collection of squads that work in a related area (ex. Music player)</a:t>
            </a:r>
          </a:p>
          <a:p>
            <a:r>
              <a:rPr lang="en-US" sz="2800" dirty="0"/>
              <a:t>100 </a:t>
            </a:r>
            <a:r>
              <a:rPr lang="en-US" sz="2800" dirty="0" err="1"/>
              <a:t>ppl</a:t>
            </a:r>
            <a:r>
              <a:rPr lang="en-US" sz="2800" dirty="0"/>
              <a:t> or less</a:t>
            </a:r>
          </a:p>
          <a:p>
            <a:r>
              <a:rPr lang="en-US" sz="2800" dirty="0"/>
              <a:t>Has a tribe leader who creates healthy environment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1830" y="417552"/>
            <a:ext cx="8357954" cy="553998"/>
          </a:xfrm>
        </p:spPr>
        <p:txBody>
          <a:bodyPr/>
          <a:lstStyle/>
          <a:p>
            <a:r>
              <a:rPr lang="en-US" dirty="0"/>
              <a:t>Tribe</a:t>
            </a:r>
          </a:p>
        </p:txBody>
      </p:sp>
    </p:spTree>
    <p:extLst>
      <p:ext uri="{BB962C8B-B14F-4D97-AF65-F5344CB8AC3E}">
        <p14:creationId xmlns:p14="http://schemas.microsoft.com/office/powerpoint/2010/main" val="104205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839748"/>
            <a:ext cx="8229600" cy="3408402"/>
          </a:xfrm>
        </p:spPr>
        <p:txBody>
          <a:bodyPr anchor="ctr">
            <a:normAutofit/>
          </a:bodyPr>
          <a:lstStyle/>
          <a:p>
            <a:r>
              <a:rPr lang="en-US" sz="2800" dirty="0"/>
              <a:t>A small group of people with similar skills working in the same tribe</a:t>
            </a:r>
          </a:p>
          <a:p>
            <a:r>
              <a:rPr lang="en-US" sz="2800" dirty="0"/>
              <a:t>Chapter lead is usually the HR manager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1830" y="417552"/>
            <a:ext cx="8357954" cy="553998"/>
          </a:xfrm>
        </p:spPr>
        <p:txBody>
          <a:bodyPr/>
          <a:lstStyle/>
          <a:p>
            <a:r>
              <a:rPr lang="en-US" dirty="0"/>
              <a:t>Chapter</a:t>
            </a:r>
          </a:p>
        </p:txBody>
      </p:sp>
    </p:spTree>
    <p:extLst>
      <p:ext uri="{BB962C8B-B14F-4D97-AF65-F5344CB8AC3E}">
        <p14:creationId xmlns:p14="http://schemas.microsoft.com/office/powerpoint/2010/main" val="319260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839748"/>
            <a:ext cx="8229600" cy="3408402"/>
          </a:xfrm>
        </p:spPr>
        <p:txBody>
          <a:bodyPr anchor="ctr">
            <a:normAutofit/>
          </a:bodyPr>
          <a:lstStyle/>
          <a:p>
            <a:r>
              <a:rPr lang="en-US" sz="2800" dirty="0"/>
              <a:t>Organic wide reaching community of interest (ex: Tester guild, agile coach guild)</a:t>
            </a:r>
          </a:p>
          <a:p>
            <a:r>
              <a:rPr lang="en-US" sz="2800" dirty="0"/>
              <a:t>Can exist across tribes</a:t>
            </a:r>
          </a:p>
          <a:p>
            <a:r>
              <a:rPr lang="en-US" sz="2800" dirty="0"/>
              <a:t>Has a “guild coordinator”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1830" y="417552"/>
            <a:ext cx="8357954" cy="553998"/>
          </a:xfrm>
        </p:spPr>
        <p:txBody>
          <a:bodyPr/>
          <a:lstStyle/>
          <a:p>
            <a:r>
              <a:rPr lang="en-US" dirty="0"/>
              <a:t>Guild</a:t>
            </a:r>
          </a:p>
        </p:txBody>
      </p:sp>
    </p:spTree>
    <p:extLst>
      <p:ext uri="{BB962C8B-B14F-4D97-AF65-F5344CB8AC3E}">
        <p14:creationId xmlns:p14="http://schemas.microsoft.com/office/powerpoint/2010/main" val="215187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2061655"/>
            <a:ext cx="9144000" cy="1020190"/>
            <a:chOff x="0" y="2061655"/>
            <a:chExt cx="9144000" cy="1020190"/>
          </a:xfrm>
        </p:grpSpPr>
        <p:sp>
          <p:nvSpPr>
            <p:cNvPr id="6" name="Rectangle 5"/>
            <p:cNvSpPr/>
            <p:nvPr/>
          </p:nvSpPr>
          <p:spPr>
            <a:xfrm>
              <a:off x="0" y="2061655"/>
              <a:ext cx="9144000" cy="1020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1738478" y="2061655"/>
              <a:ext cx="5195722" cy="10201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825153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efx_PowerPoint_TemplateMASTER 2014">
  <a:themeElements>
    <a:clrScheme name="Catalyst">
      <a:dk1>
        <a:srgbClr val="000000"/>
      </a:dk1>
      <a:lt1>
        <a:srgbClr val="FFFFFF"/>
      </a:lt1>
      <a:dk2>
        <a:srgbClr val="000000"/>
      </a:dk2>
      <a:lt2>
        <a:srgbClr val="ADAFAA"/>
      </a:lt2>
      <a:accent1>
        <a:srgbClr val="F47621"/>
      </a:accent1>
      <a:accent2>
        <a:srgbClr val="4DCC3C"/>
      </a:accent2>
      <a:accent3>
        <a:srgbClr val="B42541"/>
      </a:accent3>
      <a:accent4>
        <a:srgbClr val="F99D1C"/>
      </a:accent4>
      <a:accent5>
        <a:srgbClr val="FECF30"/>
      </a:accent5>
      <a:accent6>
        <a:srgbClr val="019EFF"/>
      </a:accent6>
      <a:hlink>
        <a:srgbClr val="019EFF"/>
      </a:hlink>
      <a:folHlink>
        <a:srgbClr val="0000FF"/>
      </a:folHlink>
    </a:clrScheme>
    <a:fontScheme name="Catalyst">
      <a:majorFont>
        <a:latin typeface="Century Gothic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tIns="91440" rtlCol="0">
        <a:spAutoFit/>
      </a:bodyPr>
      <a:lstStyle>
        <a:defPPr algn="l">
          <a:spcBef>
            <a:spcPct val="20000"/>
          </a:spcBef>
          <a:buClr>
            <a:schemeClr val="tx1"/>
          </a:buClr>
          <a:buSzPct val="120000"/>
          <a:defRPr sz="2000" b="0"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10353</TotalTime>
  <Words>229</Words>
  <Application>Microsoft Macintosh PowerPoint</Application>
  <PresentationFormat>On-screen Show (16:9)</PresentationFormat>
  <Paragraphs>36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Arial Narrow</vt:lpstr>
      <vt:lpstr>Calibri</vt:lpstr>
      <vt:lpstr>Century Gothic</vt:lpstr>
      <vt:lpstr>Courier New</vt:lpstr>
      <vt:lpstr>Palatino Linotype</vt:lpstr>
      <vt:lpstr>Wingdings</vt:lpstr>
      <vt:lpstr>Wingdings 2</vt:lpstr>
      <vt:lpstr>efx_PowerPoint_TemplateMASTER 2014</vt:lpstr>
      <vt:lpstr>Elemental</vt:lpstr>
      <vt:lpstr>PowerPoint Presentation</vt:lpstr>
      <vt:lpstr>Spotify model</vt:lpstr>
      <vt:lpstr>PowerPoint Presentation</vt:lpstr>
      <vt:lpstr>PowerPoint Presentation</vt:lpstr>
      <vt:lpstr>Squad</vt:lpstr>
      <vt:lpstr>Tribe</vt:lpstr>
      <vt:lpstr>Chapter</vt:lpstr>
      <vt:lpstr>Guild</vt:lpstr>
      <vt:lpstr>PowerPoint Presentation</vt:lpstr>
    </vt:vector>
  </TitlesOfParts>
  <Company>Equifax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Kite</dc:creator>
  <cp:lastModifiedBy>Daniel Presten</cp:lastModifiedBy>
  <cp:revision>149</cp:revision>
  <dcterms:created xsi:type="dcterms:W3CDTF">2016-05-27T13:11:26Z</dcterms:created>
  <dcterms:modified xsi:type="dcterms:W3CDTF">2018-11-01T23:23:51Z</dcterms:modified>
</cp:coreProperties>
</file>