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8" r:id="rId4"/>
    <p:sldId id="269" r:id="rId5"/>
    <p:sldId id="258" r:id="rId6"/>
    <p:sldId id="266" r:id="rId7"/>
    <p:sldId id="264" r:id="rId8"/>
    <p:sldId id="271" r:id="rId9"/>
    <p:sldId id="273" r:id="rId10"/>
    <p:sldId id="262" r:id="rId11"/>
    <p:sldId id="263" r:id="rId12"/>
    <p:sldId id="274" r:id="rId13"/>
    <p:sldId id="260" r:id="rId14"/>
    <p:sldId id="265" r:id="rId15"/>
    <p:sldId id="259" r:id="rId16"/>
    <p:sldId id="267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57" autoAdjust="0"/>
  </p:normalViewPr>
  <p:slideViewPr>
    <p:cSldViewPr>
      <p:cViewPr varScale="1">
        <p:scale>
          <a:sx n="77" d="100"/>
          <a:sy n="77" d="100"/>
        </p:scale>
        <p:origin x="210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2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3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9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70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2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7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 rot="19724275">
            <a:off x="3277956" y="116856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3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CA8EDD-1F8E-454D-B3CE-D6F0B2844BE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4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7975" y="990600"/>
            <a:ext cx="8226425" cy="3276600"/>
          </a:xfrm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Big Benefits from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Little Groups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aka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How do we sustain and deepen an agile transformation?</a:t>
            </a:r>
          </a:p>
        </p:txBody>
      </p:sp>
      <p:sp>
        <p:nvSpPr>
          <p:cNvPr id="3" name="AutoShape 2" descr="Agile Oct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6" name="Rectangle 5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8" name="AutoShape 4" descr="Agile Octane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9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2098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What is the right mix for a </a:t>
            </a:r>
            <a:r>
              <a:rPr lang="en-US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CoP</a:t>
            </a: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36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9456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peers in your group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65163" y="2293205"/>
            <a:ext cx="776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cross BU peers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515" y="3283805"/>
            <a:ext cx="776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cross company</a:t>
            </a:r>
          </a:p>
        </p:txBody>
      </p:sp>
    </p:spTree>
    <p:extLst>
      <p:ext uri="{BB962C8B-B14F-4D97-AF65-F5344CB8AC3E}">
        <p14:creationId xmlns:p14="http://schemas.microsoft.com/office/powerpoint/2010/main" val="384700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1539F8-82B1-7646-A94C-7350E7AC82C0}"/>
              </a:ext>
            </a:extLst>
          </p:cNvPr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472816-B098-E34D-A4B4-B6B8F1AA8951}"/>
                </a:ext>
              </a:extLst>
            </p:cNvPr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CB295B-7CB0-844E-A881-9BCE7BF9B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84E4E3-C3E8-D947-BDBF-4D7E6F141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6285">
            <a:off x="2192167" y="1617348"/>
            <a:ext cx="4523238" cy="25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2098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What is the right size for a </a:t>
            </a:r>
            <a:r>
              <a:rPr lang="en-US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CoP</a:t>
            </a: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27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261652">
            <a:off x="481250" y="49107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Lucida Console" panose="020B0609040504020204" pitchFamily="49" charset="0"/>
                <a:cs typeface="Calibri" panose="020F0502020204030204" pitchFamily="34" charset="0"/>
              </a:rPr>
              <a:t>Lewis and Clark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 rot="320752">
            <a:off x="2133601" y="3900743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ucida Console" panose="020B0609040504020204" pitchFamily="49" charset="0"/>
                <a:cs typeface="Calibri" panose="020F0502020204030204" pitchFamily="34" charset="0"/>
              </a:rPr>
              <a:t>3 Stooges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 rot="180925">
            <a:off x="1922058" y="167439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Lucida Console" panose="020B0609040504020204" pitchFamily="49" charset="0"/>
                <a:cs typeface="Calibri" panose="020F0502020204030204" pitchFamily="34" charset="0"/>
              </a:rPr>
              <a:t>Jobs, Woz, Wayne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 rot="204316">
            <a:off x="786781" y="261232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Lucida Console" panose="020B0609040504020204" pitchFamily="49" charset="0"/>
                <a:cs typeface="Calibri" panose="020F0502020204030204" pitchFamily="34" charset="0"/>
              </a:rPr>
              <a:t>Beatles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 rot="21261652">
            <a:off x="1443086" y="3025881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ucida Console" panose="020B0609040504020204" pitchFamily="49" charset="0"/>
                <a:cs typeface="Calibri" panose="020F0502020204030204" pitchFamily="34" charset="0"/>
              </a:rPr>
              <a:t>Walt and Roy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412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175077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Lucida Console" panose="020B0609040504020204" pitchFamily="49" charset="0"/>
                <a:cs typeface="Calibri" panose="020F0502020204030204" pitchFamily="34" charset="0"/>
              </a:rPr>
              <a:t>ease to prep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05000" y="1986818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Microsoft PhagsPa" panose="020B0502040204020203" pitchFamily="34" charset="0"/>
                <a:cs typeface="Calibri" panose="020F0502020204030204" pitchFamily="34" charset="0"/>
              </a:rPr>
              <a:t>sustainability</a:t>
            </a:r>
            <a:endParaRPr lang="en-US" sz="4800" dirty="0">
              <a:latin typeface="Microsoft PhagsP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419602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utura XBlk BT" panose="020B0903020204020204" pitchFamily="34" charset="0"/>
                <a:cs typeface="Calibri" panose="020F0502020204030204" pitchFamily="34" charset="0"/>
              </a:rPr>
              <a:t>excitement</a:t>
            </a:r>
            <a:endParaRPr lang="en-US" sz="4800" dirty="0">
              <a:latin typeface="Futura XBlk BT" panose="020B09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45677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latin typeface="Vijaya" panose="020B0604020202020204" pitchFamily="34" charset="0"/>
                <a:cs typeface="Vijaya" panose="020B0604020202020204" pitchFamily="34" charset="0"/>
              </a:rPr>
              <a:t>frequency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273489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Magneto" panose="04030805050802020D02" pitchFamily="82" charset="0"/>
                <a:cs typeface="Calibri" panose="020F0502020204030204" pitchFamily="34" charset="0"/>
              </a:rPr>
              <a:t>get in motion</a:t>
            </a:r>
            <a:endParaRPr lang="en-US" sz="4800" dirty="0">
              <a:latin typeface="Magneto" panose="04030805050802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04802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Jokerman" panose="04090605060D06020702" pitchFamily="82" charset="0"/>
                <a:cs typeface="Calibri" panose="020F0502020204030204" pitchFamily="34" charset="0"/>
              </a:rPr>
              <a:t>conversation</a:t>
            </a:r>
            <a:endParaRPr lang="en-US" sz="4800" dirty="0"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438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where to start?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72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2" t="9368" r="38134" b="14168"/>
          <a:stretch/>
        </p:blipFill>
        <p:spPr bwMode="auto">
          <a:xfrm rot="21011410">
            <a:off x="984150" y="204584"/>
            <a:ext cx="3813878" cy="651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1811" y="609602"/>
            <a:ext cx="38645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CoP’s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meetups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conferences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job aids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forums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training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fun</a:t>
            </a:r>
          </a:p>
        </p:txBody>
      </p:sp>
    </p:spTree>
    <p:extLst>
      <p:ext uri="{BB962C8B-B14F-4D97-AF65-F5344CB8AC3E}">
        <p14:creationId xmlns:p14="http://schemas.microsoft.com/office/powerpoint/2010/main" val="38842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roundhog day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28077" r="49688" b="22692"/>
          <a:stretch/>
        </p:blipFill>
        <p:spPr bwMode="auto">
          <a:xfrm rot="357491">
            <a:off x="2616962" y="1276316"/>
            <a:ext cx="4367279" cy="31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6" name="Rectangle 5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21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ypical product life 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2" t="32652" r="41791" b="23812"/>
          <a:stretch/>
        </p:blipFill>
        <p:spPr bwMode="auto">
          <a:xfrm>
            <a:off x="685800" y="1066800"/>
            <a:ext cx="7902054" cy="342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04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09700" y="1576460"/>
            <a:ext cx="6324600" cy="2438400"/>
          </a:xfrm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Why do transformations regress?</a:t>
            </a:r>
          </a:p>
        </p:txBody>
      </p:sp>
      <p:sp>
        <p:nvSpPr>
          <p:cNvPr id="3" name="AutoShape 2" descr="Agile Oct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91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5218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how do people change?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06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5439" y="834243"/>
            <a:ext cx="3962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“we change people 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through 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conversation…”</a:t>
            </a:r>
          </a:p>
          <a:p>
            <a:endParaRPr lang="en-US" sz="1100" dirty="0">
              <a:latin typeface="Lucida Console" panose="020B0609040504020204" pitchFamily="49" charset="0"/>
              <a:cs typeface="Calibri" panose="020F0502020204030204" pitchFamily="34" charset="0"/>
            </a:endParaRPr>
          </a:p>
          <a:p>
            <a:pPr algn="r"/>
            <a:r>
              <a:rPr lang="en-US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-Jay Z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pic>
        <p:nvPicPr>
          <p:cNvPr id="4100" name="Picture 4" descr="Image result for jay 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20" y="531420"/>
            <a:ext cx="2287980" cy="22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73039" y="3125339"/>
            <a:ext cx="8473624" cy="1985159"/>
            <a:chOff x="373039" y="3125337"/>
            <a:chExt cx="8473624" cy="1985159"/>
          </a:xfrm>
        </p:grpSpPr>
        <p:sp>
          <p:nvSpPr>
            <p:cNvPr id="7" name="TextBox 6"/>
            <p:cNvSpPr txBox="1"/>
            <p:nvPr/>
          </p:nvSpPr>
          <p:spPr>
            <a:xfrm>
              <a:off x="373039" y="3125337"/>
              <a:ext cx="3513161" cy="1985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haroni" panose="02010803020104030203" pitchFamily="2" charset="-79"/>
                  <a:cs typeface="Aharoni" panose="02010803020104030203" pitchFamily="2" charset="-79"/>
                </a:rPr>
                <a:t>“conversations happen best in community”</a:t>
              </a:r>
            </a:p>
            <a:p>
              <a:endParaRPr lang="en-US" sz="1100" dirty="0">
                <a:latin typeface="Lucida Console" panose="020B0609040504020204" pitchFamily="49" charset="0"/>
                <a:cs typeface="Calibri" panose="020F0502020204030204" pitchFamily="34" charset="0"/>
              </a:endParaRPr>
            </a:p>
            <a:p>
              <a:pPr algn="r"/>
              <a:r>
                <a:rPr lang="en-US" sz="2800" i="1" dirty="0">
                  <a:latin typeface="Aharoni" panose="02010803020104030203" pitchFamily="2" charset="-79"/>
                  <a:cs typeface="Aharoni" panose="02010803020104030203" pitchFamily="2" charset="-79"/>
                </a:rPr>
                <a:t>-Danny P</a:t>
              </a:r>
            </a:p>
          </p:txBody>
        </p:sp>
        <p:pic>
          <p:nvPicPr>
            <p:cNvPr id="1026" name="Picture 2" descr="C:\Users\dxp99\Desktop\20171213_14341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" t="10549" r="9166" b="18145"/>
            <a:stretch/>
          </p:blipFill>
          <p:spPr bwMode="auto">
            <a:xfrm>
              <a:off x="4191000" y="3200400"/>
              <a:ext cx="4655663" cy="1830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52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104900" y="22098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What is a </a:t>
            </a:r>
            <a:r>
              <a:rPr lang="en-US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CoP</a:t>
            </a: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238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6" t="16923" r="33125" b="12116"/>
          <a:stretch/>
        </p:blipFill>
        <p:spPr bwMode="auto">
          <a:xfrm rot="21000377">
            <a:off x="646281" y="997704"/>
            <a:ext cx="2373701" cy="37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1066800"/>
            <a:ext cx="5715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“communities of practice are groups of people who share a concern or a passion for something they do and learn how to do it better as they interact regularly</a:t>
            </a:r>
          </a:p>
          <a:p>
            <a:endParaRPr lang="en-US" sz="1100" dirty="0">
              <a:latin typeface="Lucida Console" panose="020B0609040504020204" pitchFamily="49" charset="0"/>
              <a:cs typeface="Calibri" panose="020F0502020204030204" pitchFamily="34" charset="0"/>
            </a:endParaRPr>
          </a:p>
          <a:p>
            <a:pPr algn="r"/>
            <a:r>
              <a:rPr lang="en-US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-Etienne Wenger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6" name="Rectangle 5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61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things you may hear…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9100" y="11430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Console" panose="020B0609040504020204" pitchFamily="49" charset="0"/>
              </a:rPr>
              <a:t>“I’m stuck can we brainstorm some ideas?”</a:t>
            </a:r>
          </a:p>
          <a:p>
            <a:endParaRPr lang="en-US" sz="2000" dirty="0">
              <a:latin typeface="Lucida Console" panose="020B0609040504020204" pitchFamily="49" charset="0"/>
            </a:endParaRPr>
          </a:p>
          <a:p>
            <a:pPr algn="r"/>
            <a:r>
              <a:rPr lang="en-US" sz="2000" dirty="0">
                <a:latin typeface="Lucida Console" panose="020B0609040504020204" pitchFamily="49" charset="0"/>
              </a:rPr>
              <a:t>“where can I find some info about how to do…”</a:t>
            </a:r>
          </a:p>
          <a:p>
            <a:endParaRPr lang="en-US" sz="2000" dirty="0">
              <a:latin typeface="Lucida Console" panose="020B0609040504020204" pitchFamily="49" charset="0"/>
            </a:endParaRPr>
          </a:p>
          <a:p>
            <a:r>
              <a:rPr lang="en-US" sz="2000" dirty="0">
                <a:latin typeface="Lucida Console" panose="020B0609040504020204" pitchFamily="49" charset="0"/>
              </a:rPr>
              <a:t>“here’s some materials I developed last year feel free to start with those and tweak from there”</a:t>
            </a:r>
          </a:p>
          <a:p>
            <a:endParaRPr lang="en-US" sz="2000" dirty="0">
              <a:latin typeface="Lucida Console" panose="020B0609040504020204" pitchFamily="49" charset="0"/>
            </a:endParaRPr>
          </a:p>
          <a:p>
            <a:pPr algn="r"/>
            <a:r>
              <a:rPr lang="en-US" sz="2000" dirty="0">
                <a:latin typeface="Lucida Console" panose="020B0609040504020204" pitchFamily="49" charset="0"/>
              </a:rPr>
              <a:t>“what do you think of that new ALM tool? Does it help?”</a:t>
            </a:r>
          </a:p>
          <a:p>
            <a:endParaRPr lang="en-US" sz="2000" dirty="0">
              <a:latin typeface="Lucida Console" panose="020B0609040504020204" pitchFamily="49" charset="0"/>
            </a:endParaRPr>
          </a:p>
          <a:p>
            <a:r>
              <a:rPr lang="en-US" sz="2000" dirty="0">
                <a:latin typeface="Lucida Console" panose="020B0609040504020204" pitchFamily="49" charset="0"/>
              </a:rPr>
              <a:t>“who knows this and what are we missing? is there another group we need to connect with?”</a:t>
            </a:r>
          </a:p>
        </p:txBody>
      </p:sp>
    </p:spTree>
    <p:extLst>
      <p:ext uri="{BB962C8B-B14F-4D97-AF65-F5344CB8AC3E}">
        <p14:creationId xmlns:p14="http://schemas.microsoft.com/office/powerpoint/2010/main" val="4260934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2550</TotalTime>
  <Words>216</Words>
  <Application>Microsoft Macintosh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Aharoni</vt:lpstr>
      <vt:lpstr>Arial</vt:lpstr>
      <vt:lpstr>Calibri</vt:lpstr>
      <vt:lpstr>Futura XBlk BT</vt:lpstr>
      <vt:lpstr>Jokerman</vt:lpstr>
      <vt:lpstr>Lucida Console</vt:lpstr>
      <vt:lpstr>Magneto</vt:lpstr>
      <vt:lpstr>Microsoft PhagsPa</vt:lpstr>
      <vt:lpstr>Palatino Linotype</vt:lpstr>
      <vt:lpstr>Vijaya</vt:lpstr>
      <vt:lpstr>Wingdings</vt:lpstr>
      <vt:lpstr>Elemental</vt:lpstr>
      <vt:lpstr>Big Benefits from  Little Groups  aka How do we sustain and deepen an agile transformation?</vt:lpstr>
      <vt:lpstr>PowerPoint Presentation</vt:lpstr>
      <vt:lpstr>PowerPoint Presentation</vt:lpstr>
      <vt:lpstr>Why do transformations regress?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Equifax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sustain and deepen an agile transformation?</dc:title>
  <dc:creator>Danny Presten</dc:creator>
  <cp:lastModifiedBy>Daniel Presten</cp:lastModifiedBy>
  <cp:revision>31</cp:revision>
  <dcterms:created xsi:type="dcterms:W3CDTF">2018-02-23T16:35:13Z</dcterms:created>
  <dcterms:modified xsi:type="dcterms:W3CDTF">2018-11-14T16:33:31Z</dcterms:modified>
</cp:coreProperties>
</file>