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30"/>
  </p:notesMasterIdLst>
  <p:sldIdLst>
    <p:sldId id="256" r:id="rId3"/>
    <p:sldId id="310" r:id="rId4"/>
    <p:sldId id="312" r:id="rId5"/>
    <p:sldId id="311" r:id="rId6"/>
    <p:sldId id="304" r:id="rId7"/>
    <p:sldId id="320" r:id="rId8"/>
    <p:sldId id="286" r:id="rId9"/>
    <p:sldId id="331" r:id="rId10"/>
    <p:sldId id="313" r:id="rId11"/>
    <p:sldId id="330" r:id="rId12"/>
    <p:sldId id="314" r:id="rId13"/>
    <p:sldId id="329" r:id="rId14"/>
    <p:sldId id="315" r:id="rId15"/>
    <p:sldId id="293" r:id="rId16"/>
    <p:sldId id="328" r:id="rId17"/>
    <p:sldId id="316" r:id="rId18"/>
    <p:sldId id="327" r:id="rId19"/>
    <p:sldId id="317" r:id="rId20"/>
    <p:sldId id="326" r:id="rId21"/>
    <p:sldId id="318" r:id="rId22"/>
    <p:sldId id="325" r:id="rId23"/>
    <p:sldId id="319" r:id="rId24"/>
    <p:sldId id="323" r:id="rId25"/>
    <p:sldId id="332" r:id="rId26"/>
    <p:sldId id="324" r:id="rId27"/>
    <p:sldId id="321" r:id="rId28"/>
    <p:sldId id="261"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9"/>
    <p:restoredTop sz="64092"/>
  </p:normalViewPr>
  <p:slideViewPr>
    <p:cSldViewPr>
      <p:cViewPr>
        <p:scale>
          <a:sx n="91" d="100"/>
          <a:sy n="91" d="100"/>
        </p:scale>
        <p:origin x="496" y="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63971-12E2-4C6E-B217-8C556B7EB252}" type="datetimeFigureOut">
              <a:rPr lang="en-US" smtClean="0"/>
              <a:t>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6D614-8BBE-4C2C-B36E-FC2DD4C027ED}" type="slidenum">
              <a:rPr lang="en-US" smtClean="0"/>
              <a:t>‹#›</a:t>
            </a:fld>
            <a:endParaRPr lang="en-US"/>
          </a:p>
        </p:txBody>
      </p:sp>
    </p:spTree>
    <p:extLst>
      <p:ext uri="{BB962C8B-B14F-4D97-AF65-F5344CB8AC3E}">
        <p14:creationId xmlns:p14="http://schemas.microsoft.com/office/powerpoint/2010/main" val="64538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do you know about agile?</a:t>
            </a:r>
          </a:p>
          <a:p>
            <a:r>
              <a:rPr lang="en-US" dirty="0"/>
              <a:t>What is your role?</a:t>
            </a:r>
          </a:p>
        </p:txBody>
      </p:sp>
      <p:sp>
        <p:nvSpPr>
          <p:cNvPr id="4" name="Slide Number Placeholder 3"/>
          <p:cNvSpPr>
            <a:spLocks noGrp="1"/>
          </p:cNvSpPr>
          <p:nvPr>
            <p:ph type="sldNum" sz="quarter" idx="5"/>
          </p:nvPr>
        </p:nvSpPr>
        <p:spPr/>
        <p:txBody>
          <a:bodyPr/>
          <a:lstStyle/>
          <a:p>
            <a:fld id="{AFA6D614-8BBE-4C2C-B36E-FC2DD4C027ED}" type="slidenum">
              <a:rPr lang="en-US" smtClean="0"/>
              <a:t>2</a:t>
            </a:fld>
            <a:endParaRPr lang="en-US"/>
          </a:p>
        </p:txBody>
      </p:sp>
    </p:spTree>
    <p:extLst>
      <p:ext uri="{BB962C8B-B14F-4D97-AF65-F5344CB8AC3E}">
        <p14:creationId xmlns:p14="http://schemas.microsoft.com/office/powerpoint/2010/main" val="1835104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5989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4469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6D614-8BBE-4C2C-B36E-FC2DD4C027ED}" type="slidenum">
              <a:rPr lang="en-US" smtClean="0"/>
              <a:t>24</a:t>
            </a:fld>
            <a:endParaRPr lang="en-US"/>
          </a:p>
        </p:txBody>
      </p:sp>
    </p:spTree>
    <p:extLst>
      <p:ext uri="{BB962C8B-B14F-4D97-AF65-F5344CB8AC3E}">
        <p14:creationId xmlns:p14="http://schemas.microsoft.com/office/powerpoint/2010/main" val="325757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6D614-8BBE-4C2C-B36E-FC2DD4C027ED}" type="slidenum">
              <a:rPr lang="en-US" smtClean="0"/>
              <a:t>27</a:t>
            </a:fld>
            <a:endParaRPr lang="en-US"/>
          </a:p>
        </p:txBody>
      </p:sp>
    </p:spTree>
    <p:extLst>
      <p:ext uri="{BB962C8B-B14F-4D97-AF65-F5344CB8AC3E}">
        <p14:creationId xmlns:p14="http://schemas.microsoft.com/office/powerpoint/2010/main" val="216422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CH" dirty="0"/>
              <a:t>The Framework</a:t>
            </a:r>
            <a:r>
              <a:rPr lang="de-CH" baseline="0" dirty="0"/>
              <a:t> is based on a huge body of knowledge – Lean Thinking, Lean Product Development, Systems Engineering and Agile to name a few.</a:t>
            </a:r>
            <a:endParaRPr lang="de-CH"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 knowledge</a:t>
            </a:r>
            <a:r>
              <a:rPr lang="en-US" baseline="0" dirty="0"/>
              <a:t> of the </a:t>
            </a:r>
            <a:r>
              <a:rPr lang="en-US" dirty="0"/>
              <a:t>Framework</a:t>
            </a:r>
            <a:r>
              <a:rPr lang="en-US" baseline="0" dirty="0"/>
              <a:t> isn’t</a:t>
            </a:r>
            <a:r>
              <a:rPr lang="en-US" dirty="0"/>
              <a:t> a one time learning event. It’s an</a:t>
            </a:r>
            <a:r>
              <a:rPr lang="en-US" baseline="0" dirty="0"/>
              <a:t> on-going process.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 Framework is constantly being</a:t>
            </a:r>
            <a:r>
              <a:rPr lang="en-US" baseline="0" dirty="0"/>
              <a:t> updated </a:t>
            </a:r>
            <a:r>
              <a:rPr lang="en-US" dirty="0"/>
              <a:t>to stay current. Previously we’d release more frequent updates. Now there is once</a:t>
            </a:r>
            <a:r>
              <a:rPr lang="en-US" baseline="0" dirty="0"/>
              <a:t> a year release cycle on the “Big Picture” .</a:t>
            </a:r>
          </a:p>
          <a:p>
            <a:pPr marL="171450" indent="-171450">
              <a:buFont typeface="Arial"/>
              <a:buChar char="•"/>
            </a:pPr>
            <a:endParaRPr lang="en-US" dirty="0"/>
          </a:p>
          <a:p>
            <a:pPr marL="171450" indent="-171450">
              <a:buFont typeface="Arial"/>
              <a:buChar char="•"/>
            </a:pPr>
            <a:r>
              <a:rPr lang="en-US" dirty="0"/>
              <a:t>Pace</a:t>
            </a:r>
            <a:r>
              <a:rPr lang="en-US" baseline="0" dirty="0"/>
              <a:t> of innovation still remaining </a:t>
            </a:r>
            <a:r>
              <a:rPr lang="en-US" b="1" i="1" baseline="0" dirty="0"/>
              <a:t>constant</a:t>
            </a:r>
            <a:r>
              <a:rPr lang="en-US" baseline="0" dirty="0"/>
              <a:t>, we are still continually updating with what we learn.  We’ve just slowed down the updates of the  </a:t>
            </a:r>
            <a:r>
              <a:rPr lang="en-US" b="1" i="1" u="none" baseline="0" dirty="0"/>
              <a:t>UI only</a:t>
            </a:r>
            <a:r>
              <a:rPr lang="en-US" baseline="0" dirty="0"/>
              <a:t> (is updated annually)</a:t>
            </a:r>
          </a:p>
          <a:p>
            <a:pPr marL="171450" indent="-171450">
              <a:buFont typeface="Arial"/>
              <a:buChar char="•"/>
            </a:pPr>
            <a:endParaRPr lang="en-US" baseline="0" dirty="0"/>
          </a:p>
          <a:p>
            <a:pPr marL="171450" indent="-171450">
              <a:buFont typeface="Arial"/>
              <a:buChar char="•"/>
            </a:pPr>
            <a:endParaRPr lang="en-US" dirty="0"/>
          </a:p>
        </p:txBody>
      </p:sp>
    </p:spTree>
    <p:extLst>
      <p:ext uri="{BB962C8B-B14F-4D97-AF65-F5344CB8AC3E}">
        <p14:creationId xmlns:p14="http://schemas.microsoft.com/office/powerpoint/2010/main" val="78214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3516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3079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2451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1766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OVERVIEW:  Here, you can introduce the Enterprise Backlog Model consisting of the Portfolio, Value Stream, Program, Team, and Sprint backlogs.  You can also elaborate on the artifacts and roles which influence the creation and prioritization of the backlog items, such as Strategic Themes, the Vision, and the </a:t>
            </a:r>
            <a:r>
              <a:rPr lang="en-US" sz="1200" kern="1200">
                <a:solidFill>
                  <a:schemeClr val="tx1"/>
                </a:solidFill>
                <a:effectLst/>
                <a:latin typeface="+mn-lt"/>
                <a:ea typeface="+mn-ea"/>
                <a:cs typeface="+mn-cs"/>
              </a:rPr>
              <a:t>Roadmap.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four levels of backlogs which comprise the Enterprise Backlog Model: the Portfolio Backlog which contains Epics, Solution Backlog which contains capabilities, the Program Backlog which contains Features, and the Team Backlog which contains Stories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backlogs contain prioritized functionality and enablers.  Enablers are the exploration, architecture, and infrastructure needed to support the functionality.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Epics are identified and progressively elaborated as they flow through the Portfolio Kanban System.  The Kanban System makes the strategic business initiatives visible and brings a structured analysis process driven by economics.  There are Kanban Systems at the Value Stream and Program Levels, as well.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Epics are broken down into Capabilities.  Prioritization is guided by the Vision and Roadmap.  We’ll take about prioritization later.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Capabilities are broken down into Features.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Features are then broken down into Stories which are executed by the Agile teams.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However, this isn’t a strict hierarchy.  A Capability, Feature, or Story may emerge within the context of the Value Stream, Program, or Team and not have a parent.</a:t>
            </a:r>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8078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7664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4381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D2CA8EDD-1F8E-454D-B3CE-D6F0B2844BEC}" type="datetimeFigureOut">
              <a:rPr lang="en-US" smtClean="0"/>
              <a:t>8/20/18</a:t>
            </a:fld>
            <a:endParaRPr lang="en-US"/>
          </a:p>
        </p:txBody>
      </p:sp>
      <p:sp>
        <p:nvSpPr>
          <p:cNvPr id="16" name="Slide Number Placeholder 15"/>
          <p:cNvSpPr>
            <a:spLocks noGrp="1"/>
          </p:cNvSpPr>
          <p:nvPr>
            <p:ph type="sldNum" sz="quarter" idx="11"/>
          </p:nvPr>
        </p:nvSpPr>
        <p:spPr/>
        <p:txBody>
          <a:bodyPr/>
          <a:lstStyle/>
          <a:p>
            <a:fld id="{55D4FB5F-D9F7-4443-B9CE-B704D177F9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A8EDD-1F8E-454D-B3CE-D6F0B2844BEC}"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FB5F-D9F7-4443-B9CE-B704D177F9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A8EDD-1F8E-454D-B3CE-D6F0B2844BEC}"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FB5F-D9F7-4443-B9CE-B704D177F98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9"/>
          <p:cNvSpPr txBox="1"/>
          <p:nvPr userDrawn="1"/>
        </p:nvSpPr>
        <p:spPr>
          <a:xfrm>
            <a:off x="2499361" y="4913020"/>
            <a:ext cx="887863" cy="153888"/>
          </a:xfrm>
          <a:prstGeom prst="rect">
            <a:avLst/>
          </a:prstGeom>
          <a:noFill/>
        </p:spPr>
        <p:txBody>
          <a:bodyPr wrap="square" lIns="0" tIns="0" rIns="0" bIns="0" rtlCol="0">
            <a:spAutoFit/>
          </a:bodyPr>
          <a:lstStyle/>
          <a:p>
            <a:pPr algn="r"/>
            <a:r>
              <a:rPr lang="en-US" sz="1000" dirty="0">
                <a:solidFill>
                  <a:srgbClr val="565656">
                    <a:lumMod val="75000"/>
                    <a:lumOff val="25000"/>
                  </a:srgbClr>
                </a:solidFill>
              </a:rPr>
              <a:t>V4.0.0</a:t>
            </a:r>
          </a:p>
        </p:txBody>
      </p:sp>
      <p:pic>
        <p:nvPicPr>
          <p:cNvPr id="17" name="Picture 16"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8" name="Rectangle 17"/>
          <p:cNvSpPr/>
          <p:nvPr userDrawn="1"/>
        </p:nvSpPr>
        <p:spPr bwMode="auto">
          <a:xfrm>
            <a:off x="0" y="2567940"/>
            <a:ext cx="9144000" cy="2567940"/>
          </a:xfrm>
          <a:prstGeom prst="rect">
            <a:avLst/>
          </a:prstGeom>
          <a:gradFill flip="none" rotWithShape="1">
            <a:gsLst>
              <a:gs pos="0">
                <a:schemeClr val="bg1"/>
              </a:gs>
              <a:gs pos="25000">
                <a:schemeClr val="bg1"/>
              </a:gs>
              <a:gs pos="100000">
                <a:schemeClr val="bg1">
                  <a:alpha val="0"/>
                </a:schemeClr>
              </a:gs>
            </a:gsLst>
            <a:lin ang="474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19" name="Rectangle 18"/>
          <p:cNvSpPr/>
          <p:nvPr userDrawn="1"/>
        </p:nvSpPr>
        <p:spPr bwMode="auto">
          <a:xfrm>
            <a:off x="0" y="-7620"/>
            <a:ext cx="9174480" cy="2575560"/>
          </a:xfrm>
          <a:prstGeom prst="rect">
            <a:avLst/>
          </a:prstGeom>
          <a:gradFill flip="none" rotWithShape="1">
            <a:gsLst>
              <a:gs pos="43000">
                <a:srgbClr val="546079">
                  <a:alpha val="97000"/>
                </a:srgbClr>
              </a:gs>
              <a:gs pos="100000">
                <a:srgbClr val="FFFFFF">
                  <a:alpha val="0"/>
                </a:srgbClr>
              </a:gs>
              <a:gs pos="0">
                <a:srgbClr val="546079"/>
              </a:gs>
              <a:gs pos="74000">
                <a:srgbClr val="546079">
                  <a:alpha val="64000"/>
                </a:srgbClr>
              </a:gs>
            </a:gsLst>
            <a:lin ang="378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21" name="TextBox 20"/>
          <p:cNvSpPr txBox="1"/>
          <p:nvPr userDrawn="1"/>
        </p:nvSpPr>
        <p:spPr>
          <a:xfrm>
            <a:off x="7904481" y="4913020"/>
            <a:ext cx="887863" cy="153888"/>
          </a:xfrm>
          <a:prstGeom prst="rect">
            <a:avLst/>
          </a:prstGeom>
          <a:noFill/>
        </p:spPr>
        <p:txBody>
          <a:bodyPr wrap="square" lIns="0" tIns="0" rIns="0" bIns="0" rtlCol="0">
            <a:spAutoFit/>
          </a:bodyPr>
          <a:lstStyle/>
          <a:p>
            <a:pPr algn="r"/>
            <a:r>
              <a:rPr lang="en-US" sz="1000" dirty="0">
                <a:solidFill>
                  <a:srgbClr val="565656">
                    <a:lumMod val="75000"/>
                    <a:lumOff val="25000"/>
                  </a:srgbClr>
                </a:solidFill>
              </a:rPr>
              <a:t>V4.0.0</a:t>
            </a:r>
          </a:p>
        </p:txBody>
      </p:sp>
      <p:sp>
        <p:nvSpPr>
          <p:cNvPr id="22" name="Rectangle 21"/>
          <p:cNvSpPr/>
          <p:nvPr userDrawn="1"/>
        </p:nvSpPr>
        <p:spPr bwMode="auto">
          <a:xfrm>
            <a:off x="0" y="2558976"/>
            <a:ext cx="3664858" cy="176893"/>
          </a:xfrm>
          <a:prstGeom prst="rect">
            <a:avLst/>
          </a:prstGeom>
          <a:solidFill>
            <a:schemeClr val="accent3"/>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23" name="Rectangle 22"/>
          <p:cNvSpPr/>
          <p:nvPr userDrawn="1"/>
        </p:nvSpPr>
        <p:spPr bwMode="auto">
          <a:xfrm>
            <a:off x="1280661" y="2558976"/>
            <a:ext cx="4689928" cy="176893"/>
          </a:xfrm>
          <a:prstGeom prst="rect">
            <a:avLst/>
          </a:prstGeom>
          <a:solidFill>
            <a:schemeClr val="accent5"/>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24" name="Rectangle 23"/>
          <p:cNvSpPr/>
          <p:nvPr userDrawn="1"/>
        </p:nvSpPr>
        <p:spPr bwMode="auto">
          <a:xfrm>
            <a:off x="4555903" y="2558034"/>
            <a:ext cx="4588097" cy="176893"/>
          </a:xfrm>
          <a:prstGeom prst="rect">
            <a:avLst/>
          </a:prstGeom>
          <a:solidFill>
            <a:schemeClr val="accent4"/>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5123" name="Rectangle 3"/>
          <p:cNvSpPr>
            <a:spLocks noGrp="1" noChangeArrowheads="1"/>
          </p:cNvSpPr>
          <p:nvPr>
            <p:ph type="ctrTitle"/>
          </p:nvPr>
        </p:nvSpPr>
        <p:spPr>
          <a:xfrm>
            <a:off x="471843" y="604648"/>
            <a:ext cx="7223760" cy="992981"/>
          </a:xfrm>
          <a:solidFill>
            <a:schemeClr val="bg1">
              <a:alpha val="0"/>
            </a:schemeClr>
          </a:solidFill>
          <a:ln>
            <a:solidFill>
              <a:schemeClr val="bg1">
                <a:alpha val="0"/>
              </a:schemeClr>
            </a:solidFill>
          </a:ln>
          <a:effectLst/>
        </p:spPr>
        <p:txBody>
          <a:bodyPr tIns="45720" anchor="b" anchorCtr="0">
            <a:noAutofit/>
          </a:bodyPr>
          <a:lstStyle>
            <a:lvl1pPr algn="l" rtl="0" eaLnBrk="1" fontAlgn="base" hangingPunct="1">
              <a:spcBef>
                <a:spcPct val="0"/>
              </a:spcBef>
              <a:spcAft>
                <a:spcPct val="0"/>
              </a:spcAft>
              <a:defRPr lang="en-US" altLang="en-US" sz="4000" b="0" i="0" dirty="0">
                <a:solidFill>
                  <a:schemeClr val="bg1"/>
                </a:solidFill>
                <a:latin typeface="+mj-lt"/>
                <a:ea typeface="+mj-ea"/>
                <a:cs typeface="+mj-cs"/>
              </a:defRPr>
            </a:lvl1pPr>
          </a:lstStyle>
          <a:p>
            <a:r>
              <a:rPr lang="en-US" altLang="en-US"/>
              <a:t>Click to edit Master title style</a:t>
            </a:r>
            <a:endParaRPr lang="en-US" altLang="en-US" dirty="0"/>
          </a:p>
        </p:txBody>
      </p:sp>
      <p:sp>
        <p:nvSpPr>
          <p:cNvPr id="5124" name="Rectangle 4"/>
          <p:cNvSpPr>
            <a:spLocks noGrp="1" noChangeArrowheads="1"/>
          </p:cNvSpPr>
          <p:nvPr>
            <p:ph type="subTitle" idx="1"/>
          </p:nvPr>
        </p:nvSpPr>
        <p:spPr>
          <a:xfrm>
            <a:off x="471843" y="1626489"/>
            <a:ext cx="6675120" cy="392415"/>
          </a:xfrm>
          <a:solidFill>
            <a:schemeClr val="bg1">
              <a:alpha val="0"/>
            </a:schemeClr>
          </a:solidFill>
          <a:ln>
            <a:solidFill>
              <a:schemeClr val="bg1">
                <a:alpha val="0"/>
              </a:schemeClr>
            </a:solidFill>
          </a:ln>
          <a:effectLst/>
        </p:spPr>
        <p:txBody>
          <a:bodyPr>
            <a:noAutofit/>
          </a:bodyPr>
          <a:lstStyle>
            <a:lvl1pPr marL="0" indent="0" algn="l" rtl="0" eaLnBrk="1" fontAlgn="base" hangingPunct="1">
              <a:spcBef>
                <a:spcPts val="0"/>
              </a:spcBef>
              <a:spcAft>
                <a:spcPts val="200"/>
              </a:spcAft>
              <a:buClr>
                <a:schemeClr val="tx2"/>
              </a:buClr>
              <a:buSzPct val="100000"/>
              <a:buFont typeface="Wingdings" pitchFamily="2" charset="2"/>
              <a:buNone/>
              <a:defRPr lang="en-US" altLang="en-US" sz="2400" b="0" dirty="0">
                <a:solidFill>
                  <a:schemeClr val="bg2"/>
                </a:solidFill>
                <a:latin typeface="+mn-lt"/>
                <a:ea typeface="+mn-ea"/>
                <a:cs typeface="+mn-cs"/>
              </a:defRPr>
            </a:lvl1pPr>
          </a:lstStyle>
          <a:p>
            <a:r>
              <a:rPr lang="en-US" altLang="en-US"/>
              <a:t>Click to edit Master subtitle style</a:t>
            </a:r>
            <a:endParaRPr lang="en-US" altLang="en-US" dirty="0"/>
          </a:p>
        </p:txBody>
      </p:sp>
      <p:sp>
        <p:nvSpPr>
          <p:cNvPr id="11" name="TextBox 10"/>
          <p:cNvSpPr txBox="1"/>
          <p:nvPr userDrawn="1"/>
        </p:nvSpPr>
        <p:spPr>
          <a:xfrm>
            <a:off x="391537" y="4881735"/>
            <a:ext cx="4254500" cy="246221"/>
          </a:xfrm>
          <a:prstGeom prst="rect">
            <a:avLst/>
          </a:prstGeom>
          <a:noFill/>
        </p:spPr>
        <p:txBody>
          <a:bodyPr wrap="square" rtlCol="0">
            <a:spAutoFit/>
          </a:bodyPr>
          <a:lstStyle/>
          <a:p>
            <a:r>
              <a:rPr lang="en-US" sz="1000" dirty="0">
                <a:solidFill>
                  <a:srgbClr val="FFFFFF">
                    <a:lumMod val="50000"/>
                  </a:srgbClr>
                </a:solidFill>
              </a:rPr>
              <a:t>© 2016 Scaled Agile, Inc. All Rights Reserved.</a:t>
            </a:r>
          </a:p>
        </p:txBody>
      </p:sp>
      <p:pic>
        <p:nvPicPr>
          <p:cNvPr id="15" name="Picture 14"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591426"/>
            <a:ext cx="2850696" cy="243200"/>
          </a:xfrm>
          <a:prstGeom prst="rect">
            <a:avLst/>
          </a:prstGeom>
        </p:spPr>
      </p:pic>
    </p:spTree>
    <p:extLst>
      <p:ext uri="{BB962C8B-B14F-4D97-AF65-F5344CB8AC3E}">
        <p14:creationId xmlns:p14="http://schemas.microsoft.com/office/powerpoint/2010/main" val="10783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0" y="1683875"/>
            <a:ext cx="9144000" cy="1775750"/>
          </a:xfrm>
          <a:solidFill>
            <a:schemeClr val="bg1"/>
          </a:solidFill>
          <a:ln w="9525">
            <a:solidFill>
              <a:schemeClr val="bg1">
                <a:alpha val="0"/>
              </a:schemeClr>
            </a:solid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en-US" altLang="en-US" sz="4000" b="0" cap="none" baseline="0" dirty="0">
                <a:solidFill>
                  <a:schemeClr val="tx1"/>
                </a:solidFill>
                <a:latin typeface="+mj-lt"/>
                <a:ea typeface="+mj-ea"/>
                <a:cs typeface="+mj-cs"/>
              </a:defRPr>
            </a:lvl1pPr>
          </a:lstStyle>
          <a:p>
            <a:r>
              <a:rPr lang="en-US" dirty="0"/>
              <a:t>Section Title</a:t>
            </a:r>
          </a:p>
        </p:txBody>
      </p:sp>
      <p:sp>
        <p:nvSpPr>
          <p:cNvPr id="5" name="TextBox 4"/>
          <p:cNvSpPr txBox="1"/>
          <p:nvPr userDrawn="1"/>
        </p:nvSpPr>
        <p:spPr>
          <a:xfrm>
            <a:off x="8593228" y="4933493"/>
            <a:ext cx="286819" cy="184666"/>
          </a:xfrm>
          <a:prstGeom prst="rect">
            <a:avLst/>
          </a:prstGeom>
          <a:solidFill>
            <a:schemeClr val="bg1">
              <a:alpha val="0"/>
            </a:schemeClr>
          </a:solidFill>
          <a:ln>
            <a:solidFill>
              <a:schemeClr val="bg1">
                <a:alpha val="0"/>
              </a:schemeClr>
            </a:solidFill>
          </a:ln>
        </p:spPr>
        <p:txBody>
          <a:bodyPr wrap="square" lIns="0" tIns="0" rIns="0" bIns="0" rtlCol="0">
            <a:spAutoFit/>
          </a:bodyPr>
          <a:lstStyle/>
          <a:p>
            <a:fld id="{ABA28972-6D48-4F49-8D9E-11DAC31E3DF7}" type="slidenum">
              <a:rPr lang="en-US" sz="1200" smtClean="0">
                <a:solidFill>
                  <a:srgbClr val="FFFFFF"/>
                </a:solidFill>
              </a:rPr>
              <a:pPr/>
              <a:t>‹#›</a:t>
            </a:fld>
            <a:endParaRPr lang="en-US" sz="1200" dirty="0">
              <a:solidFill>
                <a:srgbClr val="FFFFFF"/>
              </a:solidFill>
            </a:endParaRPr>
          </a:p>
        </p:txBody>
      </p:sp>
    </p:spTree>
    <p:extLst>
      <p:ext uri="{BB962C8B-B14F-4D97-AF65-F5344CB8AC3E}">
        <p14:creationId xmlns:p14="http://schemas.microsoft.com/office/powerpoint/2010/main" val="3131783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57200" y="846051"/>
            <a:ext cx="8255000" cy="619125"/>
          </a:xfrm>
        </p:spPr>
        <p:txBody>
          <a:bodyPr/>
          <a:lstStyle>
            <a:lvl1pPr marL="0" indent="0">
              <a:spcBef>
                <a:spcPts val="0"/>
              </a:spcBef>
              <a:spcAft>
                <a:spcPts val="0"/>
              </a:spcAft>
              <a:buNone/>
              <a:defRPr sz="2200" baseline="0">
                <a:solidFill>
                  <a:srgbClr val="565656"/>
                </a:solidFill>
              </a:defRPr>
            </a:lvl1pPr>
            <a:lvl2pPr marL="469900" indent="0">
              <a:spcBef>
                <a:spcPts val="0"/>
              </a:spcBef>
              <a:spcAft>
                <a:spcPts val="0"/>
              </a:spcAft>
              <a:buNone/>
              <a:defRPr sz="2200"/>
            </a:lvl2pPr>
            <a:lvl3pPr marL="800100" indent="0">
              <a:spcBef>
                <a:spcPts val="0"/>
              </a:spcBef>
              <a:spcAft>
                <a:spcPts val="0"/>
              </a:spcAft>
              <a:buNone/>
              <a:defRPr sz="2200"/>
            </a:lvl3pPr>
            <a:lvl4pPr marL="1143000" indent="0">
              <a:spcBef>
                <a:spcPts val="0"/>
              </a:spcBef>
              <a:spcAft>
                <a:spcPts val="0"/>
              </a:spcAft>
              <a:buNone/>
              <a:defRPr sz="2200"/>
            </a:lvl4pPr>
            <a:lvl5pPr marL="1435100" indent="0">
              <a:spcBef>
                <a:spcPts val="0"/>
              </a:spcBef>
              <a:spcAft>
                <a:spcPts val="0"/>
              </a:spcAft>
              <a:buNone/>
              <a:defRPr sz="2200"/>
            </a:lvl5pPr>
          </a:lstStyle>
          <a:p>
            <a:pPr lvl="0"/>
            <a:r>
              <a:rPr lang="en-US" dirty="0"/>
              <a:t>Click to edit kicker box copy. Two lines max.</a:t>
            </a:r>
          </a:p>
          <a:p>
            <a:pPr lvl="0"/>
            <a:endParaRPr lang="en-US" dirty="0"/>
          </a:p>
        </p:txBody>
      </p:sp>
    </p:spTree>
    <p:extLst>
      <p:ext uri="{BB962C8B-B14F-4D97-AF65-F5344CB8AC3E}">
        <p14:creationId xmlns:p14="http://schemas.microsoft.com/office/powerpoint/2010/main" val="294481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4714875"/>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5" name="Title 1"/>
          <p:cNvSpPr>
            <a:spLocks noGrp="1"/>
          </p:cNvSpPr>
          <p:nvPr>
            <p:ph type="title"/>
          </p:nvPr>
        </p:nvSpPr>
        <p:spPr>
          <a:xfrm>
            <a:off x="458470" y="-301752"/>
            <a:ext cx="8227061" cy="301752"/>
          </a:xfrm>
        </p:spPr>
        <p:txBody>
          <a:bodyPr/>
          <a:lstStyle>
            <a:lvl1pPr>
              <a:defRPr>
                <a:solidFill>
                  <a:srgbClr val="565656"/>
                </a:solidFill>
              </a:defRPr>
            </a:lvl1pPr>
          </a:lstStyle>
          <a:p>
            <a:r>
              <a:rPr lang="en-US"/>
              <a:t>Click to edit Master title style</a:t>
            </a:r>
            <a:endParaRPr lang="en-US" dirty="0"/>
          </a:p>
        </p:txBody>
      </p:sp>
    </p:spTree>
    <p:extLst>
      <p:ext uri="{BB962C8B-B14F-4D97-AF65-F5344CB8AC3E}">
        <p14:creationId xmlns:p14="http://schemas.microsoft.com/office/powerpoint/2010/main" val="235732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riation-Background Only Light">
    <p:spTree>
      <p:nvGrpSpPr>
        <p:cNvPr id="1" name=""/>
        <p:cNvGrpSpPr/>
        <p:nvPr/>
      </p:nvGrpSpPr>
      <p:grpSpPr>
        <a:xfrm>
          <a:off x="0" y="0"/>
          <a:ext cx="0" cy="0"/>
          <a:chOff x="0" y="0"/>
          <a:chExt cx="0" cy="0"/>
        </a:xfrm>
      </p:grpSpPr>
      <p:pic>
        <p:nvPicPr>
          <p:cNvPr id="5" name="Picture 4"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userDrawn="1"/>
        </p:nvSpPr>
        <p:spPr bwMode="auto">
          <a:xfrm>
            <a:off x="0" y="0"/>
            <a:ext cx="9144000" cy="5143500"/>
          </a:xfrm>
          <a:prstGeom prst="rect">
            <a:avLst/>
          </a:prstGeom>
          <a:gradFill flip="none" rotWithShape="1">
            <a:gsLst>
              <a:gs pos="0">
                <a:schemeClr val="bg1">
                  <a:alpha val="78000"/>
                </a:schemeClr>
              </a:gs>
              <a:gs pos="55000">
                <a:schemeClr val="bg1">
                  <a:alpha val="84000"/>
                </a:schemeClr>
              </a:gs>
              <a:gs pos="100000">
                <a:schemeClr val="bg1">
                  <a:alpha val="80000"/>
                </a:schemeClr>
              </a:gs>
            </a:gsLst>
            <a:lin ang="474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3" name="TextBox 2"/>
          <p:cNvSpPr txBox="1"/>
          <p:nvPr userDrawn="1"/>
        </p:nvSpPr>
        <p:spPr>
          <a:xfrm>
            <a:off x="8593229" y="4933950"/>
            <a:ext cx="187552" cy="184666"/>
          </a:xfrm>
          <a:prstGeom prst="rect">
            <a:avLst/>
          </a:prstGeom>
          <a:solidFill>
            <a:schemeClr val="bg1">
              <a:alpha val="0"/>
            </a:schemeClr>
          </a:solidFill>
          <a:ln>
            <a:solidFill>
              <a:schemeClr val="bg1">
                <a:alpha val="0"/>
              </a:schemeClr>
            </a:solidFill>
          </a:ln>
        </p:spPr>
        <p:txBody>
          <a:bodyPr wrap="none" lIns="0" tIns="0" rIns="0" bIns="0" rtlCol="0">
            <a:spAutoFit/>
          </a:bodyPr>
          <a:lstStyle/>
          <a:p>
            <a:pPr algn="ctr"/>
            <a:fld id="{ABA28972-6D48-4F49-8D9E-11DAC31E3DF7}" type="slidenum">
              <a:rPr lang="en-US" sz="1200" smtClean="0">
                <a:solidFill>
                  <a:srgbClr val="565656">
                    <a:lumMod val="65000"/>
                    <a:lumOff val="35000"/>
                  </a:srgbClr>
                </a:solidFill>
              </a:rPr>
              <a:pPr algn="ctr"/>
              <a:t>‹#›</a:t>
            </a:fld>
            <a:endParaRPr lang="en-US" sz="1200" dirty="0">
              <a:solidFill>
                <a:srgbClr val="565656">
                  <a:lumMod val="65000"/>
                  <a:lumOff val="35000"/>
                </a:srgbClr>
              </a:solidFill>
            </a:endParaRPr>
          </a:p>
        </p:txBody>
      </p:sp>
      <p:sp>
        <p:nvSpPr>
          <p:cNvPr id="7" name="TextBox 6"/>
          <p:cNvSpPr txBox="1"/>
          <p:nvPr userDrawn="1"/>
        </p:nvSpPr>
        <p:spPr>
          <a:xfrm>
            <a:off x="8440161" y="4933493"/>
            <a:ext cx="163506" cy="184666"/>
          </a:xfrm>
          <a:prstGeom prst="rect">
            <a:avLst/>
          </a:prstGeom>
          <a:solidFill>
            <a:schemeClr val="bg1">
              <a:alpha val="0"/>
            </a:schemeClr>
          </a:solidFill>
          <a:ln>
            <a:solidFill>
              <a:schemeClr val="bg1">
                <a:alpha val="0"/>
              </a:schemeClr>
            </a:solidFill>
          </a:ln>
        </p:spPr>
        <p:txBody>
          <a:bodyPr wrap="none" lIns="0" tIns="0" rIns="0" bIns="0" rtlCol="0">
            <a:spAutoFit/>
          </a:bodyPr>
          <a:lstStyle/>
          <a:p>
            <a:pPr algn="r"/>
            <a:r>
              <a:rPr lang="en-US" sz="1200" dirty="0">
                <a:solidFill>
                  <a:srgbClr val="565656">
                    <a:lumMod val="65000"/>
                    <a:lumOff val="35000"/>
                  </a:srgbClr>
                </a:solidFill>
              </a:rPr>
              <a:t>tk.</a:t>
            </a:r>
          </a:p>
        </p:txBody>
      </p:sp>
    </p:spTree>
    <p:extLst>
      <p:ext uri="{BB962C8B-B14F-4D97-AF65-F5344CB8AC3E}">
        <p14:creationId xmlns:p14="http://schemas.microsoft.com/office/powerpoint/2010/main" val="189347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riation-Background Only Dark">
    <p:spTree>
      <p:nvGrpSpPr>
        <p:cNvPr id="1" name=""/>
        <p:cNvGrpSpPr/>
        <p:nvPr/>
      </p:nvGrpSpPr>
      <p:grpSpPr>
        <a:xfrm>
          <a:off x="0" y="0"/>
          <a:ext cx="0" cy="0"/>
          <a:chOff x="0" y="0"/>
          <a:chExt cx="0" cy="0"/>
        </a:xfrm>
      </p:grpSpPr>
      <p:pic>
        <p:nvPicPr>
          <p:cNvPr id="3" name="Picture 2"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auto">
          <a:xfrm>
            <a:off x="0" y="0"/>
            <a:ext cx="9144000" cy="5143500"/>
          </a:xfrm>
          <a:prstGeom prst="rect">
            <a:avLst/>
          </a:prstGeom>
          <a:solidFill>
            <a:srgbClr val="546079">
              <a:alpha val="93000"/>
            </a:srgbClr>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6" name="TextBox 5"/>
          <p:cNvSpPr txBox="1"/>
          <p:nvPr userDrawn="1"/>
        </p:nvSpPr>
        <p:spPr>
          <a:xfrm>
            <a:off x="8593228" y="4933950"/>
            <a:ext cx="187552" cy="184666"/>
          </a:xfrm>
          <a:prstGeom prst="rect">
            <a:avLst/>
          </a:prstGeom>
          <a:solidFill>
            <a:schemeClr val="bg1">
              <a:alpha val="0"/>
            </a:schemeClr>
          </a:solidFill>
          <a:ln>
            <a:solidFill>
              <a:schemeClr val="bg1">
                <a:alpha val="0"/>
              </a:schemeClr>
            </a:solidFill>
          </a:ln>
        </p:spPr>
        <p:txBody>
          <a:bodyPr wrap="none" lIns="0" tIns="0" rIns="0" bIns="0" rtlCol="0">
            <a:spAutoFit/>
          </a:bodyPr>
          <a:lstStyle/>
          <a:p>
            <a:pPr algn="ctr"/>
            <a:fld id="{ABA28972-6D48-4F49-8D9E-11DAC31E3DF7}" type="slidenum">
              <a:rPr lang="en-US" sz="1200" smtClean="0">
                <a:solidFill>
                  <a:srgbClr val="FFFFFF"/>
                </a:solidFill>
              </a:rPr>
              <a:pPr algn="ctr"/>
              <a:t>‹#›</a:t>
            </a:fld>
            <a:endParaRPr lang="en-US" sz="1200" dirty="0">
              <a:solidFill>
                <a:srgbClr val="FFFFFF"/>
              </a:solidFill>
            </a:endParaRPr>
          </a:p>
        </p:txBody>
      </p:sp>
      <p:sp>
        <p:nvSpPr>
          <p:cNvPr id="4" name="Text Placeholder 3"/>
          <p:cNvSpPr>
            <a:spLocks noGrp="1"/>
          </p:cNvSpPr>
          <p:nvPr>
            <p:ph type="body" sz="quarter" idx="10"/>
          </p:nvPr>
        </p:nvSpPr>
        <p:spPr>
          <a:xfrm>
            <a:off x="963613" y="2551510"/>
            <a:ext cx="6985473" cy="1547813"/>
          </a:xfrm>
        </p:spPr>
        <p:txBody>
          <a:bodyPr/>
          <a:lstStyle>
            <a:lvl1pPr marL="0" indent="0" algn="l" defTabSz="914400" rtl="0" eaLnBrk="1" fontAlgn="base" latinLnBrk="0" hangingPunct="1">
              <a:lnSpc>
                <a:spcPct val="100000"/>
              </a:lnSpc>
              <a:spcBef>
                <a:spcPts val="400"/>
              </a:spcBef>
              <a:spcAft>
                <a:spcPts val="0"/>
              </a:spcAft>
              <a:buClr>
                <a:schemeClr val="tx1">
                  <a:lumMod val="50000"/>
                  <a:lumOff val="50000"/>
                </a:schemeClr>
              </a:buClr>
              <a:buSzPct val="100000"/>
              <a:buFont typeface="Webdings" pitchFamily="18" charset="2"/>
              <a:buNone/>
              <a:defRPr lang="en-US" sz="6600" b="1" kern="0" spc="-200" dirty="0" smtClean="0">
                <a:solidFill>
                  <a:schemeClr val="bg1"/>
                </a:solidFill>
                <a:latin typeface="+mn-lt"/>
                <a:ea typeface="+mn-ea"/>
                <a:cs typeface="+mn-cs"/>
              </a:defRPr>
            </a:lvl1pPr>
          </a:lstStyle>
          <a:p>
            <a:pPr lvl="0"/>
            <a:r>
              <a:rPr lang="en-US" dirty="0"/>
              <a:t>Click to edit Master text styles</a:t>
            </a:r>
          </a:p>
        </p:txBody>
      </p:sp>
      <p:sp>
        <p:nvSpPr>
          <p:cNvPr id="7" name="Title 1"/>
          <p:cNvSpPr>
            <a:spLocks noGrp="1"/>
          </p:cNvSpPr>
          <p:nvPr>
            <p:ph type="title"/>
          </p:nvPr>
        </p:nvSpPr>
        <p:spPr>
          <a:xfrm>
            <a:off x="458470" y="-301752"/>
            <a:ext cx="8227061" cy="301752"/>
          </a:xfrm>
        </p:spPr>
        <p:txBody>
          <a:bodyPr/>
          <a:lstStyle>
            <a:lvl1pPr>
              <a:defRPr>
                <a:solidFill>
                  <a:srgbClr val="565656"/>
                </a:solidFill>
              </a:defRPr>
            </a:lvl1pPr>
          </a:lstStyle>
          <a:p>
            <a:r>
              <a:rPr lang="en-US"/>
              <a:t>Click to edit Master title style</a:t>
            </a:r>
            <a:endParaRPr lang="en-US" dirty="0"/>
          </a:p>
        </p:txBody>
      </p:sp>
    </p:spTree>
    <p:extLst>
      <p:ext uri="{BB962C8B-B14F-4D97-AF65-F5344CB8AC3E}">
        <p14:creationId xmlns:p14="http://schemas.microsoft.com/office/powerpoint/2010/main" val="232203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Usage Guide">
    <p:spTree>
      <p:nvGrpSpPr>
        <p:cNvPr id="1" name=""/>
        <p:cNvGrpSpPr/>
        <p:nvPr/>
      </p:nvGrpSpPr>
      <p:grpSpPr>
        <a:xfrm>
          <a:off x="0" y="0"/>
          <a:ext cx="0" cy="0"/>
          <a:chOff x="0" y="0"/>
          <a:chExt cx="0" cy="0"/>
        </a:xfrm>
      </p:grpSpPr>
      <p:pic>
        <p:nvPicPr>
          <p:cNvPr id="6" name="Picture 5"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userDrawn="1"/>
        </p:nvSpPr>
        <p:spPr bwMode="auto">
          <a:xfrm>
            <a:off x="0" y="0"/>
            <a:ext cx="9144000" cy="5143500"/>
          </a:xfrm>
          <a:prstGeom prst="rect">
            <a:avLst/>
          </a:prstGeom>
          <a:gradFill flip="none" rotWithShape="1">
            <a:gsLst>
              <a:gs pos="0">
                <a:schemeClr val="bg1">
                  <a:alpha val="78000"/>
                </a:schemeClr>
              </a:gs>
              <a:gs pos="55000">
                <a:schemeClr val="bg1">
                  <a:alpha val="84000"/>
                </a:schemeClr>
              </a:gs>
              <a:gs pos="100000">
                <a:schemeClr val="bg1">
                  <a:alpha val="80000"/>
                </a:schemeClr>
              </a:gs>
            </a:gsLst>
            <a:lin ang="474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11" name="Rectangle 10"/>
          <p:cNvSpPr/>
          <p:nvPr userDrawn="1"/>
        </p:nvSpPr>
        <p:spPr bwMode="auto">
          <a:xfrm>
            <a:off x="0" y="578352"/>
            <a:ext cx="9144000" cy="3886862"/>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5" name="TextBox 4"/>
          <p:cNvSpPr txBox="1"/>
          <p:nvPr userDrawn="1"/>
        </p:nvSpPr>
        <p:spPr bwMode="auto">
          <a:xfrm>
            <a:off x="1190663" y="895028"/>
            <a:ext cx="6836677" cy="3429000"/>
          </a:xfrm>
          <a:prstGeom prst="rect">
            <a:avLst/>
          </a:prstGeom>
          <a:noFill/>
          <a:ln w="9525">
            <a:noFill/>
            <a:miter lim="800000"/>
            <a:headEnd/>
            <a:tailEnd/>
          </a:ln>
        </p:spPr>
        <p:txBody>
          <a:bodyPr vert="horz" wrap="square" lIns="91440" tIns="0" rIns="91440" bIns="45720" numCol="1" rtlCol="0" anchor="t" anchorCtr="0" compatLnSpc="1">
            <a:prstTxWarp prst="textNoShape">
              <a:avLst/>
            </a:prstTxWarp>
            <a:noAutofit/>
          </a:bodyPr>
          <a:lstStyle/>
          <a:p>
            <a:r>
              <a:rPr lang="en-US" i="1" dirty="0">
                <a:solidFill>
                  <a:srgbClr val="E2E2E2">
                    <a:lumMod val="50000"/>
                  </a:srgbClr>
                </a:solidFill>
              </a:rPr>
              <a:t>Please note the following usage restrictions for this presentation:</a:t>
            </a:r>
          </a:p>
          <a:p>
            <a:endParaRPr lang="en-US" sz="1000" b="1" dirty="0">
              <a:solidFill>
                <a:srgbClr val="E2E2E2">
                  <a:lumMod val="50000"/>
                </a:srgbClr>
              </a:solidFill>
            </a:endParaRPr>
          </a:p>
          <a:p>
            <a:pPr marL="285750" indent="-285750">
              <a:lnSpc>
                <a:spcPct val="110000"/>
              </a:lnSpc>
              <a:spcAft>
                <a:spcPts val="1100"/>
              </a:spcAft>
              <a:buFont typeface="Wingdings" charset="2"/>
              <a:buChar char="§"/>
            </a:pPr>
            <a:r>
              <a:rPr lang="en-US" sz="1400" dirty="0">
                <a:solidFill>
                  <a:srgbClr val="E2E2E2">
                    <a:lumMod val="50000"/>
                  </a:srgbClr>
                </a:solidFill>
              </a:rPr>
              <a:t>This material is the property of Scaled Agile, Inc. (SAI) and is protected by U.S. and International copyright laws.</a:t>
            </a:r>
          </a:p>
          <a:p>
            <a:pPr marL="285750" indent="-285750">
              <a:lnSpc>
                <a:spcPct val="110000"/>
              </a:lnSpc>
              <a:spcAft>
                <a:spcPts val="1100"/>
              </a:spcAft>
              <a:buFont typeface="Wingdings" charset="2"/>
              <a:buChar char="§"/>
            </a:pPr>
            <a:r>
              <a:rPr lang="en-US" sz="1400" dirty="0">
                <a:solidFill>
                  <a:srgbClr val="E2E2E2">
                    <a:lumMod val="50000"/>
                  </a:srgbClr>
                </a:solidFill>
              </a:rPr>
              <a:t>It is provided solely to promote adoption and use of the Scaled Agile Framework</a:t>
            </a:r>
            <a:r>
              <a:rPr lang="en-US" sz="1400" baseline="30000" dirty="0">
                <a:solidFill>
                  <a:srgbClr val="E2E2E2">
                    <a:lumMod val="50000"/>
                  </a:srgbClr>
                </a:solidFill>
              </a:rPr>
              <a:t>®</a:t>
            </a:r>
            <a:r>
              <a:rPr lang="en-US" sz="1400" dirty="0">
                <a:solidFill>
                  <a:srgbClr val="E2E2E2">
                    <a:lumMod val="50000"/>
                  </a:srgbClr>
                </a:solidFill>
              </a:rPr>
              <a:t> (SAFe</a:t>
            </a:r>
            <a:r>
              <a:rPr lang="en-US" sz="1400" baseline="30000" dirty="0">
                <a:solidFill>
                  <a:srgbClr val="E2E2E2">
                    <a:lumMod val="50000"/>
                  </a:srgbClr>
                </a:solidFill>
              </a:rPr>
              <a:t>®</a:t>
            </a:r>
            <a:r>
              <a:rPr lang="en-US" sz="1400" dirty="0">
                <a:solidFill>
                  <a:srgbClr val="E2E2E2">
                    <a:lumMod val="50000"/>
                  </a:srgbClr>
                </a:solidFill>
              </a:rPr>
              <a:t>) for the benefit of the enterprises and individuals who apply it.</a:t>
            </a:r>
          </a:p>
          <a:p>
            <a:pPr marL="285750" indent="-285750">
              <a:lnSpc>
                <a:spcPct val="110000"/>
              </a:lnSpc>
              <a:spcAft>
                <a:spcPts val="1100"/>
              </a:spcAft>
              <a:buFont typeface="Wingdings" charset="2"/>
              <a:buChar char="§"/>
            </a:pPr>
            <a:r>
              <a:rPr lang="en-US" sz="1400" dirty="0">
                <a:solidFill>
                  <a:srgbClr val="E2E2E2">
                    <a:lumMod val="50000"/>
                  </a:srgbClr>
                </a:solidFill>
              </a:rPr>
              <a:t>You may reproduce, distribute, display, and use all or any part of this presentation, free of charge, on the condition that you do not:</a:t>
            </a:r>
          </a:p>
          <a:p>
            <a:pPr marL="804863" indent="-233363">
              <a:lnSpc>
                <a:spcPct val="110000"/>
              </a:lnSpc>
              <a:spcAft>
                <a:spcPts val="1100"/>
              </a:spcAft>
              <a:buFont typeface="+mj-lt"/>
              <a:buAutoNum type="arabicPeriod"/>
            </a:pPr>
            <a:r>
              <a:rPr lang="en-US" sz="1400" dirty="0">
                <a:solidFill>
                  <a:srgbClr val="E2E2E2">
                    <a:lumMod val="50000"/>
                  </a:srgbClr>
                </a:solidFill>
              </a:rPr>
              <a:t>Compete with any product or training provided by or for SAI; or  </a:t>
            </a:r>
          </a:p>
          <a:p>
            <a:pPr marL="804863" indent="-233363">
              <a:lnSpc>
                <a:spcPct val="110000"/>
              </a:lnSpc>
              <a:spcAft>
                <a:spcPts val="1100"/>
              </a:spcAft>
              <a:buFont typeface="+mj-lt"/>
              <a:buAutoNum type="arabicPeriod"/>
            </a:pPr>
            <a:r>
              <a:rPr lang="en-US" sz="1400" dirty="0">
                <a:solidFill>
                  <a:srgbClr val="E2E2E2">
                    <a:lumMod val="50000"/>
                  </a:srgbClr>
                </a:solidFill>
              </a:rPr>
              <a:t>Modify any of the original slides; or</a:t>
            </a:r>
          </a:p>
          <a:p>
            <a:pPr marL="804863" indent="-233363">
              <a:lnSpc>
                <a:spcPct val="110000"/>
              </a:lnSpc>
              <a:spcAft>
                <a:spcPts val="1100"/>
              </a:spcAft>
              <a:buFont typeface="+mj-lt"/>
              <a:buAutoNum type="arabicPeriod"/>
            </a:pPr>
            <a:r>
              <a:rPr lang="en-US" sz="1400" dirty="0">
                <a:solidFill>
                  <a:srgbClr val="E2E2E2">
                    <a:lumMod val="50000"/>
                  </a:srgbClr>
                </a:solidFill>
              </a:rPr>
              <a:t>Remove any trademark or copyright.</a:t>
            </a:r>
          </a:p>
          <a:p>
            <a:pPr marL="285750" indent="-285750">
              <a:lnSpc>
                <a:spcPct val="110000"/>
              </a:lnSpc>
              <a:spcAft>
                <a:spcPts val="1100"/>
              </a:spcAft>
              <a:buFont typeface="Wingdings" charset="2"/>
              <a:buChar char="§"/>
            </a:pPr>
            <a:r>
              <a:rPr lang="en-US" sz="1400" dirty="0">
                <a:solidFill>
                  <a:srgbClr val="E2E2E2">
                    <a:lumMod val="50000"/>
                  </a:srgbClr>
                </a:solidFill>
              </a:rPr>
              <a:t>You may add slides unique to your specific context, but such content shall not change the meaning, purpose, or intent of the original material.</a:t>
            </a:r>
          </a:p>
          <a:p>
            <a:pPr marL="285750" indent="-285750">
              <a:buFont typeface="Wingdings" charset="2"/>
              <a:buChar char="§"/>
            </a:pPr>
            <a:endParaRPr lang="en-US" sz="1600" dirty="0">
              <a:solidFill>
                <a:srgbClr val="E2E2E2">
                  <a:lumMod val="50000"/>
                </a:srgbClr>
              </a:solidFill>
            </a:endParaRPr>
          </a:p>
        </p:txBody>
      </p:sp>
      <p:sp>
        <p:nvSpPr>
          <p:cNvPr id="12" name="TextBox 11"/>
          <p:cNvSpPr txBox="1"/>
          <p:nvPr userDrawn="1"/>
        </p:nvSpPr>
        <p:spPr>
          <a:xfrm>
            <a:off x="1768665" y="4927247"/>
            <a:ext cx="4151994" cy="215444"/>
          </a:xfrm>
          <a:prstGeom prst="rect">
            <a:avLst/>
          </a:prstGeom>
          <a:noFill/>
        </p:spPr>
        <p:txBody>
          <a:bodyPr wrap="square" rtlCol="0">
            <a:spAutoFit/>
          </a:bodyPr>
          <a:lstStyle/>
          <a:p>
            <a:r>
              <a:rPr lang="en-US" sz="800" dirty="0">
                <a:solidFill>
                  <a:srgbClr val="FFFFFF">
                    <a:lumMod val="50000"/>
                  </a:srgbClr>
                </a:solidFill>
              </a:rPr>
              <a:t>© 2016 Scaled Agile, Inc. All Rights Reserved.</a:t>
            </a:r>
          </a:p>
        </p:txBody>
      </p:sp>
      <p:pic>
        <p:nvPicPr>
          <p:cNvPr id="13" name="Picture 12"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934416"/>
            <a:ext cx="1322648" cy="112838"/>
          </a:xfrm>
          <a:prstGeom prst="rect">
            <a:avLst/>
          </a:prstGeom>
        </p:spPr>
      </p:pic>
    </p:spTree>
    <p:extLst>
      <p:ext uri="{BB962C8B-B14F-4D97-AF65-F5344CB8AC3E}">
        <p14:creationId xmlns:p14="http://schemas.microsoft.com/office/powerpoint/2010/main" val="3238677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71450"/>
            <a:ext cx="8328661" cy="301752"/>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2400" b="0" dirty="0">
                <a:solidFill>
                  <a:srgbClr val="565656"/>
                </a:solidFill>
                <a:latin typeface="+mj-lt"/>
                <a:ea typeface="+mj-ea"/>
                <a:cs typeface="+mj-cs"/>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68507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2CA8EDD-1F8E-454D-B3CE-D6F0B2844BEC}" type="datetimeFigureOut">
              <a:rPr lang="en-US" smtClean="0"/>
              <a:t>8/20/18</a:t>
            </a:fld>
            <a:endParaRPr lang="en-US"/>
          </a:p>
        </p:txBody>
      </p:sp>
      <p:sp>
        <p:nvSpPr>
          <p:cNvPr id="15" name="Slide Number Placeholder 14"/>
          <p:cNvSpPr>
            <a:spLocks noGrp="1"/>
          </p:cNvSpPr>
          <p:nvPr>
            <p:ph type="sldNum" sz="quarter" idx="11"/>
          </p:nvPr>
        </p:nvSpPr>
        <p:spPr/>
        <p:txBody>
          <a:bodyPr/>
          <a:lstStyle/>
          <a:p>
            <a:fld id="{55D4FB5F-D9F7-4443-B9CE-B704D177F9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A8EDD-1F8E-454D-B3CE-D6F0B2844BEC}" type="datetimeFigureOut">
              <a:rPr lang="en-US" smtClean="0"/>
              <a:t>8/20/18</a:t>
            </a:fld>
            <a:endParaRPr lang="en-US"/>
          </a:p>
        </p:txBody>
      </p:sp>
      <p:sp>
        <p:nvSpPr>
          <p:cNvPr id="6" name="Slide Number Placeholder 5"/>
          <p:cNvSpPr>
            <a:spLocks noGrp="1"/>
          </p:cNvSpPr>
          <p:nvPr>
            <p:ph type="sldNum" sz="quarter" idx="11"/>
          </p:nvPr>
        </p:nvSpPr>
        <p:spPr/>
        <p:txBody>
          <a:bodyPr/>
          <a:lstStyle/>
          <a:p>
            <a:fld id="{55D4FB5F-D9F7-4443-B9CE-B704D177F9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1699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D2CA8EDD-1F8E-454D-B3CE-D6F0B2844BEC}" type="datetimeFigureOut">
              <a:rPr lang="en-US" smtClean="0"/>
              <a:t>8/20/18</a:t>
            </a:fld>
            <a:endParaRPr lang="en-US"/>
          </a:p>
        </p:txBody>
      </p:sp>
      <p:sp>
        <p:nvSpPr>
          <p:cNvPr id="13" name="Slide Number Placeholder 12"/>
          <p:cNvSpPr>
            <a:spLocks noGrp="1"/>
          </p:cNvSpPr>
          <p:nvPr>
            <p:ph type="sldNum" sz="quarter" idx="11"/>
          </p:nvPr>
        </p:nvSpPr>
        <p:spPr/>
        <p:txBody>
          <a:bodyPr/>
          <a:lstStyle/>
          <a:p>
            <a:fld id="{55D4FB5F-D9F7-4443-B9CE-B704D177F98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2CA8EDD-1F8E-454D-B3CE-D6F0B2844BEC}" type="datetimeFigureOut">
              <a:rPr lang="en-US" smtClean="0"/>
              <a:t>8/20/18</a:t>
            </a:fld>
            <a:endParaRPr lang="en-US"/>
          </a:p>
        </p:txBody>
      </p:sp>
      <p:sp>
        <p:nvSpPr>
          <p:cNvPr id="9" name="Slide Number Placeholder 8"/>
          <p:cNvSpPr>
            <a:spLocks noGrp="1"/>
          </p:cNvSpPr>
          <p:nvPr>
            <p:ph type="sldNum" sz="quarter" idx="11"/>
          </p:nvPr>
        </p:nvSpPr>
        <p:spPr/>
        <p:txBody>
          <a:bodyPr/>
          <a:lstStyle/>
          <a:p>
            <a:fld id="{55D4FB5F-D9F7-4443-B9CE-B704D177F98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D2CA8EDD-1F8E-454D-B3CE-D6F0B2844BEC}" type="datetimeFigureOut">
              <a:rPr lang="en-US" smtClean="0"/>
              <a:t>8/20/18</a:t>
            </a:fld>
            <a:endParaRPr lang="en-US"/>
          </a:p>
        </p:txBody>
      </p:sp>
      <p:sp>
        <p:nvSpPr>
          <p:cNvPr id="15" name="Slide Number Placeholder 14"/>
          <p:cNvSpPr>
            <a:spLocks noGrp="1"/>
          </p:cNvSpPr>
          <p:nvPr>
            <p:ph type="sldNum" sz="quarter" idx="11"/>
          </p:nvPr>
        </p:nvSpPr>
        <p:spPr/>
        <p:txBody>
          <a:bodyPr/>
          <a:lstStyle/>
          <a:p>
            <a:fld id="{55D4FB5F-D9F7-4443-B9CE-B704D177F9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2CA8EDD-1F8E-454D-B3CE-D6F0B2844BEC}" type="datetimeFigureOut">
              <a:rPr lang="en-US" smtClean="0"/>
              <a:t>8/20/18</a:t>
            </a:fld>
            <a:endParaRPr lang="en-US"/>
          </a:p>
        </p:txBody>
      </p:sp>
      <p:sp>
        <p:nvSpPr>
          <p:cNvPr id="8" name="Slide Number Placeholder 7"/>
          <p:cNvSpPr>
            <a:spLocks noGrp="1"/>
          </p:cNvSpPr>
          <p:nvPr>
            <p:ph type="sldNum" sz="quarter" idx="11"/>
          </p:nvPr>
        </p:nvSpPr>
        <p:spPr/>
        <p:txBody>
          <a:bodyPr/>
          <a:lstStyle/>
          <a:p>
            <a:fld id="{55D4FB5F-D9F7-4443-B9CE-B704D177F98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A8EDD-1F8E-454D-B3CE-D6F0B2844BEC}" type="datetimeFigureOut">
              <a:rPr lang="en-US" smtClean="0"/>
              <a:t>8/20/18</a:t>
            </a:fld>
            <a:endParaRPr lang="en-US"/>
          </a:p>
        </p:txBody>
      </p:sp>
      <p:sp>
        <p:nvSpPr>
          <p:cNvPr id="6" name="Slide Number Placeholder 5"/>
          <p:cNvSpPr>
            <a:spLocks noGrp="1"/>
          </p:cNvSpPr>
          <p:nvPr>
            <p:ph type="sldNum" sz="quarter" idx="11"/>
          </p:nvPr>
        </p:nvSpPr>
        <p:spPr/>
        <p:txBody>
          <a:bodyPr/>
          <a:lstStyle/>
          <a:p>
            <a:fld id="{55D4FB5F-D9F7-4443-B9CE-B704D177F9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2CA8EDD-1F8E-454D-B3CE-D6F0B2844BEC}" type="datetimeFigureOut">
              <a:rPr lang="en-US" smtClean="0"/>
              <a:t>8/20/18</a:t>
            </a:fld>
            <a:endParaRPr lang="en-US"/>
          </a:p>
        </p:txBody>
      </p:sp>
      <p:sp>
        <p:nvSpPr>
          <p:cNvPr id="16" name="Slide Number Placeholder 15"/>
          <p:cNvSpPr>
            <a:spLocks noGrp="1"/>
          </p:cNvSpPr>
          <p:nvPr>
            <p:ph type="sldNum" sz="quarter" idx="11"/>
          </p:nvPr>
        </p:nvSpPr>
        <p:spPr/>
        <p:txBody>
          <a:bodyPr/>
          <a:lstStyle/>
          <a:p>
            <a:fld id="{55D4FB5F-D9F7-4443-B9CE-B704D177F9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D2CA8EDD-1F8E-454D-B3CE-D6F0B2844BEC}" type="datetimeFigureOut">
              <a:rPr lang="en-US" smtClean="0"/>
              <a:t>8/20/18</a:t>
            </a:fld>
            <a:endParaRPr lang="en-US"/>
          </a:p>
        </p:txBody>
      </p:sp>
      <p:sp>
        <p:nvSpPr>
          <p:cNvPr id="14" name="Slide Number Placeholder 13"/>
          <p:cNvSpPr>
            <a:spLocks noGrp="1"/>
          </p:cNvSpPr>
          <p:nvPr>
            <p:ph type="sldNum" sz="quarter" idx="11"/>
          </p:nvPr>
        </p:nvSpPr>
        <p:spPr/>
        <p:txBody>
          <a:bodyPr/>
          <a:lstStyle/>
          <a:p>
            <a:fld id="{55D4FB5F-D9F7-4443-B9CE-B704D177F98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2CA8EDD-1F8E-454D-B3CE-D6F0B2844BEC}" type="datetimeFigureOut">
              <a:rPr lang="en-US" smtClean="0"/>
              <a:t>8/20/18</a:t>
            </a:fld>
            <a:endParaRPr lang="en-US"/>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5D4FB5F-D9F7-4443-B9CE-B704D177F98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r-with-patter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53796"/>
          </a:xfrm>
          <a:prstGeom prst="rect">
            <a:avLst/>
          </a:prstGeom>
        </p:spPr>
      </p:pic>
      <p:sp>
        <p:nvSpPr>
          <p:cNvPr id="3075" name="Rectangle 3"/>
          <p:cNvSpPr>
            <a:spLocks noGrp="1" noChangeArrowheads="1"/>
          </p:cNvSpPr>
          <p:nvPr>
            <p:ph type="title"/>
          </p:nvPr>
        </p:nvSpPr>
        <p:spPr bwMode="auto">
          <a:xfrm>
            <a:off x="457201" y="171450"/>
            <a:ext cx="8227061" cy="30175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lgn="l" rtl="0" eaLnBrk="1" fontAlgn="base" hangingPunct="1">
              <a:spcBef>
                <a:spcPct val="0"/>
              </a:spcBef>
              <a:spcAft>
                <a:spcPct val="0"/>
              </a:spcAft>
            </a:pPr>
            <a:r>
              <a:rPr lang="en-US" altLang="en-US"/>
              <a:t>Click to edit Master title style</a:t>
            </a:r>
            <a:endParaRPr lang="en-US" altLang="en-US" dirty="0"/>
          </a:p>
        </p:txBody>
      </p:sp>
      <p:sp>
        <p:nvSpPr>
          <p:cNvPr id="3076" name="Rectangle 4"/>
          <p:cNvSpPr>
            <a:spLocks noGrp="1" noChangeArrowheads="1"/>
          </p:cNvSpPr>
          <p:nvPr>
            <p:ph type="body" idx="1"/>
          </p:nvPr>
        </p:nvSpPr>
        <p:spPr bwMode="auto">
          <a:xfrm>
            <a:off x="457200" y="857250"/>
            <a:ext cx="8267700" cy="373641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1" name="TextBox 10"/>
          <p:cNvSpPr txBox="1"/>
          <p:nvPr/>
        </p:nvSpPr>
        <p:spPr>
          <a:xfrm>
            <a:off x="8593228" y="4933493"/>
            <a:ext cx="286819" cy="184666"/>
          </a:xfrm>
          <a:prstGeom prst="rect">
            <a:avLst/>
          </a:prstGeom>
          <a:noFill/>
        </p:spPr>
        <p:txBody>
          <a:bodyPr wrap="square" lIns="0" tIns="0" rIns="0" bIns="0" rtlCol="0">
            <a:spAutoFit/>
          </a:bodyPr>
          <a:lstStyle/>
          <a:p>
            <a:fld id="{ABA28972-6D48-4F49-8D9E-11DAC31E3DF7}" type="slidenum">
              <a:rPr lang="en-US" sz="1200" smtClean="0">
                <a:solidFill>
                  <a:srgbClr val="565656">
                    <a:lumMod val="65000"/>
                    <a:lumOff val="35000"/>
                  </a:srgbClr>
                </a:solidFill>
              </a:rPr>
              <a:pPr/>
              <a:t>‹#›</a:t>
            </a:fld>
            <a:endParaRPr lang="en-US" sz="1200" dirty="0">
              <a:solidFill>
                <a:srgbClr val="565656">
                  <a:lumMod val="65000"/>
                  <a:lumOff val="35000"/>
                </a:srgbClr>
              </a:solidFill>
            </a:endParaRPr>
          </a:p>
        </p:txBody>
      </p:sp>
      <p:sp>
        <p:nvSpPr>
          <p:cNvPr id="10" name="TextBox 9"/>
          <p:cNvSpPr txBox="1"/>
          <p:nvPr/>
        </p:nvSpPr>
        <p:spPr>
          <a:xfrm>
            <a:off x="1768665" y="4927247"/>
            <a:ext cx="4151994" cy="215444"/>
          </a:xfrm>
          <a:prstGeom prst="rect">
            <a:avLst/>
          </a:prstGeom>
          <a:noFill/>
        </p:spPr>
        <p:txBody>
          <a:bodyPr wrap="square" rtlCol="0">
            <a:spAutoFit/>
          </a:bodyPr>
          <a:lstStyle/>
          <a:p>
            <a:r>
              <a:rPr lang="en-US" sz="800" dirty="0">
                <a:solidFill>
                  <a:srgbClr val="FFFFFF">
                    <a:lumMod val="50000"/>
                  </a:srgbClr>
                </a:solidFill>
              </a:rPr>
              <a:t>© 2016 Scaled Agile, Inc. All Rights Reserved.</a:t>
            </a:r>
          </a:p>
        </p:txBody>
      </p:sp>
      <p:pic>
        <p:nvPicPr>
          <p:cNvPr id="2" name="Picture 1" descr="PPT-sized.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6460" y="4934416"/>
            <a:ext cx="1322648" cy="112838"/>
          </a:xfrm>
          <a:prstGeom prst="rect">
            <a:avLst/>
          </a:prstGeom>
        </p:spPr>
      </p:pic>
    </p:spTree>
    <p:extLst>
      <p:ext uri="{BB962C8B-B14F-4D97-AF65-F5344CB8AC3E}">
        <p14:creationId xmlns:p14="http://schemas.microsoft.com/office/powerpoint/2010/main" val="15231178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rtl="0" eaLnBrk="1" fontAlgn="base" hangingPunct="1">
        <a:spcBef>
          <a:spcPct val="0"/>
        </a:spcBef>
        <a:spcAft>
          <a:spcPct val="0"/>
        </a:spcAft>
        <a:defRPr lang="en-US" altLang="en-US" sz="2600" b="0" dirty="0" smtClean="0">
          <a:solidFill>
            <a:srgbClr val="565656"/>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92100" indent="-292100" algn="l" rtl="0" eaLnBrk="1" fontAlgn="base" hangingPunct="1">
        <a:lnSpc>
          <a:spcPct val="110000"/>
        </a:lnSpc>
        <a:spcBef>
          <a:spcPts val="1600"/>
        </a:spcBef>
        <a:spcAft>
          <a:spcPts val="500"/>
        </a:spcAft>
        <a:buClr>
          <a:schemeClr val="bg1">
            <a:lumMod val="65000"/>
          </a:schemeClr>
        </a:buClr>
        <a:buSzPct val="100000"/>
        <a:buFont typeface="Webdings" pitchFamily="18" charset="2"/>
        <a:buChar char="4"/>
        <a:defRPr sz="2200">
          <a:solidFill>
            <a:schemeClr val="tx1"/>
          </a:solidFill>
          <a:latin typeface="+mn-lt"/>
          <a:ea typeface="+mn-ea"/>
          <a:cs typeface="+mn-cs"/>
        </a:defRPr>
      </a:lvl1pPr>
      <a:lvl2pPr marL="749300" indent="-279400" algn="l" rtl="0" eaLnBrk="1" fontAlgn="base" hangingPunct="1">
        <a:lnSpc>
          <a:spcPct val="110000"/>
        </a:lnSpc>
        <a:spcBef>
          <a:spcPts val="400"/>
        </a:spcBef>
        <a:spcAft>
          <a:spcPts val="400"/>
        </a:spcAft>
        <a:buClr>
          <a:schemeClr val="tx1">
            <a:lumMod val="50000"/>
            <a:lumOff val="50000"/>
          </a:schemeClr>
        </a:buClr>
        <a:buSzPct val="117000"/>
        <a:buFont typeface="Lucida Grande"/>
        <a:buChar char="-"/>
        <a:defRPr sz="2000">
          <a:solidFill>
            <a:schemeClr val="tx1"/>
          </a:solidFill>
          <a:latin typeface="+mn-lt"/>
          <a:cs typeface="+mn-cs"/>
        </a:defRPr>
      </a:lvl2pPr>
      <a:lvl3pPr marL="1028700" indent="-228600" algn="l" rtl="0" eaLnBrk="1" fontAlgn="base" hangingPunct="1">
        <a:lnSpc>
          <a:spcPct val="110000"/>
        </a:lnSpc>
        <a:spcBef>
          <a:spcPts val="400"/>
        </a:spcBef>
        <a:spcAft>
          <a:spcPts val="400"/>
        </a:spcAft>
        <a:buClr>
          <a:schemeClr val="tx1">
            <a:lumMod val="50000"/>
            <a:lumOff val="50000"/>
          </a:schemeClr>
        </a:buClr>
        <a:buSzPct val="110000"/>
        <a:buFont typeface="Lucida Grande"/>
        <a:buChar char="-"/>
        <a:defRPr lang="en-US" altLang="en-US" sz="1800" dirty="0" smtClean="0">
          <a:solidFill>
            <a:schemeClr val="tx1"/>
          </a:solidFill>
          <a:latin typeface="+mn-lt"/>
          <a:cs typeface="+mn-cs"/>
        </a:defRPr>
      </a:lvl3pPr>
      <a:lvl4pPr marL="1428750" indent="-285750" algn="l" rtl="0" eaLnBrk="1" fontAlgn="base" hangingPunct="1">
        <a:lnSpc>
          <a:spcPct val="110000"/>
        </a:lnSpc>
        <a:spcBef>
          <a:spcPts val="300"/>
        </a:spcBef>
        <a:spcAft>
          <a:spcPts val="300"/>
        </a:spcAft>
        <a:buClr>
          <a:schemeClr val="tx1">
            <a:lumMod val="75000"/>
            <a:lumOff val="25000"/>
          </a:schemeClr>
        </a:buClr>
        <a:buSzPct val="110000"/>
        <a:buFont typeface="Lucida Grande"/>
        <a:buChar char="-"/>
        <a:defRPr sz="1800" baseline="0">
          <a:solidFill>
            <a:schemeClr val="tx1"/>
          </a:solidFill>
          <a:latin typeface="+mn-lt"/>
          <a:cs typeface="+mn-cs"/>
        </a:defRPr>
      </a:lvl4pPr>
      <a:lvl5pPr marL="1662113" indent="-227013" algn="l" rtl="0" eaLnBrk="1" fontAlgn="base" hangingPunct="1">
        <a:lnSpc>
          <a:spcPct val="110000"/>
        </a:lnSpc>
        <a:spcBef>
          <a:spcPts val="300"/>
        </a:spcBef>
        <a:spcAft>
          <a:spcPts val="300"/>
        </a:spcAft>
        <a:buClr>
          <a:schemeClr val="tx1">
            <a:lumMod val="75000"/>
            <a:lumOff val="25000"/>
          </a:schemeClr>
        </a:buClr>
        <a:buSzPct val="110000"/>
        <a:buFont typeface="Arial Black" pitchFamily="34" charset="0"/>
        <a:buChar char="–"/>
        <a:defRPr sz="18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514350"/>
            <a:ext cx="6324600" cy="2362200"/>
          </a:xfrm>
        </p:spPr>
        <p:txBody>
          <a:bodyPr/>
          <a:lstStyle/>
          <a:p>
            <a:r>
              <a:rPr lang="en-US" sz="4000" dirty="0">
                <a:latin typeface="Calibri" panose="020F0502020204030204" pitchFamily="34" charset="0"/>
                <a:cs typeface="Calibri" panose="020F0502020204030204" pitchFamily="34" charset="0"/>
              </a:rPr>
              <a:t>Demystifying </a:t>
            </a:r>
            <a:r>
              <a:rPr lang="en-US" sz="4000" dirty="0" err="1">
                <a:latin typeface="Calibri" panose="020F0502020204030204" pitchFamily="34" charset="0"/>
                <a:cs typeface="Calibri" panose="020F0502020204030204" pitchFamily="34" charset="0"/>
              </a:rPr>
              <a:t>SAFe</a:t>
            </a:r>
            <a:endParaRPr lang="en-US" sz="4000" dirty="0">
              <a:latin typeface="Calibri" panose="020F0502020204030204" pitchFamily="34" charset="0"/>
              <a:cs typeface="Calibri" panose="020F0502020204030204" pitchFamily="34" charset="0"/>
            </a:endParaRPr>
          </a:p>
        </p:txBody>
      </p:sp>
      <p:sp>
        <p:nvSpPr>
          <p:cNvPr id="3" name="AutoShape 2" descr="Agile Octa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Agile Octan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339449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The People</a:t>
            </a:r>
          </a:p>
        </p:txBody>
      </p:sp>
      <p:sp>
        <p:nvSpPr>
          <p:cNvPr id="6" name="TextBox 5">
            <a:extLst>
              <a:ext uri="{FF2B5EF4-FFF2-40B4-BE49-F238E27FC236}">
                <a16:creationId xmlns:a16="http://schemas.microsoft.com/office/drawing/2014/main" id="{01AA052B-FC48-5645-A5B2-5379B0F4B385}"/>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47208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9E151DE-989C-594E-B1FD-4AA73783609D}"/>
              </a:ext>
            </a:extLst>
          </p:cNvPr>
          <p:cNvPicPr>
            <a:picLocks noChangeAspect="1"/>
          </p:cNvPicPr>
          <p:nvPr/>
        </p:nvPicPr>
        <p:blipFill>
          <a:blip r:embed="rId3"/>
          <a:stretch>
            <a:fillRect/>
          </a:stretch>
        </p:blipFill>
        <p:spPr>
          <a:xfrm>
            <a:off x="609600" y="123900"/>
            <a:ext cx="7541327" cy="4805202"/>
          </a:xfrm>
          <a:prstGeom prst="rect">
            <a:avLst/>
          </a:prstGeom>
        </p:spPr>
      </p:pic>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4" name="Oval 3">
            <a:extLst>
              <a:ext uri="{FF2B5EF4-FFF2-40B4-BE49-F238E27FC236}">
                <a16:creationId xmlns:a16="http://schemas.microsoft.com/office/drawing/2014/main" id="{334B976E-AEC3-7948-B76A-289E005B4A5A}"/>
              </a:ext>
            </a:extLst>
          </p:cNvPr>
          <p:cNvSpPr/>
          <p:nvPr/>
        </p:nvSpPr>
        <p:spPr bwMode="auto">
          <a:xfrm>
            <a:off x="1295400" y="1962150"/>
            <a:ext cx="838200" cy="762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6" name="Oval 5">
            <a:extLst>
              <a:ext uri="{FF2B5EF4-FFF2-40B4-BE49-F238E27FC236}">
                <a16:creationId xmlns:a16="http://schemas.microsoft.com/office/drawing/2014/main" id="{D59E7E6C-CC01-A74A-A1C9-1B7303FB4F65}"/>
              </a:ext>
            </a:extLst>
          </p:cNvPr>
          <p:cNvSpPr/>
          <p:nvPr/>
        </p:nvSpPr>
        <p:spPr bwMode="auto">
          <a:xfrm>
            <a:off x="5562600" y="2145501"/>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8" name="Oval 7">
            <a:extLst>
              <a:ext uri="{FF2B5EF4-FFF2-40B4-BE49-F238E27FC236}">
                <a16:creationId xmlns:a16="http://schemas.microsoft.com/office/drawing/2014/main" id="{F03FCC0C-4381-4D45-88FF-563BA824C0C7}"/>
              </a:ext>
            </a:extLst>
          </p:cNvPr>
          <p:cNvSpPr/>
          <p:nvPr/>
        </p:nvSpPr>
        <p:spPr bwMode="auto">
          <a:xfrm>
            <a:off x="1295400" y="2952750"/>
            <a:ext cx="838200" cy="762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9" name="Oval 8">
            <a:extLst>
              <a:ext uri="{FF2B5EF4-FFF2-40B4-BE49-F238E27FC236}">
                <a16:creationId xmlns:a16="http://schemas.microsoft.com/office/drawing/2014/main" id="{5795E51C-DA13-EF43-ABF0-B2C07262B722}"/>
              </a:ext>
            </a:extLst>
          </p:cNvPr>
          <p:cNvSpPr/>
          <p:nvPr/>
        </p:nvSpPr>
        <p:spPr bwMode="auto">
          <a:xfrm>
            <a:off x="1295400" y="3976497"/>
            <a:ext cx="838200" cy="762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0" name="Oval 9">
            <a:extLst>
              <a:ext uri="{FF2B5EF4-FFF2-40B4-BE49-F238E27FC236}">
                <a16:creationId xmlns:a16="http://schemas.microsoft.com/office/drawing/2014/main" id="{B6F381B5-220A-1843-8409-E37BC402D16A}"/>
              </a:ext>
            </a:extLst>
          </p:cNvPr>
          <p:cNvSpPr/>
          <p:nvPr/>
        </p:nvSpPr>
        <p:spPr bwMode="auto">
          <a:xfrm>
            <a:off x="2590800" y="2952750"/>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1" name="Oval 10">
            <a:extLst>
              <a:ext uri="{FF2B5EF4-FFF2-40B4-BE49-F238E27FC236}">
                <a16:creationId xmlns:a16="http://schemas.microsoft.com/office/drawing/2014/main" id="{2F1C4CAF-737B-864A-A308-81FE69692D91}"/>
              </a:ext>
            </a:extLst>
          </p:cNvPr>
          <p:cNvSpPr/>
          <p:nvPr/>
        </p:nvSpPr>
        <p:spPr bwMode="auto">
          <a:xfrm>
            <a:off x="2133600" y="1123950"/>
            <a:ext cx="1066800" cy="9144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2" name="Oval 11">
            <a:extLst>
              <a:ext uri="{FF2B5EF4-FFF2-40B4-BE49-F238E27FC236}">
                <a16:creationId xmlns:a16="http://schemas.microsoft.com/office/drawing/2014/main" id="{0217551C-D799-0B4E-BD81-158EB7FE8CB5}"/>
              </a:ext>
            </a:extLst>
          </p:cNvPr>
          <p:cNvSpPr/>
          <p:nvPr/>
        </p:nvSpPr>
        <p:spPr bwMode="auto">
          <a:xfrm>
            <a:off x="914400" y="1964966"/>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3" name="Oval 12">
            <a:extLst>
              <a:ext uri="{FF2B5EF4-FFF2-40B4-BE49-F238E27FC236}">
                <a16:creationId xmlns:a16="http://schemas.microsoft.com/office/drawing/2014/main" id="{59382382-BC77-C74D-AEFE-7FB1D1B51931}"/>
              </a:ext>
            </a:extLst>
          </p:cNvPr>
          <p:cNvSpPr/>
          <p:nvPr/>
        </p:nvSpPr>
        <p:spPr bwMode="auto">
          <a:xfrm>
            <a:off x="914400" y="3409950"/>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4" name="Oval 13">
            <a:extLst>
              <a:ext uri="{FF2B5EF4-FFF2-40B4-BE49-F238E27FC236}">
                <a16:creationId xmlns:a16="http://schemas.microsoft.com/office/drawing/2014/main" id="{E7D5FE6B-7F26-DF4D-BC8C-9A66FB7FE215}"/>
              </a:ext>
            </a:extLst>
          </p:cNvPr>
          <p:cNvSpPr/>
          <p:nvPr/>
        </p:nvSpPr>
        <p:spPr bwMode="auto">
          <a:xfrm>
            <a:off x="2133600" y="4552950"/>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5" name="Oval 14">
            <a:extLst>
              <a:ext uri="{FF2B5EF4-FFF2-40B4-BE49-F238E27FC236}">
                <a16:creationId xmlns:a16="http://schemas.microsoft.com/office/drawing/2014/main" id="{743A348E-4B3B-D442-9C21-9348E03D1927}"/>
              </a:ext>
            </a:extLst>
          </p:cNvPr>
          <p:cNvSpPr/>
          <p:nvPr/>
        </p:nvSpPr>
        <p:spPr bwMode="auto">
          <a:xfrm>
            <a:off x="4494563" y="4552950"/>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7" name="TextBox 16">
            <a:extLst>
              <a:ext uri="{FF2B5EF4-FFF2-40B4-BE49-F238E27FC236}">
                <a16:creationId xmlns:a16="http://schemas.microsoft.com/office/drawing/2014/main" id="{BA888BAA-F38D-9748-9AD0-431EAC3C8FD0}"/>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42737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The Backlogs</a:t>
            </a:r>
          </a:p>
        </p:txBody>
      </p:sp>
      <p:sp>
        <p:nvSpPr>
          <p:cNvPr id="6" name="TextBox 5">
            <a:extLst>
              <a:ext uri="{FF2B5EF4-FFF2-40B4-BE49-F238E27FC236}">
                <a16:creationId xmlns:a16="http://schemas.microsoft.com/office/drawing/2014/main" id="{980ECA1B-2410-6647-8D0A-DBCF9BE279EF}"/>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421830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2F6F54-A1E2-F74B-A600-EE46E58DE649}"/>
              </a:ext>
            </a:extLst>
          </p:cNvPr>
          <p:cNvPicPr>
            <a:picLocks noChangeAspect="1"/>
          </p:cNvPicPr>
          <p:nvPr/>
        </p:nvPicPr>
        <p:blipFill>
          <a:blip r:embed="rId3"/>
          <a:stretch>
            <a:fillRect/>
          </a:stretch>
        </p:blipFill>
        <p:spPr>
          <a:xfrm>
            <a:off x="685800" y="121730"/>
            <a:ext cx="7541327" cy="4805202"/>
          </a:xfrm>
          <a:prstGeom prst="rect">
            <a:avLst/>
          </a:prstGeom>
        </p:spPr>
      </p:pic>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4" name="Oval 3">
            <a:extLst>
              <a:ext uri="{FF2B5EF4-FFF2-40B4-BE49-F238E27FC236}">
                <a16:creationId xmlns:a16="http://schemas.microsoft.com/office/drawing/2014/main" id="{5B7DCBB6-58BD-D94F-BB23-60F520E7F6A0}"/>
              </a:ext>
            </a:extLst>
          </p:cNvPr>
          <p:cNvSpPr/>
          <p:nvPr/>
        </p:nvSpPr>
        <p:spPr bwMode="auto">
          <a:xfrm>
            <a:off x="2971800" y="1200150"/>
            <a:ext cx="8382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6" name="Oval 5">
            <a:extLst>
              <a:ext uri="{FF2B5EF4-FFF2-40B4-BE49-F238E27FC236}">
                <a16:creationId xmlns:a16="http://schemas.microsoft.com/office/drawing/2014/main" id="{C02D1241-F492-2D49-BAD9-AD851D2DCE14}"/>
              </a:ext>
            </a:extLst>
          </p:cNvPr>
          <p:cNvSpPr/>
          <p:nvPr/>
        </p:nvSpPr>
        <p:spPr bwMode="auto">
          <a:xfrm>
            <a:off x="3048000" y="2114550"/>
            <a:ext cx="8382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7" name="Oval 6">
            <a:extLst>
              <a:ext uri="{FF2B5EF4-FFF2-40B4-BE49-F238E27FC236}">
                <a16:creationId xmlns:a16="http://schemas.microsoft.com/office/drawing/2014/main" id="{ECBAE098-87D6-604C-A826-11EC0E8CEE96}"/>
              </a:ext>
            </a:extLst>
          </p:cNvPr>
          <p:cNvSpPr/>
          <p:nvPr/>
        </p:nvSpPr>
        <p:spPr bwMode="auto">
          <a:xfrm>
            <a:off x="2057400" y="3333750"/>
            <a:ext cx="8382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8" name="Oval 7">
            <a:extLst>
              <a:ext uri="{FF2B5EF4-FFF2-40B4-BE49-F238E27FC236}">
                <a16:creationId xmlns:a16="http://schemas.microsoft.com/office/drawing/2014/main" id="{2E372D69-D818-4342-BADE-CB43125A1CF5}"/>
              </a:ext>
            </a:extLst>
          </p:cNvPr>
          <p:cNvSpPr/>
          <p:nvPr/>
        </p:nvSpPr>
        <p:spPr bwMode="auto">
          <a:xfrm>
            <a:off x="2552700" y="3943350"/>
            <a:ext cx="8382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10" name="TextBox 9">
            <a:extLst>
              <a:ext uri="{FF2B5EF4-FFF2-40B4-BE49-F238E27FC236}">
                <a16:creationId xmlns:a16="http://schemas.microsoft.com/office/drawing/2014/main" id="{DE188A86-A196-BD47-A581-88D4045B5756}"/>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37224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xk111\Documents\Safein8-4Kanb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7744"/>
            <a:ext cx="8367998" cy="48486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5" name="TextBox 4">
            <a:extLst>
              <a:ext uri="{FF2B5EF4-FFF2-40B4-BE49-F238E27FC236}">
                <a16:creationId xmlns:a16="http://schemas.microsoft.com/office/drawing/2014/main" id="{DEF22D07-959E-4A4F-B0C0-F14F43A1F01E}"/>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172310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The Cadence</a:t>
            </a:r>
          </a:p>
        </p:txBody>
      </p:sp>
      <p:sp>
        <p:nvSpPr>
          <p:cNvPr id="6" name="TextBox 5">
            <a:extLst>
              <a:ext uri="{FF2B5EF4-FFF2-40B4-BE49-F238E27FC236}">
                <a16:creationId xmlns:a16="http://schemas.microsoft.com/office/drawing/2014/main" id="{AC492622-1D60-EB4A-8D31-142B7F009B87}"/>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3743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pic>
        <p:nvPicPr>
          <p:cNvPr id="4" name="Picture 3">
            <a:extLst>
              <a:ext uri="{FF2B5EF4-FFF2-40B4-BE49-F238E27FC236}">
                <a16:creationId xmlns:a16="http://schemas.microsoft.com/office/drawing/2014/main" id="{FCA561C0-38B7-B44C-9345-4240E6CE20DA}"/>
              </a:ext>
            </a:extLst>
          </p:cNvPr>
          <p:cNvPicPr>
            <a:picLocks noChangeAspect="1"/>
          </p:cNvPicPr>
          <p:nvPr/>
        </p:nvPicPr>
        <p:blipFill>
          <a:blip r:embed="rId3"/>
          <a:stretch>
            <a:fillRect/>
          </a:stretch>
        </p:blipFill>
        <p:spPr>
          <a:xfrm>
            <a:off x="685800" y="121730"/>
            <a:ext cx="7541327" cy="4805202"/>
          </a:xfrm>
          <a:prstGeom prst="rect">
            <a:avLst/>
          </a:prstGeom>
        </p:spPr>
      </p:pic>
      <p:sp>
        <p:nvSpPr>
          <p:cNvPr id="6" name="TextBox 5">
            <a:extLst>
              <a:ext uri="{FF2B5EF4-FFF2-40B4-BE49-F238E27FC236}">
                <a16:creationId xmlns:a16="http://schemas.microsoft.com/office/drawing/2014/main" id="{89BC21E0-A466-1049-AAC0-531D620C3D8C}"/>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45999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Build in Quality</a:t>
            </a:r>
          </a:p>
        </p:txBody>
      </p:sp>
      <p:sp>
        <p:nvSpPr>
          <p:cNvPr id="6" name="TextBox 5">
            <a:extLst>
              <a:ext uri="{FF2B5EF4-FFF2-40B4-BE49-F238E27FC236}">
                <a16:creationId xmlns:a16="http://schemas.microsoft.com/office/drawing/2014/main" id="{C9DB0239-E83B-164A-B342-F18B1B8CF210}"/>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21171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pic>
        <p:nvPicPr>
          <p:cNvPr id="4" name="Picture 3">
            <a:extLst>
              <a:ext uri="{FF2B5EF4-FFF2-40B4-BE49-F238E27FC236}">
                <a16:creationId xmlns:a16="http://schemas.microsoft.com/office/drawing/2014/main" id="{5C7C2259-234F-3D4F-BA03-797C6A472D55}"/>
              </a:ext>
            </a:extLst>
          </p:cNvPr>
          <p:cNvPicPr>
            <a:picLocks noChangeAspect="1"/>
          </p:cNvPicPr>
          <p:nvPr/>
        </p:nvPicPr>
        <p:blipFill>
          <a:blip r:embed="rId3"/>
          <a:stretch>
            <a:fillRect/>
          </a:stretch>
        </p:blipFill>
        <p:spPr>
          <a:xfrm>
            <a:off x="685800" y="121730"/>
            <a:ext cx="7541327" cy="4805202"/>
          </a:xfrm>
          <a:prstGeom prst="rect">
            <a:avLst/>
          </a:prstGeom>
        </p:spPr>
      </p:pic>
      <p:sp>
        <p:nvSpPr>
          <p:cNvPr id="6" name="TextBox 5">
            <a:extLst>
              <a:ext uri="{FF2B5EF4-FFF2-40B4-BE49-F238E27FC236}">
                <a16:creationId xmlns:a16="http://schemas.microsoft.com/office/drawing/2014/main" id="{BF1697FC-852D-B742-9F94-7FB32F91255C}"/>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22206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Relentless Improvement</a:t>
            </a:r>
          </a:p>
        </p:txBody>
      </p:sp>
      <p:sp>
        <p:nvSpPr>
          <p:cNvPr id="6" name="TextBox 5">
            <a:extLst>
              <a:ext uri="{FF2B5EF4-FFF2-40B4-BE49-F238E27FC236}">
                <a16:creationId xmlns:a16="http://schemas.microsoft.com/office/drawing/2014/main" id="{1EC457F3-B2CF-2044-8A0E-23B374F5825D}"/>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321032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Introductions…</a:t>
            </a:r>
          </a:p>
        </p:txBody>
      </p:sp>
    </p:spTree>
    <p:extLst>
      <p:ext uri="{BB962C8B-B14F-4D97-AF65-F5344CB8AC3E}">
        <p14:creationId xmlns:p14="http://schemas.microsoft.com/office/powerpoint/2010/main" val="289771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982C6B-EBF7-034B-ADA8-7644811A6BD0}"/>
              </a:ext>
            </a:extLst>
          </p:cNvPr>
          <p:cNvPicPr>
            <a:picLocks noChangeAspect="1"/>
          </p:cNvPicPr>
          <p:nvPr/>
        </p:nvPicPr>
        <p:blipFill>
          <a:blip r:embed="rId3"/>
          <a:stretch>
            <a:fillRect/>
          </a:stretch>
        </p:blipFill>
        <p:spPr>
          <a:xfrm>
            <a:off x="685800" y="121730"/>
            <a:ext cx="7541327" cy="4805202"/>
          </a:xfrm>
          <a:prstGeom prst="rect">
            <a:avLst/>
          </a:prstGeom>
        </p:spPr>
      </p:pic>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4" name="Oval 3">
            <a:extLst>
              <a:ext uri="{FF2B5EF4-FFF2-40B4-BE49-F238E27FC236}">
                <a16:creationId xmlns:a16="http://schemas.microsoft.com/office/drawing/2014/main" id="{EA23B93C-8F75-3A40-8D42-AF8DFA40E518}"/>
              </a:ext>
            </a:extLst>
          </p:cNvPr>
          <p:cNvSpPr/>
          <p:nvPr/>
        </p:nvSpPr>
        <p:spPr bwMode="auto">
          <a:xfrm>
            <a:off x="4038600" y="3486150"/>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7" name="Oval 6">
            <a:extLst>
              <a:ext uri="{FF2B5EF4-FFF2-40B4-BE49-F238E27FC236}">
                <a16:creationId xmlns:a16="http://schemas.microsoft.com/office/drawing/2014/main" id="{F9543314-CDE8-7B45-87EC-CFDAF607E299}"/>
              </a:ext>
            </a:extLst>
          </p:cNvPr>
          <p:cNvSpPr/>
          <p:nvPr/>
        </p:nvSpPr>
        <p:spPr bwMode="auto">
          <a:xfrm>
            <a:off x="2514600" y="3943350"/>
            <a:ext cx="381000" cy="381000"/>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noAutofit/>
          </a:bodyPr>
          <a:lstStyle/>
          <a:p>
            <a:pPr algn="l" eaLnBrk="0" hangingPunct="0">
              <a:spcBef>
                <a:spcPct val="20000"/>
              </a:spcBef>
            </a:pPr>
            <a:endParaRPr lang="en-US" sz="2200" i="1" dirty="0"/>
          </a:p>
        </p:txBody>
      </p:sp>
      <p:sp>
        <p:nvSpPr>
          <p:cNvPr id="9" name="TextBox 8">
            <a:extLst>
              <a:ext uri="{FF2B5EF4-FFF2-40B4-BE49-F238E27FC236}">
                <a16:creationId xmlns:a16="http://schemas.microsoft.com/office/drawing/2014/main" id="{40975F5A-B83C-3E44-B99A-903F0D4B090B}"/>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7856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Value Delivery</a:t>
            </a:r>
          </a:p>
        </p:txBody>
      </p:sp>
      <p:sp>
        <p:nvSpPr>
          <p:cNvPr id="7" name="TextBox 6">
            <a:extLst>
              <a:ext uri="{FF2B5EF4-FFF2-40B4-BE49-F238E27FC236}">
                <a16:creationId xmlns:a16="http://schemas.microsoft.com/office/drawing/2014/main" id="{866DD126-4195-A64C-ADB2-9B5143A977FF}"/>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33723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pic>
        <p:nvPicPr>
          <p:cNvPr id="4" name="Picture 3">
            <a:extLst>
              <a:ext uri="{FF2B5EF4-FFF2-40B4-BE49-F238E27FC236}">
                <a16:creationId xmlns:a16="http://schemas.microsoft.com/office/drawing/2014/main" id="{198130D1-099C-F141-A6FE-E21444A7E4F1}"/>
              </a:ext>
            </a:extLst>
          </p:cNvPr>
          <p:cNvPicPr>
            <a:picLocks noChangeAspect="1"/>
          </p:cNvPicPr>
          <p:nvPr/>
        </p:nvPicPr>
        <p:blipFill>
          <a:blip r:embed="rId3"/>
          <a:stretch>
            <a:fillRect/>
          </a:stretch>
        </p:blipFill>
        <p:spPr>
          <a:xfrm>
            <a:off x="685800" y="121730"/>
            <a:ext cx="7541327" cy="4805202"/>
          </a:xfrm>
          <a:prstGeom prst="rect">
            <a:avLst/>
          </a:prstGeom>
        </p:spPr>
      </p:pic>
      <p:sp>
        <p:nvSpPr>
          <p:cNvPr id="6" name="TextBox 5">
            <a:extLst>
              <a:ext uri="{FF2B5EF4-FFF2-40B4-BE49-F238E27FC236}">
                <a16:creationId xmlns:a16="http://schemas.microsoft.com/office/drawing/2014/main" id="{23B0F6F4-3A94-724B-9F9C-F759EC378728}"/>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71442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But wait there’s more!</a:t>
            </a:r>
          </a:p>
        </p:txBody>
      </p:sp>
    </p:spTree>
    <p:extLst>
      <p:ext uri="{BB962C8B-B14F-4D97-AF65-F5344CB8AC3E}">
        <p14:creationId xmlns:p14="http://schemas.microsoft.com/office/powerpoint/2010/main" val="158384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7C3F97-0E73-E948-B312-EE5F7FBB7F6B}"/>
              </a:ext>
            </a:extLst>
          </p:cNvPr>
          <p:cNvGrpSpPr/>
          <p:nvPr/>
        </p:nvGrpSpPr>
        <p:grpSpPr>
          <a:xfrm>
            <a:off x="0" y="4114800"/>
            <a:ext cx="9144000" cy="514350"/>
            <a:chOff x="0" y="4114800"/>
            <a:chExt cx="9144000" cy="514350"/>
          </a:xfrm>
        </p:grpSpPr>
        <p:sp>
          <p:nvSpPr>
            <p:cNvPr id="5" name="Rectangle 4">
              <a:extLst>
                <a:ext uri="{FF2B5EF4-FFF2-40B4-BE49-F238E27FC236}">
                  <a16:creationId xmlns:a16="http://schemas.microsoft.com/office/drawing/2014/main" id="{B36886D8-C59C-144E-89EC-6A3E2F3D23CB}"/>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4768891-78A2-1442-8CE3-847CA7B9D0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pic>
        <p:nvPicPr>
          <p:cNvPr id="3" name="Picture 2">
            <a:extLst>
              <a:ext uri="{FF2B5EF4-FFF2-40B4-BE49-F238E27FC236}">
                <a16:creationId xmlns:a16="http://schemas.microsoft.com/office/drawing/2014/main" id="{9D2DCC85-17AD-1A4F-AFA7-75A71DE49BE7}"/>
              </a:ext>
            </a:extLst>
          </p:cNvPr>
          <p:cNvPicPr>
            <a:picLocks noChangeAspect="1"/>
          </p:cNvPicPr>
          <p:nvPr/>
        </p:nvPicPr>
        <p:blipFill>
          <a:blip r:embed="rId4"/>
          <a:stretch>
            <a:fillRect/>
          </a:stretch>
        </p:blipFill>
        <p:spPr>
          <a:xfrm rot="21161811">
            <a:off x="842934" y="636070"/>
            <a:ext cx="6958362" cy="3913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44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414177" y="559328"/>
            <a:ext cx="7543800" cy="2241022"/>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So what could possibly go wrong?!?</a:t>
            </a:r>
          </a:p>
        </p:txBody>
      </p:sp>
    </p:spTree>
    <p:extLst>
      <p:ext uri="{BB962C8B-B14F-4D97-AF65-F5344CB8AC3E}">
        <p14:creationId xmlns:p14="http://schemas.microsoft.com/office/powerpoint/2010/main" val="38545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8BF5B-1932-3546-896D-A3D4DE8B1511}"/>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2590800" y="438150"/>
            <a:ext cx="5283200" cy="4279900"/>
          </a:xfrm>
          <a:prstGeom prst="rect">
            <a:avLst/>
          </a:prstGeom>
        </p:spPr>
      </p:pic>
      <p:pic>
        <p:nvPicPr>
          <p:cNvPr id="4" name="Picture 3">
            <a:extLst>
              <a:ext uri="{FF2B5EF4-FFF2-40B4-BE49-F238E27FC236}">
                <a16:creationId xmlns:a16="http://schemas.microsoft.com/office/drawing/2014/main" id="{8EC87250-9E1F-734F-93C8-01B18948D645}"/>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1066800" y="361950"/>
            <a:ext cx="1828800" cy="95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519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12" t="9368" r="38134" b="14168"/>
          <a:stretch/>
        </p:blipFill>
        <p:spPr bwMode="auto">
          <a:xfrm rot="21011410">
            <a:off x="1483105" y="157789"/>
            <a:ext cx="2931159" cy="488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15C72DB-12B2-9049-8153-3AD8BBEA7DAE}"/>
              </a:ext>
            </a:extLst>
          </p:cNvPr>
          <p:cNvSpPr txBox="1"/>
          <p:nvPr/>
        </p:nvSpPr>
        <p:spPr>
          <a:xfrm>
            <a:off x="5203209" y="819150"/>
            <a:ext cx="386459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latin typeface="Calibri" panose="020F0502020204030204" pitchFamily="34" charset="0"/>
                <a:cs typeface="Calibri" panose="020F0502020204030204" pitchFamily="34" charset="0"/>
              </a:rPr>
              <a:t>CoP’s</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meetups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conferences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job aids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forums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training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fun</a:t>
            </a:r>
          </a:p>
        </p:txBody>
      </p:sp>
    </p:spTree>
    <p:extLst>
      <p:ext uri="{BB962C8B-B14F-4D97-AF65-F5344CB8AC3E}">
        <p14:creationId xmlns:p14="http://schemas.microsoft.com/office/powerpoint/2010/main" val="388421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4419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What have you heard about </a:t>
            </a:r>
            <a:r>
              <a:rPr lang="en-US" sz="4000" dirty="0" err="1">
                <a:latin typeface="Calibri" panose="020F0502020204030204" pitchFamily="34" charset="0"/>
                <a:cs typeface="Calibri" panose="020F0502020204030204" pitchFamily="34" charset="0"/>
              </a:rPr>
              <a:t>SAFe</a:t>
            </a:r>
            <a:r>
              <a:rPr lang="en-US" sz="4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8350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39933-A9B0-2546-8803-8EFECCDEA759}"/>
              </a:ext>
            </a:extLst>
          </p:cNvPr>
          <p:cNvSpPr txBox="1"/>
          <p:nvPr/>
        </p:nvSpPr>
        <p:spPr>
          <a:xfrm>
            <a:off x="3733800" y="438150"/>
            <a:ext cx="4876800" cy="3416320"/>
          </a:xfrm>
          <a:prstGeom prst="rect">
            <a:avLst/>
          </a:prstGeom>
          <a:noFill/>
        </p:spPr>
        <p:txBody>
          <a:bodyPr wrap="square" rtlCol="0">
            <a:spAutoFit/>
          </a:bodyPr>
          <a:lstStyle/>
          <a:p>
            <a:pPr fontAlgn="base"/>
            <a:r>
              <a:rPr lang="en-US" dirty="0">
                <a:latin typeface="Calibri" panose="020F0502020204030204" pitchFamily="34" charset="0"/>
                <a:cs typeface="Calibri" panose="020F0502020204030204" pitchFamily="34" charset="0"/>
              </a:rPr>
              <a:t>”The boys from RUP (Rational Unified Process) are back. Building on the profound failure of RUP, they are now pushing the Scaled Agile Framework (e) as a simple, one-size fits all approach to the agile organization. </a:t>
            </a:r>
          </a:p>
          <a:p>
            <a:pPr fontAlgn="base"/>
            <a:r>
              <a:rPr lang="en-US" dirty="0">
                <a:latin typeface="Calibri" panose="020F0502020204030204" pitchFamily="34" charset="0"/>
                <a:cs typeface="Calibri" panose="020F0502020204030204" pitchFamily="34" charset="0"/>
              </a:rPr>
              <a:t>They are touting their processes and tools this week at Agile 2013 in Nashville. They would be at the RUP conference, but there are none. They would be at a waterfall conference, but they are no longer. So they are at our conference. Strange, but they had nowhere else to go. Try to be polite.”</a:t>
            </a:r>
          </a:p>
          <a:p>
            <a:endParaRPr lang="en-US" dirty="0"/>
          </a:p>
        </p:txBody>
      </p:sp>
      <p:pic>
        <p:nvPicPr>
          <p:cNvPr id="3" name="Picture 2">
            <a:extLst>
              <a:ext uri="{FF2B5EF4-FFF2-40B4-BE49-F238E27FC236}">
                <a16:creationId xmlns:a16="http://schemas.microsoft.com/office/drawing/2014/main" id="{FFACE2C6-7D03-D045-88B1-EA73D36FED2D}"/>
              </a:ext>
            </a:extLst>
          </p:cNvPr>
          <p:cNvPicPr>
            <a:picLocks noChangeAspect="1"/>
          </p:cNvPicPr>
          <p:nvPr/>
        </p:nvPicPr>
        <p:blipFill>
          <a:blip r:embed="rId2"/>
          <a:stretch>
            <a:fillRect/>
          </a:stretch>
        </p:blipFill>
        <p:spPr>
          <a:xfrm rot="21166402">
            <a:off x="537752" y="850208"/>
            <a:ext cx="2841721" cy="2671631"/>
          </a:xfrm>
          <a:prstGeom prst="rect">
            <a:avLst/>
          </a:prstGeom>
        </p:spPr>
      </p:pic>
      <p:grpSp>
        <p:nvGrpSpPr>
          <p:cNvPr id="4" name="Group 3">
            <a:extLst>
              <a:ext uri="{FF2B5EF4-FFF2-40B4-BE49-F238E27FC236}">
                <a16:creationId xmlns:a16="http://schemas.microsoft.com/office/drawing/2014/main" id="{0BE70D86-38FE-394B-9982-E2AE817E4772}"/>
              </a:ext>
            </a:extLst>
          </p:cNvPr>
          <p:cNvGrpSpPr/>
          <p:nvPr/>
        </p:nvGrpSpPr>
        <p:grpSpPr>
          <a:xfrm>
            <a:off x="0" y="4114800"/>
            <a:ext cx="9144000" cy="514350"/>
            <a:chOff x="0" y="4114800"/>
            <a:chExt cx="9144000" cy="514350"/>
          </a:xfrm>
        </p:grpSpPr>
        <p:sp>
          <p:nvSpPr>
            <p:cNvPr id="5" name="Rectangle 4">
              <a:extLst>
                <a:ext uri="{FF2B5EF4-FFF2-40B4-BE49-F238E27FC236}">
                  <a16:creationId xmlns:a16="http://schemas.microsoft.com/office/drawing/2014/main" id="{27A7B602-EBBF-BE41-AB2D-071FBADD0677}"/>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3DC453-04FF-6B4A-B538-DFB7247C44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34405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Roots, past, present and future</a:t>
            </a:r>
          </a:p>
        </p:txBody>
      </p:sp>
      <p:sp>
        <p:nvSpPr>
          <p:cNvPr id="38" name="Chevron 37"/>
          <p:cNvSpPr/>
          <p:nvPr/>
        </p:nvSpPr>
        <p:spPr bwMode="auto">
          <a:xfrm>
            <a:off x="308617" y="1237033"/>
            <a:ext cx="8145041" cy="283745"/>
          </a:xfrm>
          <a:prstGeom prst="chevron">
            <a:avLst/>
          </a:prstGeom>
          <a:solidFill>
            <a:srgbClr val="D7640E"/>
          </a:solidFill>
          <a:ln w="19050" cap="flat" cmpd="sng" algn="ctr">
            <a:noFill/>
            <a:prstDash val="solid"/>
            <a:round/>
            <a:headEnd type="none" w="med" len="med"/>
            <a:tailEnd type="none" w="med" len="med"/>
          </a:ln>
          <a:effectLst>
            <a:outerShdw blurRad="50800" dist="38100" dir="2700000" algn="tl" rotWithShape="0">
              <a:srgbClr val="000000">
                <a:alpha val="3000"/>
              </a:srgbClr>
            </a:outerShdw>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latin typeface="Arial"/>
              <a:cs typeface="Arial"/>
            </a:endParaRPr>
          </a:p>
        </p:txBody>
      </p:sp>
      <p:sp>
        <p:nvSpPr>
          <p:cNvPr id="39" name="Rectangle 38"/>
          <p:cNvSpPr/>
          <p:nvPr/>
        </p:nvSpPr>
        <p:spPr>
          <a:xfrm>
            <a:off x="755335" y="1191870"/>
            <a:ext cx="634404" cy="346249"/>
          </a:xfrm>
          <a:prstGeom prst="rect">
            <a:avLst/>
          </a:prstGeom>
          <a:solidFill>
            <a:schemeClr val="bg1">
              <a:alpha val="0"/>
            </a:schemeClr>
          </a:solidFill>
          <a:ln>
            <a:solidFill>
              <a:schemeClr val="bg1">
                <a:alpha val="0"/>
              </a:schemeClr>
            </a:solidFill>
          </a:ln>
        </p:spPr>
        <p:txBody>
          <a:bodyPr wrap="none" lIns="68580" tIns="34290" rIns="68580" bIns="34290">
            <a:spAutoFit/>
          </a:bodyPr>
          <a:lstStyle/>
          <a:p>
            <a:pPr algn="dist"/>
            <a:r>
              <a:rPr lang="en-US" dirty="0">
                <a:ln w="12700">
                  <a:noFill/>
                  <a:prstDash val="solid"/>
                </a:ln>
                <a:solidFill>
                  <a:schemeClr val="bg1"/>
                </a:solidFill>
                <a:latin typeface="Arial"/>
                <a:cs typeface="Arial"/>
              </a:rPr>
              <a:t>2011</a:t>
            </a:r>
          </a:p>
        </p:txBody>
      </p:sp>
      <p:sp>
        <p:nvSpPr>
          <p:cNvPr id="48" name="TextBox 47"/>
          <p:cNvSpPr txBox="1"/>
          <p:nvPr/>
        </p:nvSpPr>
        <p:spPr>
          <a:xfrm>
            <a:off x="317598" y="871346"/>
            <a:ext cx="8084609" cy="346249"/>
          </a:xfrm>
          <a:prstGeom prst="rect">
            <a:avLst/>
          </a:prstGeom>
          <a:noFill/>
        </p:spPr>
        <p:txBody>
          <a:bodyPr wrap="square" lIns="68580" tIns="34290" rIns="68580" bIns="34290">
            <a:spAutoFit/>
          </a:bodyPr>
          <a:lstStyle>
            <a:defPPr>
              <a:defRPr lang="en-US"/>
            </a:defPPr>
            <a:lvl1pPr algn="dist">
              <a:defRPr sz="2500" cap="none">
                <a:ln w="12700">
                  <a:noFill/>
                  <a:prstDash val="solid"/>
                </a:ln>
                <a:solidFill>
                  <a:srgbClr val="DA7009"/>
                </a:solidFill>
                <a:latin typeface="Arial"/>
                <a:cs typeface="Arial"/>
              </a:defRPr>
            </a:lvl1pPr>
          </a:lstStyle>
          <a:p>
            <a:pPr algn="ctr"/>
            <a:r>
              <a:rPr lang="en-US" sz="1800" dirty="0"/>
              <a:t>Field experience at enterprise scale</a:t>
            </a:r>
          </a:p>
        </p:txBody>
      </p:sp>
      <p:sp>
        <p:nvSpPr>
          <p:cNvPr id="50" name="Rectangle 49"/>
          <p:cNvSpPr/>
          <p:nvPr/>
        </p:nvSpPr>
        <p:spPr>
          <a:xfrm>
            <a:off x="7373933" y="1174529"/>
            <a:ext cx="830997" cy="346249"/>
          </a:xfrm>
          <a:prstGeom prst="rect">
            <a:avLst/>
          </a:prstGeom>
          <a:solidFill>
            <a:schemeClr val="bg1">
              <a:alpha val="0"/>
            </a:schemeClr>
          </a:solidFill>
          <a:ln>
            <a:solidFill>
              <a:schemeClr val="bg1">
                <a:alpha val="0"/>
              </a:schemeClr>
            </a:solidFill>
          </a:ln>
        </p:spPr>
        <p:txBody>
          <a:bodyPr wrap="none" lIns="68580" tIns="34290" rIns="68580" bIns="34290">
            <a:spAutoFit/>
          </a:bodyPr>
          <a:lstStyle/>
          <a:p>
            <a:pPr algn="dist"/>
            <a:r>
              <a:rPr lang="en-US" dirty="0">
                <a:ln w="12700">
                  <a:noFill/>
                  <a:prstDash val="solid"/>
                </a:ln>
                <a:solidFill>
                  <a:srgbClr val="FFFFFF"/>
                </a:solidFill>
                <a:latin typeface="Arial"/>
                <a:cs typeface="Arial"/>
              </a:rPr>
              <a:t>Now…</a:t>
            </a:r>
          </a:p>
        </p:txBody>
      </p:sp>
      <p:sp>
        <p:nvSpPr>
          <p:cNvPr id="51" name="TextBox 50"/>
          <p:cNvSpPr txBox="1"/>
          <p:nvPr/>
        </p:nvSpPr>
        <p:spPr>
          <a:xfrm>
            <a:off x="441127" y="3897619"/>
            <a:ext cx="8012531" cy="323165"/>
          </a:xfrm>
          <a:prstGeom prst="rect">
            <a:avLst/>
          </a:prstGeom>
          <a:noFill/>
        </p:spPr>
        <p:txBody>
          <a:bodyPr wrap="square" rtlCol="0">
            <a:spAutoFit/>
          </a:bodyPr>
          <a:lstStyle/>
          <a:p>
            <a:pPr algn="ctr">
              <a:spcBef>
                <a:spcPts val="600"/>
              </a:spcBef>
            </a:pPr>
            <a:r>
              <a:rPr lang="en-US" sz="1500" dirty="0">
                <a:solidFill>
                  <a:schemeClr val="accent4"/>
                </a:solidFill>
              </a:rPr>
              <a:t>Agile development  |  Lean product development   |  Systems thinking</a:t>
            </a:r>
          </a:p>
        </p:txBody>
      </p:sp>
      <p:sp>
        <p:nvSpPr>
          <p:cNvPr id="54" name="Rectangle 53"/>
          <p:cNvSpPr/>
          <p:nvPr/>
        </p:nvSpPr>
        <p:spPr bwMode="auto">
          <a:xfrm>
            <a:off x="5311999" y="1616568"/>
            <a:ext cx="1526913" cy="2194560"/>
          </a:xfrm>
          <a:prstGeom prst="rect">
            <a:avLst/>
          </a:prstGeom>
          <a:solidFill>
            <a:srgbClr val="E9E9E9"/>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sp>
        <p:nvSpPr>
          <p:cNvPr id="56" name="Rectangle 55"/>
          <p:cNvSpPr/>
          <p:nvPr/>
        </p:nvSpPr>
        <p:spPr bwMode="auto">
          <a:xfrm>
            <a:off x="3537775" y="1616569"/>
            <a:ext cx="1751183" cy="2194560"/>
          </a:xfrm>
          <a:prstGeom prst="rect">
            <a:avLst/>
          </a:prstGeom>
          <a:solidFill>
            <a:schemeClr val="bg1">
              <a:lumMod val="8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sp>
        <p:nvSpPr>
          <p:cNvPr id="62" name="Rectangle 61"/>
          <p:cNvSpPr/>
          <p:nvPr/>
        </p:nvSpPr>
        <p:spPr bwMode="auto">
          <a:xfrm>
            <a:off x="1889161" y="1616568"/>
            <a:ext cx="1625573" cy="2189934"/>
          </a:xfrm>
          <a:prstGeom prst="rect">
            <a:avLst/>
          </a:prstGeom>
          <a:solidFill>
            <a:schemeClr val="bg1">
              <a:lumMod val="7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sp>
        <p:nvSpPr>
          <p:cNvPr id="63" name="Rectangle 62"/>
          <p:cNvSpPr/>
          <p:nvPr/>
        </p:nvSpPr>
        <p:spPr bwMode="auto">
          <a:xfrm>
            <a:off x="328663" y="1616568"/>
            <a:ext cx="1537458" cy="2194560"/>
          </a:xfrm>
          <a:prstGeom prst="rect">
            <a:avLst/>
          </a:prstGeom>
          <a:solidFill>
            <a:schemeClr val="bg1">
              <a:lumMod val="6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pic>
        <p:nvPicPr>
          <p:cNvPr id="64" name="Picture 63" descr="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27" y="2158912"/>
            <a:ext cx="1260753" cy="972179"/>
          </a:xfrm>
          <a:prstGeom prst="rect">
            <a:avLst/>
          </a:prstGeom>
          <a:effectLst/>
        </p:spPr>
      </p:pic>
      <p:sp>
        <p:nvSpPr>
          <p:cNvPr id="65" name="Rectangle 64"/>
          <p:cNvSpPr/>
          <p:nvPr/>
        </p:nvSpPr>
        <p:spPr>
          <a:xfrm>
            <a:off x="804673" y="2399799"/>
            <a:ext cx="577722" cy="473206"/>
          </a:xfrm>
          <a:prstGeom prst="rect">
            <a:avLst/>
          </a:prstGeom>
          <a:noFill/>
        </p:spPr>
        <p:txBody>
          <a:bodyPr wrap="none" lIns="68580" tIns="34290" rIns="68580" bIns="34290">
            <a:spAutoFit/>
          </a:bodyPr>
          <a:lstStyle/>
          <a:p>
            <a:pPr algn="dist"/>
            <a:r>
              <a:rPr lang="en-US" sz="2625" b="1" spc="-75" dirty="0">
                <a:ln w="12700">
                  <a:noFill/>
                  <a:prstDash val="solid"/>
                </a:ln>
                <a:solidFill>
                  <a:srgbClr val="DA7009"/>
                </a:solidFill>
                <a:effectLst>
                  <a:glow rad="381000">
                    <a:schemeClr val="bg1"/>
                  </a:glow>
                </a:effectLst>
                <a:latin typeface="Arial"/>
                <a:cs typeface="Arial"/>
              </a:rPr>
              <a:t>1.0</a:t>
            </a:r>
          </a:p>
        </p:txBody>
      </p:sp>
      <p:grpSp>
        <p:nvGrpSpPr>
          <p:cNvPr id="74" name="Group 73"/>
          <p:cNvGrpSpPr/>
          <p:nvPr/>
        </p:nvGrpSpPr>
        <p:grpSpPr>
          <a:xfrm>
            <a:off x="1771143" y="2165767"/>
            <a:ext cx="1487465" cy="958469"/>
            <a:chOff x="2105170" y="2944207"/>
            <a:chExt cx="1983286" cy="1277959"/>
          </a:xfrm>
        </p:grpSpPr>
        <p:pic>
          <p:nvPicPr>
            <p:cNvPr id="80" name="Picture 79" descr="2.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159" y="2944207"/>
              <a:ext cx="1657297" cy="1277959"/>
            </a:xfrm>
            <a:prstGeom prst="rect">
              <a:avLst/>
            </a:prstGeom>
            <a:effectLst/>
          </p:spPr>
        </p:pic>
        <p:sp>
          <p:nvSpPr>
            <p:cNvPr id="81" name="Rectangle 80"/>
            <p:cNvSpPr/>
            <p:nvPr/>
          </p:nvSpPr>
          <p:spPr>
            <a:xfrm>
              <a:off x="2902422" y="3271348"/>
              <a:ext cx="770296" cy="630941"/>
            </a:xfrm>
            <a:prstGeom prst="rect">
              <a:avLst/>
            </a:prstGeom>
            <a:noFill/>
          </p:spPr>
          <p:txBody>
            <a:bodyPr wrap="none" lIns="68580" tIns="34290" rIns="68580" bIns="34290">
              <a:spAutoFit/>
            </a:bodyPr>
            <a:lstStyle/>
            <a:p>
              <a:pPr algn="dist"/>
              <a:r>
                <a:rPr lang="en-US" sz="2625" b="1" spc="-75" dirty="0">
                  <a:ln w="12700">
                    <a:noFill/>
                    <a:prstDash val="solid"/>
                  </a:ln>
                  <a:solidFill>
                    <a:srgbClr val="DA7009"/>
                  </a:solidFill>
                  <a:effectLst>
                    <a:glow rad="381000">
                      <a:schemeClr val="bg1"/>
                    </a:glow>
                  </a:effectLst>
                  <a:latin typeface="Arial"/>
                  <a:cs typeface="Arial"/>
                </a:rPr>
                <a:t>2.0</a:t>
              </a:r>
            </a:p>
          </p:txBody>
        </p:sp>
        <p:sp>
          <p:nvSpPr>
            <p:cNvPr id="83" name="Isosceles Triangle 82"/>
            <p:cNvSpPr/>
            <p:nvPr/>
          </p:nvSpPr>
          <p:spPr bwMode="auto">
            <a:xfrm rot="5400000">
              <a:off x="1921093" y="3446001"/>
              <a:ext cx="688884" cy="320730"/>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grpSp>
      <p:grpSp>
        <p:nvGrpSpPr>
          <p:cNvPr id="86" name="Group 85"/>
          <p:cNvGrpSpPr/>
          <p:nvPr/>
        </p:nvGrpSpPr>
        <p:grpSpPr>
          <a:xfrm>
            <a:off x="3396080" y="1703060"/>
            <a:ext cx="1761593" cy="1989830"/>
            <a:chOff x="4271752" y="2327264"/>
            <a:chExt cx="2348790" cy="2653107"/>
          </a:xfrm>
        </p:grpSpPr>
        <p:pic>
          <p:nvPicPr>
            <p:cNvPr id="87" name="Picture 86" descr="SAFe-3.0-outlines-registe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3962" y="2327264"/>
              <a:ext cx="1603965" cy="1202973"/>
            </a:xfrm>
            <a:prstGeom prst="rect">
              <a:avLst/>
            </a:prstGeom>
            <a:effectLst/>
          </p:spPr>
        </p:pic>
        <p:pic>
          <p:nvPicPr>
            <p:cNvPr id="88" name="Picture 87"/>
            <p:cNvPicPr>
              <a:picLocks noChangeAspect="1"/>
            </p:cNvPicPr>
            <p:nvPr/>
          </p:nvPicPr>
          <p:blipFill rotWithShape="1">
            <a:blip r:embed="rId6"/>
            <a:srcRect r="7372"/>
            <a:stretch/>
          </p:blipFill>
          <p:spPr>
            <a:xfrm>
              <a:off x="4954065" y="3652255"/>
              <a:ext cx="1666477" cy="1328116"/>
            </a:xfrm>
            <a:prstGeom prst="rect">
              <a:avLst/>
            </a:prstGeom>
          </p:spPr>
        </p:pic>
        <p:sp>
          <p:nvSpPr>
            <p:cNvPr id="89" name="Rectangle 88"/>
            <p:cNvSpPr/>
            <p:nvPr/>
          </p:nvSpPr>
          <p:spPr>
            <a:xfrm>
              <a:off x="5006130" y="2614033"/>
              <a:ext cx="770296" cy="630941"/>
            </a:xfrm>
            <a:prstGeom prst="rect">
              <a:avLst/>
            </a:prstGeom>
            <a:noFill/>
          </p:spPr>
          <p:txBody>
            <a:bodyPr wrap="none" lIns="68580" tIns="34290" rIns="68580" bIns="34290">
              <a:spAutoFit/>
            </a:bodyPr>
            <a:lstStyle/>
            <a:p>
              <a:pPr algn="dist"/>
              <a:r>
                <a:rPr lang="en-US" sz="2625" b="1" spc="-75" dirty="0">
                  <a:ln w="12700">
                    <a:noFill/>
                    <a:prstDash val="solid"/>
                  </a:ln>
                  <a:solidFill>
                    <a:srgbClr val="DA7009"/>
                  </a:solidFill>
                  <a:effectLst>
                    <a:glow rad="381000">
                      <a:schemeClr val="bg1"/>
                    </a:glow>
                  </a:effectLst>
                  <a:latin typeface="Arial"/>
                  <a:cs typeface="Arial"/>
                </a:rPr>
                <a:t>3.0</a:t>
              </a:r>
            </a:p>
          </p:txBody>
        </p:sp>
        <p:sp>
          <p:nvSpPr>
            <p:cNvPr id="90" name="Rectangle 89"/>
            <p:cNvSpPr/>
            <p:nvPr/>
          </p:nvSpPr>
          <p:spPr>
            <a:xfrm>
              <a:off x="5423649" y="4068151"/>
              <a:ext cx="845104" cy="523220"/>
            </a:xfrm>
            <a:prstGeom prst="rect">
              <a:avLst/>
            </a:prstGeom>
            <a:noFill/>
          </p:spPr>
          <p:txBody>
            <a:bodyPr wrap="none" lIns="68580" tIns="34290" rIns="68580" bIns="34290">
              <a:spAutoFit/>
            </a:bodyPr>
            <a:lstStyle/>
            <a:p>
              <a:pPr algn="dist"/>
              <a:r>
                <a:rPr lang="en-US" sz="2100" b="1" spc="-75" dirty="0">
                  <a:ln w="12700">
                    <a:noFill/>
                    <a:prstDash val="solid"/>
                  </a:ln>
                  <a:solidFill>
                    <a:srgbClr val="DA7009"/>
                  </a:solidFill>
                  <a:effectLst>
                    <a:glow rad="381000">
                      <a:schemeClr val="bg1"/>
                    </a:glow>
                  </a:effectLst>
                  <a:latin typeface="Arial"/>
                  <a:cs typeface="Arial"/>
                </a:rPr>
                <a:t>LSE</a:t>
              </a:r>
            </a:p>
          </p:txBody>
        </p:sp>
        <p:sp>
          <p:nvSpPr>
            <p:cNvPr id="91" name="Isosceles Triangle 90"/>
            <p:cNvSpPr/>
            <p:nvPr/>
          </p:nvSpPr>
          <p:spPr bwMode="auto">
            <a:xfrm rot="5400000">
              <a:off x="4087675" y="3482952"/>
              <a:ext cx="688884" cy="320730"/>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grpSp>
      <p:sp>
        <p:nvSpPr>
          <p:cNvPr id="93" name="Isosceles Triangle 92"/>
          <p:cNvSpPr/>
          <p:nvPr/>
        </p:nvSpPr>
        <p:spPr bwMode="auto">
          <a:xfrm rot="5400000">
            <a:off x="5057473" y="2544257"/>
            <a:ext cx="516663" cy="240548"/>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pic>
        <p:nvPicPr>
          <p:cNvPr id="3" name="Picture 2" descr="BP-for-PP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326" y="2188276"/>
            <a:ext cx="1250977" cy="994526"/>
          </a:xfrm>
          <a:prstGeom prst="rect">
            <a:avLst/>
          </a:prstGeom>
        </p:spPr>
      </p:pic>
      <p:sp>
        <p:nvSpPr>
          <p:cNvPr id="95" name="Rectangle 94"/>
          <p:cNvSpPr/>
          <p:nvPr/>
        </p:nvSpPr>
        <p:spPr>
          <a:xfrm>
            <a:off x="5647380" y="2253082"/>
            <a:ext cx="911147" cy="761747"/>
          </a:xfrm>
          <a:prstGeom prst="rect">
            <a:avLst/>
          </a:prstGeom>
          <a:noFill/>
        </p:spPr>
        <p:txBody>
          <a:bodyPr wrap="none" lIns="68580" tIns="34290" rIns="68580" bIns="34290">
            <a:spAutoFit/>
          </a:bodyPr>
          <a:lstStyle/>
          <a:p>
            <a:pPr algn="dist"/>
            <a:r>
              <a:rPr lang="en-US" sz="4500" b="1" spc="-75" dirty="0">
                <a:ln w="12700">
                  <a:noFill/>
                  <a:prstDash val="solid"/>
                </a:ln>
                <a:solidFill>
                  <a:srgbClr val="DA7009"/>
                </a:solidFill>
                <a:effectLst>
                  <a:glow rad="381000">
                    <a:schemeClr val="bg1"/>
                  </a:glow>
                </a:effectLst>
                <a:latin typeface="Arial"/>
                <a:cs typeface="Arial"/>
              </a:rPr>
              <a:t>4.0</a:t>
            </a:r>
          </a:p>
        </p:txBody>
      </p:sp>
      <p:sp>
        <p:nvSpPr>
          <p:cNvPr id="27" name="Rectangle 26"/>
          <p:cNvSpPr/>
          <p:nvPr/>
        </p:nvSpPr>
        <p:spPr bwMode="auto">
          <a:xfrm>
            <a:off x="6875294" y="1616568"/>
            <a:ext cx="1526913" cy="2194560"/>
          </a:xfrm>
          <a:prstGeom prst="rect">
            <a:avLst/>
          </a:prstGeom>
          <a:solidFill>
            <a:schemeClr val="bg1">
              <a:lumMod val="9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3239" y="2249261"/>
            <a:ext cx="1250977" cy="872556"/>
          </a:xfrm>
          <a:prstGeom prst="rect">
            <a:avLst/>
          </a:prstGeom>
        </p:spPr>
      </p:pic>
      <p:sp>
        <p:nvSpPr>
          <p:cNvPr id="29" name="Rectangle 28"/>
          <p:cNvSpPr/>
          <p:nvPr/>
        </p:nvSpPr>
        <p:spPr>
          <a:xfrm>
            <a:off x="7192461" y="2277306"/>
            <a:ext cx="911147" cy="761747"/>
          </a:xfrm>
          <a:prstGeom prst="rect">
            <a:avLst/>
          </a:prstGeom>
          <a:noFill/>
        </p:spPr>
        <p:txBody>
          <a:bodyPr wrap="none" lIns="68580" tIns="34290" rIns="68580" bIns="34290">
            <a:spAutoFit/>
          </a:bodyPr>
          <a:lstStyle/>
          <a:p>
            <a:pPr algn="dist"/>
            <a:r>
              <a:rPr lang="en-US" sz="4500" b="1" spc="-75" dirty="0">
                <a:ln w="12700">
                  <a:noFill/>
                  <a:prstDash val="solid"/>
                </a:ln>
                <a:solidFill>
                  <a:srgbClr val="DA7009"/>
                </a:solidFill>
                <a:effectLst>
                  <a:glow rad="381000">
                    <a:schemeClr val="bg1"/>
                  </a:glow>
                </a:effectLst>
                <a:latin typeface="Arial"/>
                <a:cs typeface="Arial"/>
              </a:rPr>
              <a:t>4.5</a:t>
            </a:r>
          </a:p>
        </p:txBody>
      </p:sp>
      <p:sp>
        <p:nvSpPr>
          <p:cNvPr id="30" name="Isosceles Triangle 92"/>
          <p:cNvSpPr/>
          <p:nvPr/>
        </p:nvSpPr>
        <p:spPr bwMode="auto">
          <a:xfrm rot="5400000">
            <a:off x="6663319" y="2544257"/>
            <a:ext cx="516663" cy="240548"/>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spTree>
    <p:extLst>
      <p:ext uri="{BB962C8B-B14F-4D97-AF65-F5344CB8AC3E}">
        <p14:creationId xmlns:p14="http://schemas.microsoft.com/office/powerpoint/2010/main" val="42324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6E8C9-32A7-3545-93A1-9CF3454FBDBD}"/>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2895600" y="453958"/>
            <a:ext cx="4563582" cy="4175192"/>
          </a:xfrm>
          <a:prstGeom prst="rect">
            <a:avLst/>
          </a:prstGeom>
        </p:spPr>
      </p:pic>
      <p:pic>
        <p:nvPicPr>
          <p:cNvPr id="3" name="Picture 2">
            <a:extLst>
              <a:ext uri="{FF2B5EF4-FFF2-40B4-BE49-F238E27FC236}">
                <a16:creationId xmlns:a16="http://schemas.microsoft.com/office/drawing/2014/main" id="{57F298A0-E646-8745-B1AE-2E588632E220}"/>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Layer>
                </a14:imgProps>
              </a:ext>
            </a:extLst>
          </a:blip>
          <a:srcRect t="22785"/>
          <a:stretch/>
        </p:blipFill>
        <p:spPr>
          <a:xfrm>
            <a:off x="901700" y="1181100"/>
            <a:ext cx="3136900" cy="154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720D54-5D79-D14E-9F0D-D6104C41D73B}"/>
              </a:ext>
            </a:extLst>
          </p:cNvPr>
          <p:cNvPicPr>
            <a:picLocks noChangeAspect="1"/>
          </p:cNvPicPr>
          <p:nvPr/>
        </p:nvPicPr>
        <p:blipFill>
          <a:blip r:embed="rId4">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2438400" y="247650"/>
            <a:ext cx="1828800" cy="95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007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pic>
        <p:nvPicPr>
          <p:cNvPr id="2" name="Picture 1">
            <a:extLst>
              <a:ext uri="{FF2B5EF4-FFF2-40B4-BE49-F238E27FC236}">
                <a16:creationId xmlns:a16="http://schemas.microsoft.com/office/drawing/2014/main" id="{C440AEE9-05B2-4A4C-A4FA-1D40D41E85B4}"/>
              </a:ext>
            </a:extLst>
          </p:cNvPr>
          <p:cNvPicPr>
            <a:picLocks noChangeAspect="1"/>
          </p:cNvPicPr>
          <p:nvPr/>
        </p:nvPicPr>
        <p:blipFill>
          <a:blip r:embed="rId3"/>
          <a:stretch>
            <a:fillRect/>
          </a:stretch>
        </p:blipFill>
        <p:spPr>
          <a:xfrm>
            <a:off x="685800" y="121730"/>
            <a:ext cx="7541327" cy="4805202"/>
          </a:xfrm>
          <a:prstGeom prst="rect">
            <a:avLst/>
          </a:prstGeom>
        </p:spPr>
      </p:pic>
      <p:sp>
        <p:nvSpPr>
          <p:cNvPr id="7" name="TextBox 6">
            <a:extLst>
              <a:ext uri="{FF2B5EF4-FFF2-40B4-BE49-F238E27FC236}">
                <a16:creationId xmlns:a16="http://schemas.microsoft.com/office/drawing/2014/main" id="{8D10F2E7-E7A1-A246-A32F-FB59AB163CD1}"/>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15854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D094-E6BA-7B48-905D-9F0F19A9AD48}"/>
              </a:ext>
            </a:extLst>
          </p:cNvPr>
          <p:cNvGrpSpPr/>
          <p:nvPr/>
        </p:nvGrpSpPr>
        <p:grpSpPr>
          <a:xfrm>
            <a:off x="0" y="4114800"/>
            <a:ext cx="9144000" cy="514350"/>
            <a:chOff x="0" y="4114800"/>
            <a:chExt cx="9144000" cy="514350"/>
          </a:xfrm>
        </p:grpSpPr>
        <p:sp>
          <p:nvSpPr>
            <p:cNvPr id="3" name="Rectangle 2">
              <a:extLst>
                <a:ext uri="{FF2B5EF4-FFF2-40B4-BE49-F238E27FC236}">
                  <a16:creationId xmlns:a16="http://schemas.microsoft.com/office/drawing/2014/main" id="{88E12CA0-76A7-4146-8A80-596AB3DFFBB9}"/>
                </a:ext>
              </a:extLst>
            </p:cNvPr>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03C5E8-434B-D349-9A92-D04FB4671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5" name="Title 1">
            <a:extLst>
              <a:ext uri="{FF2B5EF4-FFF2-40B4-BE49-F238E27FC236}">
                <a16:creationId xmlns:a16="http://schemas.microsoft.com/office/drawing/2014/main" id="{BF848C7B-3CA7-0443-AEA4-07B6494C5A76}"/>
              </a:ext>
            </a:extLst>
          </p:cNvPr>
          <p:cNvSpPr txBox="1">
            <a:spLocks/>
          </p:cNvSpPr>
          <p:nvPr/>
        </p:nvSpPr>
        <p:spPr>
          <a:xfrm>
            <a:off x="838200" y="514350"/>
            <a:ext cx="6324600" cy="2362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alibri" panose="020F0502020204030204" pitchFamily="34" charset="0"/>
                <a:cs typeface="Calibri" panose="020F0502020204030204" pitchFamily="34" charset="0"/>
              </a:rPr>
              <a:t>The Levels</a:t>
            </a:r>
          </a:p>
        </p:txBody>
      </p:sp>
      <p:sp>
        <p:nvSpPr>
          <p:cNvPr id="6" name="TextBox 5">
            <a:extLst>
              <a:ext uri="{FF2B5EF4-FFF2-40B4-BE49-F238E27FC236}">
                <a16:creationId xmlns:a16="http://schemas.microsoft.com/office/drawing/2014/main" id="{A2DECF5F-DF83-A74F-8816-11C06B2CBDB6}"/>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00439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pic>
        <p:nvPicPr>
          <p:cNvPr id="4" name="Picture 3">
            <a:extLst>
              <a:ext uri="{FF2B5EF4-FFF2-40B4-BE49-F238E27FC236}">
                <a16:creationId xmlns:a16="http://schemas.microsoft.com/office/drawing/2014/main" id="{7F5579E0-0C7B-5443-A2C9-FAE546186D4F}"/>
              </a:ext>
            </a:extLst>
          </p:cNvPr>
          <p:cNvPicPr>
            <a:picLocks noChangeAspect="1"/>
          </p:cNvPicPr>
          <p:nvPr/>
        </p:nvPicPr>
        <p:blipFill>
          <a:blip r:embed="rId3"/>
          <a:stretch>
            <a:fillRect/>
          </a:stretch>
        </p:blipFill>
        <p:spPr>
          <a:xfrm>
            <a:off x="685800" y="121730"/>
            <a:ext cx="7541327" cy="4805202"/>
          </a:xfrm>
          <a:prstGeom prst="rect">
            <a:avLst/>
          </a:prstGeom>
        </p:spPr>
      </p:pic>
      <p:sp>
        <p:nvSpPr>
          <p:cNvPr id="6" name="TextBox 5">
            <a:extLst>
              <a:ext uri="{FF2B5EF4-FFF2-40B4-BE49-F238E27FC236}">
                <a16:creationId xmlns:a16="http://schemas.microsoft.com/office/drawing/2014/main" id="{6DAA6B92-363A-AD48-8FDF-EBE984CC3F8A}"/>
              </a:ext>
            </a:extLst>
          </p:cNvPr>
          <p:cNvSpPr txBox="1"/>
          <p:nvPr/>
        </p:nvSpPr>
        <p:spPr>
          <a:xfrm>
            <a:off x="4572000" y="4947106"/>
            <a:ext cx="4572000" cy="215444"/>
          </a:xfrm>
          <a:prstGeom prst="rect">
            <a:avLst/>
          </a:prstGeom>
          <a:noFill/>
        </p:spPr>
        <p:txBody>
          <a:bodyPr wrap="square" rtlCol="0">
            <a:spAutoFit/>
          </a:bodyPr>
          <a:lstStyle/>
          <a:p>
            <a:pPr algn="r"/>
            <a:r>
              <a:rPr lang="en-US" sz="800" dirty="0"/>
              <a:t>© Scaled Agile Inc 2016 All rights reserved</a:t>
            </a:r>
          </a:p>
        </p:txBody>
      </p:sp>
    </p:spTree>
    <p:extLst>
      <p:ext uri="{BB962C8B-B14F-4D97-AF65-F5344CB8AC3E}">
        <p14:creationId xmlns:p14="http://schemas.microsoft.com/office/powerpoint/2010/main" val="2466616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Courseware Template-V8_with reference">
  <a:themeElements>
    <a:clrScheme name="Custom 6">
      <a:dk1>
        <a:srgbClr val="565656"/>
      </a:dk1>
      <a:lt1>
        <a:srgbClr val="FFFFFF"/>
      </a:lt1>
      <a:dk2>
        <a:srgbClr val="000000"/>
      </a:dk2>
      <a:lt2>
        <a:srgbClr val="E2E2E2"/>
      </a:lt2>
      <a:accent1>
        <a:srgbClr val="0B3C5C"/>
      </a:accent1>
      <a:accent2>
        <a:srgbClr val="E05E0D"/>
      </a:accent2>
      <a:accent3>
        <a:srgbClr val="F4AD3E"/>
      </a:accent3>
      <a:accent4>
        <a:srgbClr val="465064"/>
      </a:accent4>
      <a:accent5>
        <a:srgbClr val="9EB31C"/>
      </a:accent5>
      <a:accent6>
        <a:srgbClr val="33353A"/>
      </a:accent6>
      <a:hlink>
        <a:srgbClr val="333333"/>
      </a:hlink>
      <a:folHlink>
        <a:srgbClr val="262626"/>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pPr>
      <a:bodyPr vert="horz" wrap="square" lIns="91440" tIns="91440" rIns="91440" bIns="91440" numCol="1" rtlCol="0" anchor="t" anchorCtr="0" compatLnSpc="1">
        <a:prstTxWarp prst="textNoShape">
          <a:avLst/>
        </a:prstTxWarp>
        <a:noAutofit/>
      </a:bodyPr>
      <a:lstStyle>
        <a:defPPr algn="l" eaLnBrk="0" hangingPunct="0">
          <a:spcBef>
            <a:spcPct val="20000"/>
          </a:spcBef>
          <a:defRPr sz="2200"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2739</TotalTime>
  <Words>1485</Words>
  <Application>Microsoft Macintosh PowerPoint</Application>
  <PresentationFormat>On-screen Show (16:9)</PresentationFormat>
  <Paragraphs>126</Paragraphs>
  <Slides>27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Black</vt:lpstr>
      <vt:lpstr>Calibri</vt:lpstr>
      <vt:lpstr>Lucida Grande</vt:lpstr>
      <vt:lpstr>Palatino Linotype</vt:lpstr>
      <vt:lpstr>Webdings</vt:lpstr>
      <vt:lpstr>Wingdings</vt:lpstr>
      <vt:lpstr>Elemental</vt:lpstr>
      <vt:lpstr>1_Courseware Template-V8_with reference</vt:lpstr>
      <vt:lpstr>Demystifying SAFe</vt:lpstr>
      <vt:lpstr>PowerPoint Presentation</vt:lpstr>
      <vt:lpstr>PowerPoint Presentation</vt:lpstr>
      <vt:lpstr>PowerPoint Presentation</vt:lpstr>
      <vt:lpstr>Roots, past, present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Equifax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sustain and deepen an agile transformation?</dc:title>
  <dc:creator>Danny Presten</dc:creator>
  <cp:lastModifiedBy>Daniel Presten</cp:lastModifiedBy>
  <cp:revision>39</cp:revision>
  <dcterms:created xsi:type="dcterms:W3CDTF">2018-02-23T16:35:13Z</dcterms:created>
  <dcterms:modified xsi:type="dcterms:W3CDTF">2018-08-21T01:18:56Z</dcterms:modified>
</cp:coreProperties>
</file>