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14"/>
  </p:notesMasterIdLst>
  <p:sldIdLst>
    <p:sldId id="258" r:id="rId3"/>
    <p:sldId id="256" r:id="rId4"/>
    <p:sldId id="275" r:id="rId5"/>
    <p:sldId id="272" r:id="rId6"/>
    <p:sldId id="276" r:id="rId7"/>
    <p:sldId id="277" r:id="rId8"/>
    <p:sldId id="278" r:id="rId9"/>
    <p:sldId id="271" r:id="rId10"/>
    <p:sldId id="281" r:id="rId11"/>
    <p:sldId id="280" r:id="rId12"/>
    <p:sldId id="27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2670" autoAdjust="0"/>
  </p:normalViewPr>
  <p:slideViewPr>
    <p:cSldViewPr>
      <p:cViewPr varScale="1">
        <p:scale>
          <a:sx n="138" d="100"/>
          <a:sy n="138" d="100"/>
        </p:scale>
        <p:origin x="34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9D295-84C1-46B2-9D90-0D3EDA3505E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8BD7-7F47-485F-9FCB-0413178EA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7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69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17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74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25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21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7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1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23" name="Group 22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6" name="Hexagon 25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9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66800" y="1581150"/>
            <a:ext cx="6561052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85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452" y="96697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452" y="1440180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Palatino Linotype" panose="02040502050505030304" pitchFamily="18" charset="0"/>
              <a:buNone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85452" y="2876550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FontTx/>
              <a:buNone/>
            </a:pPr>
            <a:r>
              <a:rPr lang="en-US" dirty="0"/>
              <a:t>Click to edit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5452" y="3349752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chemeClr val="accent1"/>
              </a:buClr>
              <a:buSzPct val="120000"/>
              <a:buFont typeface="Palatino Linotype" panose="02040502050505030304" pitchFamily="18" charset="0"/>
              <a:buNone/>
              <a:defRPr lang="en-US" sz="20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11" name="Group 10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4" name="Hexagon 13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01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3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65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61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719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35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31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9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1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16" name="Group 1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13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96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54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47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5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rgbClr val="F4762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1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22" name="Group 21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0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79" y="966978"/>
            <a:ext cx="7195729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86384" y="1440180"/>
            <a:ext cx="7108846" cy="2962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76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22376" y="1440180"/>
            <a:ext cx="3749040" cy="2962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46320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FontTx/>
              <a:buNone/>
            </a:pPr>
            <a:r>
              <a:rPr lang="en-US" dirty="0"/>
              <a:t>Click to edit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46320" y="1440180"/>
            <a:ext cx="3749040" cy="2962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chemeClr val="accent1"/>
              </a:buClr>
              <a:buSzPct val="100000"/>
              <a:buFont typeface="Wingdings 2" panose="05020102010507070707" pitchFamily="18" charset="2"/>
              <a:buChar char=""/>
              <a:defRPr lang="en-US" sz="20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1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1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6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65478"/>
            <a:ext cx="4623292" cy="25298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A249EF-CBBA-0044-9B97-B52CA6CABE06}"/>
              </a:ext>
            </a:extLst>
          </p:cNvPr>
          <p:cNvSpPr/>
          <p:nvPr userDrawn="1"/>
        </p:nvSpPr>
        <p:spPr>
          <a:xfrm>
            <a:off x="0" y="4267200"/>
            <a:ext cx="9144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750653-9252-AB4C-9B77-0CB674E55A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0" b="41094"/>
          <a:stretch/>
        </p:blipFill>
        <p:spPr>
          <a:xfrm>
            <a:off x="5486400" y="4291544"/>
            <a:ext cx="2495550" cy="4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6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80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4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7/16/18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59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061655"/>
            <a:ext cx="9144000" cy="1020190"/>
            <a:chOff x="0" y="2061655"/>
            <a:chExt cx="9144000" cy="1020190"/>
          </a:xfrm>
        </p:grpSpPr>
        <p:sp>
          <p:nvSpPr>
            <p:cNvPr id="9" name="Rectangle 8"/>
            <p:cNvSpPr/>
            <p:nvPr/>
          </p:nvSpPr>
          <p:spPr>
            <a:xfrm>
              <a:off x="0" y="2061655"/>
              <a:ext cx="9144000" cy="102019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1738478" y="2061655"/>
              <a:ext cx="5195722" cy="1020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113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4C60251-2153-1445-86BA-93E7B367D870}"/>
              </a:ext>
            </a:extLst>
          </p:cNvPr>
          <p:cNvSpPr txBox="1"/>
          <p:nvPr/>
        </p:nvSpPr>
        <p:spPr>
          <a:xfrm>
            <a:off x="533400" y="285750"/>
            <a:ext cx="5791200" cy="569387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xamples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D1B22-F728-A040-B459-A5BBCCBE2452}"/>
              </a:ext>
            </a:extLst>
          </p:cNvPr>
          <p:cNvSpPr txBox="1"/>
          <p:nvPr/>
        </p:nvSpPr>
        <p:spPr>
          <a:xfrm>
            <a:off x="512618" y="1047750"/>
            <a:ext cx="8153400" cy="3154710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b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Jbehave</a:t>
            </a:r>
            <a:endParaRPr lang="en-US" sz="28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Rbehave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Cucumber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Rspec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b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JDave</a:t>
            </a:r>
            <a:endParaRPr lang="en-US" sz="28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bg1"/>
              </a:solidFill>
              <a:latin typeface="Lucida Console" panose="020B0609040504020204" pitchFamily="49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0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4C60251-2153-1445-86BA-93E7B367D870}"/>
              </a:ext>
            </a:extLst>
          </p:cNvPr>
          <p:cNvSpPr txBox="1"/>
          <p:nvPr/>
        </p:nvSpPr>
        <p:spPr>
          <a:xfrm>
            <a:off x="533400" y="285750"/>
            <a:ext cx="5791200" cy="630942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benefits?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D1B22-F728-A040-B459-A5BBCCBE2452}"/>
              </a:ext>
            </a:extLst>
          </p:cNvPr>
          <p:cNvSpPr txBox="1"/>
          <p:nvPr/>
        </p:nvSpPr>
        <p:spPr>
          <a:xfrm>
            <a:off x="512618" y="895350"/>
            <a:ext cx="8153400" cy="3154710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collaboration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igh visibility – common language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design follows biz value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sers more satisfied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confident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gher quality and lower cost</a:t>
            </a:r>
          </a:p>
        </p:txBody>
      </p:sp>
    </p:spTree>
    <p:extLst>
      <p:ext uri="{BB962C8B-B14F-4D97-AF65-F5344CB8AC3E}">
        <p14:creationId xmlns:p14="http://schemas.microsoft.com/office/powerpoint/2010/main" val="284896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514350"/>
            <a:ext cx="6400800" cy="2590800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Introduction to BDD</a:t>
            </a: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4" descr="Agile Octane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14800"/>
            <a:ext cx="9144000" cy="514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0" b="41094"/>
          <a:stretch/>
        </p:blipFill>
        <p:spPr>
          <a:xfrm>
            <a:off x="5486400" y="4139144"/>
            <a:ext cx="2495550" cy="4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9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8B74DA-3121-0642-A93A-EC14BAC8D2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6400" y="514350"/>
            <a:ext cx="5156692" cy="3124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“BDD is a second-generation, outside-in, pull-based, multiple-stakeholder, multiple-scale, high-automation, agile methodology. It describes a cycle of interactions with well-defined outputs, resulting in the delivery of working, tested software that matters.”</a:t>
            </a:r>
          </a:p>
          <a:p>
            <a:pPr marL="0" indent="0" algn="r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-Dan North 2009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4C60251-2153-1445-86BA-93E7B367D870}"/>
              </a:ext>
            </a:extLst>
          </p:cNvPr>
          <p:cNvSpPr txBox="1"/>
          <p:nvPr/>
        </p:nvSpPr>
        <p:spPr>
          <a:xfrm>
            <a:off x="762000" y="815834"/>
            <a:ext cx="5791200" cy="569387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did BDD come from?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D1B22-F728-A040-B459-A5BBCCBE2452}"/>
              </a:ext>
            </a:extLst>
          </p:cNvPr>
          <p:cNvSpPr txBox="1"/>
          <p:nvPr/>
        </p:nvSpPr>
        <p:spPr>
          <a:xfrm>
            <a:off x="2133600" y="1654034"/>
            <a:ext cx="5791200" cy="1603516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TDD was first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BDD better defined “what” to test</a:t>
            </a:r>
          </a:p>
        </p:txBody>
      </p:sp>
    </p:spTree>
    <p:extLst>
      <p:ext uri="{BB962C8B-B14F-4D97-AF65-F5344CB8AC3E}">
        <p14:creationId xmlns:p14="http://schemas.microsoft.com/office/powerpoint/2010/main" val="337131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4C60251-2153-1445-86BA-93E7B367D870}"/>
              </a:ext>
            </a:extLst>
          </p:cNvPr>
          <p:cNvSpPr txBox="1"/>
          <p:nvPr/>
        </p:nvSpPr>
        <p:spPr>
          <a:xfrm>
            <a:off x="533400" y="285750"/>
            <a:ext cx="5791200" cy="692497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36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6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oncepts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D1B22-F728-A040-B459-A5BBCCBE2452}"/>
              </a:ext>
            </a:extLst>
          </p:cNvPr>
          <p:cNvSpPr txBox="1"/>
          <p:nvPr/>
        </p:nvSpPr>
        <p:spPr>
          <a:xfrm>
            <a:off x="457200" y="1276350"/>
            <a:ext cx="8153400" cy="1812804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uses </a:t>
            </a:r>
            <a:r>
              <a:rPr lang="en-US" sz="3200" b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dsl</a:t>
            </a:r>
            <a:r>
              <a:rPr lang="en-US" sz="3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(domain specific </a:t>
            </a:r>
            <a:r>
              <a:rPr lang="en-US" sz="3200" b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languge</a:t>
            </a:r>
            <a:r>
              <a:rPr lang="en-US" sz="3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leverage red/green/clean from TDD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integrated with a tool</a:t>
            </a:r>
            <a:endParaRPr lang="en-US" sz="32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4C60251-2153-1445-86BA-93E7B367D870}"/>
              </a:ext>
            </a:extLst>
          </p:cNvPr>
          <p:cNvSpPr txBox="1"/>
          <p:nvPr/>
        </p:nvSpPr>
        <p:spPr>
          <a:xfrm>
            <a:off x="304800" y="133350"/>
            <a:ext cx="5791200" cy="569387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ypical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pecification has two parts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D1B22-F728-A040-B459-A5BBCCBE2452}"/>
              </a:ext>
            </a:extLst>
          </p:cNvPr>
          <p:cNvSpPr txBox="1"/>
          <p:nvPr/>
        </p:nvSpPr>
        <p:spPr>
          <a:xfrm>
            <a:off x="762000" y="895350"/>
            <a:ext cx="3505200" cy="2120581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bg1"/>
              </a:buClr>
              <a:buSzPct val="120000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Story/Narrative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C0F4F0-ECCA-624C-8E81-0C9AFEAB0966}"/>
              </a:ext>
            </a:extLst>
          </p:cNvPr>
          <p:cNvSpPr txBox="1"/>
          <p:nvPr/>
        </p:nvSpPr>
        <p:spPr>
          <a:xfrm>
            <a:off x="4495800" y="819150"/>
            <a:ext cx="4038600" cy="3068532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bg1"/>
              </a:buClr>
              <a:buSzPct val="120000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Acceptance Criteria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 condition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Trigger event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 Outcome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Often Gherkin (given/when/then)</a:t>
            </a:r>
            <a:endParaRPr lang="en-US" sz="28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7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4C60251-2153-1445-86BA-93E7B367D870}"/>
              </a:ext>
            </a:extLst>
          </p:cNvPr>
          <p:cNvSpPr txBox="1"/>
          <p:nvPr/>
        </p:nvSpPr>
        <p:spPr>
          <a:xfrm>
            <a:off x="533400" y="285750"/>
            <a:ext cx="5791200" cy="569387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xamples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21B961-79DD-F24C-BA11-F55000073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431" y="1047750"/>
            <a:ext cx="4135569" cy="267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42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1885950"/>
            <a:ext cx="6934200" cy="615553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Specialized Tooling</a:t>
            </a: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AutoShape 4" descr="Agile Octane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4267200"/>
            <a:ext cx="9144000" cy="514350"/>
            <a:chOff x="152400" y="4267200"/>
            <a:chExt cx="9144000" cy="514350"/>
          </a:xfrm>
        </p:grpSpPr>
        <p:sp>
          <p:nvSpPr>
            <p:cNvPr id="11" name="Rectangle 10"/>
            <p:cNvSpPr/>
            <p:nvPr/>
          </p:nvSpPr>
          <p:spPr>
            <a:xfrm>
              <a:off x="152400" y="4267200"/>
              <a:ext cx="9144000" cy="51435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Palatino Linotype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291544"/>
              <a:ext cx="2495550" cy="490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2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4C60251-2153-1445-86BA-93E7B367D870}"/>
              </a:ext>
            </a:extLst>
          </p:cNvPr>
          <p:cNvSpPr txBox="1"/>
          <p:nvPr/>
        </p:nvSpPr>
        <p:spPr>
          <a:xfrm>
            <a:off x="533400" y="285750"/>
            <a:ext cx="5791200" cy="569387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 the tools do?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D1B22-F728-A040-B459-A5BBCCBE2452}"/>
              </a:ext>
            </a:extLst>
          </p:cNvPr>
          <p:cNvSpPr txBox="1"/>
          <p:nvPr/>
        </p:nvSpPr>
        <p:spPr>
          <a:xfrm>
            <a:off x="533400" y="971550"/>
            <a:ext cx="8153400" cy="3068532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eads the document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Understands key words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ex:“then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auses transformed to test parameters with help from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developers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xecutes the test scenarios</a:t>
            </a:r>
          </a:p>
          <a:p>
            <a:pPr marL="457200" indent="-45720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bg1"/>
              </a:solidFill>
              <a:latin typeface="Lucida Console" panose="020B0609040504020204" pitchFamily="49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2296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fx_PowerPoint_TemplateMASTER 2014">
  <a:themeElements>
    <a:clrScheme name="Catalyst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F47621"/>
      </a:accent1>
      <a:accent2>
        <a:srgbClr val="4DCC3C"/>
      </a:accent2>
      <a:accent3>
        <a:srgbClr val="B42541"/>
      </a:accent3>
      <a:accent4>
        <a:srgbClr val="F99D1C"/>
      </a:accent4>
      <a:accent5>
        <a:srgbClr val="FECF30"/>
      </a:accent5>
      <a:accent6>
        <a:srgbClr val="019EFF"/>
      </a:accent6>
      <a:hlink>
        <a:srgbClr val="019EFF"/>
      </a:hlink>
      <a:folHlink>
        <a:srgbClr val="0000FF"/>
      </a:folHlink>
    </a:clrScheme>
    <a:fontScheme name="Catalyst">
      <a:majorFont>
        <a:latin typeface="Century Gothic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spcBef>
            <a:spcPct val="20000"/>
          </a:spcBef>
          <a:buClr>
            <a:schemeClr val="tx1"/>
          </a:buClr>
          <a:buSzPct val="120000"/>
          <a:defRPr sz="2000" b="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5856</TotalTime>
  <Words>189</Words>
  <Application>Microsoft Macintosh PowerPoint</Application>
  <PresentationFormat>On-screen Show (16:9)</PresentationFormat>
  <Paragraphs>50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 Narrow</vt:lpstr>
      <vt:lpstr>Calibri</vt:lpstr>
      <vt:lpstr>Century Gothic</vt:lpstr>
      <vt:lpstr>Courier New</vt:lpstr>
      <vt:lpstr>Lucida Console</vt:lpstr>
      <vt:lpstr>Palatino Linotype</vt:lpstr>
      <vt:lpstr>Wingdings</vt:lpstr>
      <vt:lpstr>Wingdings 2</vt:lpstr>
      <vt:lpstr>efx_PowerPoint_TemplateMASTER 2014</vt:lpstr>
      <vt:lpstr>Elemental</vt:lpstr>
      <vt:lpstr>PowerPoint Presentation</vt:lpstr>
      <vt:lpstr>Introduction to BDD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Specialized Tooling</vt:lpstr>
      <vt:lpstr>PowerPoint Presentation</vt:lpstr>
      <vt:lpstr>PowerPoint Presentation</vt:lpstr>
      <vt:lpstr>PowerPoint Presentation</vt:lpstr>
    </vt:vector>
  </TitlesOfParts>
  <Company>Equifax INC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Kite</dc:creator>
  <cp:lastModifiedBy>Daniel Presten</cp:lastModifiedBy>
  <cp:revision>128</cp:revision>
  <dcterms:created xsi:type="dcterms:W3CDTF">2016-05-27T13:11:26Z</dcterms:created>
  <dcterms:modified xsi:type="dcterms:W3CDTF">2018-07-16T14:23:26Z</dcterms:modified>
</cp:coreProperties>
</file>