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1" r:id="rId2"/>
  </p:sldMasterIdLst>
  <p:notesMasterIdLst>
    <p:notesMasterId r:id="rId14"/>
  </p:notesMasterIdLst>
  <p:sldIdLst>
    <p:sldId id="258" r:id="rId3"/>
    <p:sldId id="256" r:id="rId4"/>
    <p:sldId id="275" r:id="rId5"/>
    <p:sldId id="272" r:id="rId6"/>
    <p:sldId id="276" r:id="rId7"/>
    <p:sldId id="277" r:id="rId8"/>
    <p:sldId id="278" r:id="rId9"/>
    <p:sldId id="271" r:id="rId10"/>
    <p:sldId id="281" r:id="rId11"/>
    <p:sldId id="280" r:id="rId12"/>
    <p:sldId id="279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2670" autoAdjust="0"/>
  </p:normalViewPr>
  <p:slideViewPr>
    <p:cSldViewPr>
      <p:cViewPr varScale="1">
        <p:scale>
          <a:sx n="138" d="100"/>
          <a:sy n="138" d="100"/>
        </p:scale>
        <p:origin x="34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9D295-84C1-46B2-9D90-0D3EDA3505EF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F8BD7-7F47-485F-9FCB-0413178EA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8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7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69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73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17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74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25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21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71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1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9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eci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1581150"/>
            <a:ext cx="6561052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5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985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452" y="96697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452" y="1440180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20000"/>
              <a:buFont typeface="Palatino Linotype" panose="02040502050505030304" pitchFamily="18" charset="0"/>
              <a:buNone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85452" y="2876550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FontTx/>
              <a:buNone/>
            </a:pPr>
            <a:r>
              <a:rPr lang="en-US" dirty="0"/>
              <a:t>Click to edit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85452" y="3349752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chemeClr val="accent1"/>
              </a:buClr>
              <a:buSzPct val="120000"/>
              <a:buFont typeface="Palatino Linotype" panose="02040502050505030304" pitchFamily="18" charset="0"/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11" name="Group 10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4" name="Hexagon 13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601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2240554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914400"/>
            <a:ext cx="7543800" cy="1614488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531618"/>
            <a:ext cx="6172200" cy="51435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936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765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3055873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3200526"/>
            <a:ext cx="3733800" cy="54864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428750"/>
            <a:ext cx="6035040" cy="1762506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61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493776"/>
            <a:ext cx="3273552" cy="2571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493777"/>
            <a:ext cx="3273552" cy="25741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719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028700"/>
            <a:ext cx="3276600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028700"/>
            <a:ext cx="3273552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35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431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796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1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16" name="Group 1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913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330941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4351"/>
            <a:ext cx="4343400" cy="257175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514351"/>
            <a:ext cx="2590800" cy="257175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96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459582"/>
            <a:ext cx="6705600" cy="191023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2589785"/>
            <a:ext cx="5029200" cy="540603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2498598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554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514351"/>
            <a:ext cx="5791200" cy="2628899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2474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457201"/>
            <a:ext cx="2133600" cy="3886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514351"/>
            <a:ext cx="5029200" cy="34290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05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rgbClr val="F4762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1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22" name="Group 21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0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3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-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79" y="966978"/>
            <a:ext cx="7195729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86384" y="1440180"/>
            <a:ext cx="7108846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3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76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22376" y="1440180"/>
            <a:ext cx="3749040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4632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FontTx/>
              <a:buNone/>
            </a:pPr>
            <a:r>
              <a:rPr lang="en-US" dirty="0"/>
              <a:t>Click to edit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46320" y="1440180"/>
            <a:ext cx="3749040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chemeClr val="accent1"/>
              </a:buClr>
              <a:buSzPct val="100000"/>
              <a:buFont typeface="Wingdings 2" panose="05020102010507070707" pitchFamily="18" charset="2"/>
              <a:buChar char=""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11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1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6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65478"/>
            <a:ext cx="4623292" cy="252989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A249EF-CBBA-0044-9B97-B52CA6CABE06}"/>
              </a:ext>
            </a:extLst>
          </p:cNvPr>
          <p:cNvSpPr/>
          <p:nvPr userDrawn="1"/>
        </p:nvSpPr>
        <p:spPr>
          <a:xfrm>
            <a:off x="0" y="4267200"/>
            <a:ext cx="9144000" cy="51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D750653-9252-AB4C-9B77-0CB674E55A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0" b="41094"/>
          <a:stretch/>
        </p:blipFill>
        <p:spPr>
          <a:xfrm>
            <a:off x="5486400" y="4291544"/>
            <a:ext cx="2495550" cy="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36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801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Tx/>
        <a:buBlip>
          <a:blip r:embed="rId14"/>
        </a:buBlip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 Narrow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778831"/>
            <a:ext cx="7240620" cy="428024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418098" y="314349"/>
            <a:ext cx="4153854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87641"/>
            <a:ext cx="6479362" cy="356606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3657600"/>
            <a:ext cx="75438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514351"/>
            <a:ext cx="6096000" cy="2743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1605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7/16/18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4616054"/>
            <a:ext cx="45720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4381500"/>
            <a:ext cx="2133600" cy="2286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59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061655"/>
            <a:ext cx="9144000" cy="1020190"/>
            <a:chOff x="0" y="2061655"/>
            <a:chExt cx="9144000" cy="1020190"/>
          </a:xfrm>
        </p:grpSpPr>
        <p:sp>
          <p:nvSpPr>
            <p:cNvPr id="9" name="Rectangle 8"/>
            <p:cNvSpPr/>
            <p:nvPr/>
          </p:nvSpPr>
          <p:spPr>
            <a:xfrm>
              <a:off x="0" y="2061655"/>
              <a:ext cx="9144000" cy="102019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1738478" y="2061655"/>
              <a:ext cx="5195722" cy="10201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11136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C60251-2153-1445-86BA-93E7B367D870}"/>
              </a:ext>
            </a:extLst>
          </p:cNvPr>
          <p:cNvSpPr txBox="1"/>
          <p:nvPr/>
        </p:nvSpPr>
        <p:spPr>
          <a:xfrm>
            <a:off x="533400" y="285750"/>
            <a:ext cx="5791200" cy="569387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xamples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AD1B22-F728-A040-B459-A5BBCCBE2452}"/>
              </a:ext>
            </a:extLst>
          </p:cNvPr>
          <p:cNvSpPr txBox="1"/>
          <p:nvPr/>
        </p:nvSpPr>
        <p:spPr>
          <a:xfrm>
            <a:off x="512618" y="1047750"/>
            <a:ext cx="8153400" cy="3154710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b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Jbehave</a:t>
            </a:r>
            <a:endParaRPr lang="en-US" sz="28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Rbehave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Cucumber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Rspec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b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JDave</a:t>
            </a:r>
            <a:endParaRPr lang="en-US" sz="28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bg1"/>
              </a:solidFill>
              <a:latin typeface="Lucida Console" panose="020B0609040504020204" pitchFamily="49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102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C60251-2153-1445-86BA-93E7B367D870}"/>
              </a:ext>
            </a:extLst>
          </p:cNvPr>
          <p:cNvSpPr txBox="1"/>
          <p:nvPr/>
        </p:nvSpPr>
        <p:spPr>
          <a:xfrm>
            <a:off x="533400" y="285750"/>
            <a:ext cx="5791200" cy="630942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the benefits?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AD1B22-F728-A040-B459-A5BBCCBE2452}"/>
              </a:ext>
            </a:extLst>
          </p:cNvPr>
          <p:cNvSpPr txBox="1"/>
          <p:nvPr/>
        </p:nvSpPr>
        <p:spPr>
          <a:xfrm>
            <a:off x="512618" y="895350"/>
            <a:ext cx="8153400" cy="3154710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Better collaboration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igh visibility – common language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Software design follows biz value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sers more satisfied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confident 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devs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gher quality and lower cost</a:t>
            </a:r>
          </a:p>
        </p:txBody>
      </p:sp>
    </p:spTree>
    <p:extLst>
      <p:ext uri="{BB962C8B-B14F-4D97-AF65-F5344CB8AC3E}">
        <p14:creationId xmlns:p14="http://schemas.microsoft.com/office/powerpoint/2010/main" val="284896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514350"/>
            <a:ext cx="6400800" cy="2590800"/>
          </a:xfrm>
        </p:spPr>
        <p:txBody>
          <a:bodyPr/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Introduction to BDD</a:t>
            </a: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114800"/>
            <a:ext cx="9144000" cy="514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0" b="41094"/>
          <a:stretch/>
        </p:blipFill>
        <p:spPr>
          <a:xfrm>
            <a:off x="5486400" y="4139144"/>
            <a:ext cx="2495550" cy="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693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8B74DA-3121-0642-A93A-EC14BAC8D2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76400" y="514350"/>
            <a:ext cx="5156692" cy="3124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“BDD is a second-generation, outside-in, pull-based, multiple-stakeholder, multiple-scale, high-automation, agile methodology. It describes a cycle of interactions with well-defined outputs, resulting in the delivery of working, tested software that matters.”</a:t>
            </a:r>
          </a:p>
          <a:p>
            <a:pPr marL="0" indent="0" algn="r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-Dan North 2009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25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C60251-2153-1445-86BA-93E7B367D870}"/>
              </a:ext>
            </a:extLst>
          </p:cNvPr>
          <p:cNvSpPr txBox="1"/>
          <p:nvPr/>
        </p:nvSpPr>
        <p:spPr>
          <a:xfrm>
            <a:off x="762000" y="815834"/>
            <a:ext cx="5791200" cy="569387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did BDD come from?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AD1B22-F728-A040-B459-A5BBCCBE2452}"/>
              </a:ext>
            </a:extLst>
          </p:cNvPr>
          <p:cNvSpPr txBox="1"/>
          <p:nvPr/>
        </p:nvSpPr>
        <p:spPr>
          <a:xfrm>
            <a:off x="2133600" y="1654034"/>
            <a:ext cx="5791200" cy="1603516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TDD was first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BDD better defined “what” to test</a:t>
            </a:r>
          </a:p>
        </p:txBody>
      </p:sp>
    </p:spTree>
    <p:extLst>
      <p:ext uri="{BB962C8B-B14F-4D97-AF65-F5344CB8AC3E}">
        <p14:creationId xmlns:p14="http://schemas.microsoft.com/office/powerpoint/2010/main" val="337131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C60251-2153-1445-86BA-93E7B367D870}"/>
              </a:ext>
            </a:extLst>
          </p:cNvPr>
          <p:cNvSpPr txBox="1"/>
          <p:nvPr/>
        </p:nvSpPr>
        <p:spPr>
          <a:xfrm>
            <a:off x="533400" y="285750"/>
            <a:ext cx="5791200" cy="692497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36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Core </a:t>
            </a:r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36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oncepts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AD1B22-F728-A040-B459-A5BBCCBE2452}"/>
              </a:ext>
            </a:extLst>
          </p:cNvPr>
          <p:cNvSpPr txBox="1"/>
          <p:nvPr/>
        </p:nvSpPr>
        <p:spPr>
          <a:xfrm>
            <a:off x="457200" y="1276350"/>
            <a:ext cx="8153400" cy="1812804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uses </a:t>
            </a:r>
            <a:r>
              <a:rPr lang="en-US" sz="3200" b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dsl</a:t>
            </a:r>
            <a:r>
              <a:rPr lang="en-US" sz="32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(domain specific </a:t>
            </a:r>
            <a:r>
              <a:rPr lang="en-US" sz="3200" b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languge</a:t>
            </a:r>
            <a:r>
              <a:rPr lang="en-US" sz="32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leverage red/green/clean from TDD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 integrated with a tool</a:t>
            </a:r>
            <a:endParaRPr lang="en-US" sz="32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19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C60251-2153-1445-86BA-93E7B367D870}"/>
              </a:ext>
            </a:extLst>
          </p:cNvPr>
          <p:cNvSpPr txBox="1"/>
          <p:nvPr/>
        </p:nvSpPr>
        <p:spPr>
          <a:xfrm>
            <a:off x="304800" y="133350"/>
            <a:ext cx="5791200" cy="569387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ypical 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pecification has two parts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AD1B22-F728-A040-B459-A5BBCCBE2452}"/>
              </a:ext>
            </a:extLst>
          </p:cNvPr>
          <p:cNvSpPr txBox="1"/>
          <p:nvPr/>
        </p:nvSpPr>
        <p:spPr>
          <a:xfrm>
            <a:off x="762000" y="895350"/>
            <a:ext cx="3505200" cy="2120581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bg1"/>
              </a:buClr>
              <a:buSzPct val="120000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Story/Narrative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C0F4F0-ECCA-624C-8E81-0C9AFEAB0966}"/>
              </a:ext>
            </a:extLst>
          </p:cNvPr>
          <p:cNvSpPr txBox="1"/>
          <p:nvPr/>
        </p:nvSpPr>
        <p:spPr>
          <a:xfrm>
            <a:off x="4495800" y="819150"/>
            <a:ext cx="4038600" cy="3068532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bg1"/>
              </a:buClr>
              <a:buSzPct val="120000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Acceptance Criteria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Initial condition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Trigger event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Expected Outcome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Often Gherkin (given/when/then)</a:t>
            </a:r>
            <a:endParaRPr lang="en-US" sz="28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173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C60251-2153-1445-86BA-93E7B367D870}"/>
              </a:ext>
            </a:extLst>
          </p:cNvPr>
          <p:cNvSpPr txBox="1"/>
          <p:nvPr/>
        </p:nvSpPr>
        <p:spPr>
          <a:xfrm>
            <a:off x="533400" y="285750"/>
            <a:ext cx="5791200" cy="569387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xamples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21B961-79DD-F24C-BA11-F55000073E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431" y="1047750"/>
            <a:ext cx="4135569" cy="267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942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62000" y="1885950"/>
            <a:ext cx="6934200" cy="615553"/>
          </a:xfrm>
        </p:spPr>
        <p:txBody>
          <a:bodyPr/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Specialized Tooling</a:t>
            </a: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4267200"/>
            <a:ext cx="9144000" cy="514350"/>
            <a:chOff x="152400" y="4267200"/>
            <a:chExt cx="9144000" cy="514350"/>
          </a:xfrm>
        </p:grpSpPr>
        <p:sp>
          <p:nvSpPr>
            <p:cNvPr id="11" name="Rectangle 10"/>
            <p:cNvSpPr/>
            <p:nvPr/>
          </p:nvSpPr>
          <p:spPr>
            <a:xfrm>
              <a:off x="152400" y="4267200"/>
              <a:ext cx="9144000" cy="514350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prstClr val="white"/>
                </a:solidFill>
                <a:latin typeface="Palatino Linotype"/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2915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25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C60251-2153-1445-86BA-93E7B367D870}"/>
              </a:ext>
            </a:extLst>
          </p:cNvPr>
          <p:cNvSpPr txBox="1"/>
          <p:nvPr/>
        </p:nvSpPr>
        <p:spPr>
          <a:xfrm>
            <a:off x="533400" y="285750"/>
            <a:ext cx="5791200" cy="569387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do the tools do?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AD1B22-F728-A040-B459-A5BBCCBE2452}"/>
              </a:ext>
            </a:extLst>
          </p:cNvPr>
          <p:cNvSpPr txBox="1"/>
          <p:nvPr/>
        </p:nvSpPr>
        <p:spPr>
          <a:xfrm>
            <a:off x="533400" y="971550"/>
            <a:ext cx="8153400" cy="3068532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eads the document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Understands key words 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ex:“then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auses transformed to test parameters with help from 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developers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xecutes the test scenarios</a:t>
            </a:r>
          </a:p>
          <a:p>
            <a:pPr marL="457200" indent="-457200" algn="l">
              <a:spcBef>
                <a:spcPct val="20000"/>
              </a:spcBef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bg1"/>
              </a:solidFill>
              <a:latin typeface="Lucida Console" panose="020B0609040504020204" pitchFamily="49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02296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efx_PowerPoint_TemplateMASTER 2014">
  <a:themeElements>
    <a:clrScheme name="Catalyst">
      <a:dk1>
        <a:srgbClr val="000000"/>
      </a:dk1>
      <a:lt1>
        <a:srgbClr val="FFFFFF"/>
      </a:lt1>
      <a:dk2>
        <a:srgbClr val="000000"/>
      </a:dk2>
      <a:lt2>
        <a:srgbClr val="ADAFAA"/>
      </a:lt2>
      <a:accent1>
        <a:srgbClr val="F47621"/>
      </a:accent1>
      <a:accent2>
        <a:srgbClr val="4DCC3C"/>
      </a:accent2>
      <a:accent3>
        <a:srgbClr val="B42541"/>
      </a:accent3>
      <a:accent4>
        <a:srgbClr val="F99D1C"/>
      </a:accent4>
      <a:accent5>
        <a:srgbClr val="FECF30"/>
      </a:accent5>
      <a:accent6>
        <a:srgbClr val="019EFF"/>
      </a:accent6>
      <a:hlink>
        <a:srgbClr val="019EFF"/>
      </a:hlink>
      <a:folHlink>
        <a:srgbClr val="0000FF"/>
      </a:folHlink>
    </a:clrScheme>
    <a:fontScheme name="Catalyst">
      <a:majorFont>
        <a:latin typeface="Century Gothic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tIns="91440" rtlCol="0">
        <a:spAutoFit/>
      </a:bodyPr>
      <a:lstStyle>
        <a:defPPr algn="l">
          <a:spcBef>
            <a:spcPct val="20000"/>
          </a:spcBef>
          <a:buClr>
            <a:schemeClr val="tx1"/>
          </a:buClr>
          <a:buSzPct val="120000"/>
          <a:defRPr sz="2000" b="0" dirty="0" err="1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5856</TotalTime>
  <Words>189</Words>
  <Application>Microsoft Macintosh PowerPoint</Application>
  <PresentationFormat>On-screen Show (16:9)</PresentationFormat>
  <Paragraphs>50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Arial Narrow</vt:lpstr>
      <vt:lpstr>Calibri</vt:lpstr>
      <vt:lpstr>Century Gothic</vt:lpstr>
      <vt:lpstr>Courier New</vt:lpstr>
      <vt:lpstr>Lucida Console</vt:lpstr>
      <vt:lpstr>Palatino Linotype</vt:lpstr>
      <vt:lpstr>Wingdings</vt:lpstr>
      <vt:lpstr>Wingdings 2</vt:lpstr>
      <vt:lpstr>efx_PowerPoint_TemplateMASTER 2014</vt:lpstr>
      <vt:lpstr>Elemental</vt:lpstr>
      <vt:lpstr>PowerPoint Presentation</vt:lpstr>
      <vt:lpstr>Introduction to BDD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Specialized Tooling</vt:lpstr>
      <vt:lpstr>PowerPoint Presentation</vt:lpstr>
      <vt:lpstr>PowerPoint Presentation</vt:lpstr>
      <vt:lpstr>PowerPoint Presentation</vt:lpstr>
    </vt:vector>
  </TitlesOfParts>
  <Company>Equifax INC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Kite</dc:creator>
  <cp:lastModifiedBy>Daniel Presten</cp:lastModifiedBy>
  <cp:revision>128</cp:revision>
  <dcterms:created xsi:type="dcterms:W3CDTF">2016-05-27T13:11:26Z</dcterms:created>
  <dcterms:modified xsi:type="dcterms:W3CDTF">2018-07-16T14:23:26Z</dcterms:modified>
</cp:coreProperties>
</file>