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6" r:id="rId2"/>
  </p:sldMasterIdLst>
  <p:notesMasterIdLst>
    <p:notesMasterId r:id="rId8"/>
  </p:notesMasterIdLst>
  <p:handoutMasterIdLst>
    <p:handoutMasterId r:id="rId9"/>
  </p:handoutMasterIdLst>
  <p:sldIdLst>
    <p:sldId id="340" r:id="rId3"/>
    <p:sldId id="341" r:id="rId4"/>
    <p:sldId id="342" r:id="rId5"/>
    <p:sldId id="344" r:id="rId6"/>
    <p:sldId id="345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7604"/>
    <a:srgbClr val="F47621"/>
    <a:srgbClr val="E6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88426" autoAdjust="0"/>
  </p:normalViewPr>
  <p:slideViewPr>
    <p:cSldViewPr>
      <p:cViewPr varScale="1">
        <p:scale>
          <a:sx n="131" d="100"/>
          <a:sy n="131" d="100"/>
        </p:scale>
        <p:origin x="54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D19D95-6992-4CE4-859D-F1E25051101A}" type="datetimeFigureOut">
              <a:rPr lang="en-US" smtClean="0"/>
              <a:t>7/19/18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02159-80B4-4FA9-8D6A-021F72EDF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362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9D295-84C1-46B2-9D90-0D3EDA3505EF}" type="datetimeFigureOut">
              <a:rPr lang="en-US" smtClean="0"/>
              <a:t>7/19/18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F8BD7-7F47-485F-9FCB-0413178EA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801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Changed it from just one square of “coaching”…really a</a:t>
            </a:r>
            <a:r>
              <a:rPr lang="en-US" baseline="0" dirty="0"/>
              <a:t> </a:t>
            </a:r>
            <a:r>
              <a:rPr lang="en-US" baseline="0" dirty="0" err="1"/>
              <a:t>coache’s</a:t>
            </a:r>
            <a:r>
              <a:rPr lang="en-US" baseline="0" dirty="0"/>
              <a:t> work is all the guiding all the green and blue boxes (not just that one)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439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www.scaledagileframework.com</a:t>
            </a:r>
            <a:r>
              <a:rPr lang="en-US" dirty="0"/>
              <a:t>/pi-planning/</a:t>
            </a:r>
          </a:p>
        </p:txBody>
      </p:sp>
    </p:spTree>
    <p:extLst>
      <p:ext uri="{BB962C8B-B14F-4D97-AF65-F5344CB8AC3E}">
        <p14:creationId xmlns:p14="http://schemas.microsoft.com/office/powerpoint/2010/main" val="1761978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99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331171" y="2023056"/>
            <a:ext cx="4623292" cy="252989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536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eci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1581150"/>
            <a:ext cx="6561052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025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4638675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6985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452" y="96697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452" y="1440180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1" name="Group 10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4" name="Hexagon 13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685452" y="286054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85452" y="3333752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</p:spTree>
    <p:extLst>
      <p:ext uri="{BB962C8B-B14F-4D97-AF65-F5344CB8AC3E}">
        <p14:creationId xmlns:p14="http://schemas.microsoft.com/office/powerpoint/2010/main" val="1765601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rand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9" name="Group 8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2" name="Hexagon 11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1487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992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3" name="Group 22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6" name="Hexagon 25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74122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6" name="Group 1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46399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rgbClr val="F4762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2" name="Group 21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31987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837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6" name="Group 1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8913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-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79" y="966978"/>
            <a:ext cx="7195729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86384" y="1440180"/>
            <a:ext cx="7108846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2793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6482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</p:spTree>
    <p:extLst>
      <p:ext uri="{BB962C8B-B14F-4D97-AF65-F5344CB8AC3E}">
        <p14:creationId xmlns:p14="http://schemas.microsoft.com/office/powerpoint/2010/main" val="33614152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6232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09934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9" name="Group 8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2" name="Hexagon 11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10329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331171" y="2023056"/>
            <a:ext cx="4623292" cy="252989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48700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eci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1581150"/>
            <a:ext cx="6561052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6" name="Group 5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0" name="Hexagon 9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24023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4638675" y="1200150"/>
            <a:ext cx="4038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2331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452" y="96697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452" y="1440180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11" name="Group 10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4" name="Hexagon 13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685452" y="2860548"/>
            <a:ext cx="7620348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685452" y="3333752"/>
            <a:ext cx="7620348" cy="1295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</p:spTree>
    <p:extLst>
      <p:ext uri="{BB962C8B-B14F-4D97-AF65-F5344CB8AC3E}">
        <p14:creationId xmlns:p14="http://schemas.microsoft.com/office/powerpoint/2010/main" val="40653374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5539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0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835956" y="1666494"/>
            <a:ext cx="6226760" cy="815936"/>
          </a:xfrm>
        </p:spPr>
        <p:txBody>
          <a:bodyPr anchor="b">
            <a:noAutofit/>
          </a:bodyPr>
          <a:lstStyle>
            <a:lvl1pPr algn="l">
              <a:defRPr sz="4000" b="0" cap="none" baseline="0">
                <a:solidFill>
                  <a:srgbClr val="F4762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835956" y="2459832"/>
            <a:ext cx="6233574" cy="117871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marL="0" indent="0" algn="l">
              <a:buNone/>
              <a:defRPr sz="3200">
                <a:solidFill>
                  <a:schemeClr val="accent6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22" name="Group 21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26" name="Picture 25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27" name="Hexagon 26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536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203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-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79" y="966978"/>
            <a:ext cx="7195729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86384" y="1440180"/>
            <a:ext cx="7108846" cy="29626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lang="en-US" sz="2000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42900" indent="-3429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20000"/>
              <a:buFontTx/>
              <a:buBlip>
                <a:blip r:embed="rId2"/>
              </a:buBlip>
              <a:defRPr lang="en-US" sz="26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add bullets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83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648200" y="966978"/>
            <a:ext cx="3511296" cy="377190"/>
          </a:xfrm>
          <a:prstGeom prst="rect">
            <a:avLst/>
          </a:prstGeom>
        </p:spPr>
        <p:txBody>
          <a:bodyPr lIns="0" anchor="ctr" anchorCtr="0">
            <a:norm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10000"/>
              </a:spcAft>
              <a:buClr>
                <a:srgbClr val="FFFFFF"/>
              </a:buClr>
              <a:buSzPct val="119000"/>
              <a:buNone/>
              <a:defRPr lang="en-US" sz="2400" b="1" kern="120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1428750"/>
            <a:ext cx="3733800" cy="3352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 baseline="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First level bullet</a:t>
            </a:r>
          </a:p>
          <a:p>
            <a:pPr lvl="1"/>
            <a:r>
              <a:rPr lang="en-US" dirty="0"/>
              <a:t>Second level bullet</a:t>
            </a:r>
          </a:p>
          <a:p>
            <a:pPr lvl="2"/>
            <a:r>
              <a:rPr lang="en-US" dirty="0"/>
              <a:t>Third level bullet</a:t>
            </a:r>
          </a:p>
          <a:p>
            <a:pPr lvl="3"/>
            <a:r>
              <a:rPr lang="en-US" dirty="0"/>
              <a:t>Fourth level bullet</a:t>
            </a:r>
          </a:p>
          <a:p>
            <a:pPr lvl="4"/>
            <a:r>
              <a:rPr lang="en-US" dirty="0"/>
              <a:t>Fifth level bullet</a:t>
            </a:r>
          </a:p>
        </p:txBody>
      </p:sp>
    </p:spTree>
    <p:extLst>
      <p:ext uri="{BB962C8B-B14F-4D97-AF65-F5344CB8AC3E}">
        <p14:creationId xmlns:p14="http://schemas.microsoft.com/office/powerpoint/2010/main" val="388211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841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76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573314" y="895352"/>
            <a:ext cx="8005910" cy="37959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42900" indent="-3429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2000">
                <a:solidFill>
                  <a:schemeClr val="bg1"/>
                </a:solidFill>
                <a:latin typeface="+mn-lt"/>
              </a:defRPr>
            </a:lvl1pPr>
            <a:lvl2pPr marL="742950" indent="-28575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800">
                <a:solidFill>
                  <a:schemeClr val="bg1"/>
                </a:solidFill>
                <a:latin typeface="+mn-lt"/>
              </a:defRPr>
            </a:lvl2pPr>
            <a:lvl3pPr marL="11430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600">
                <a:solidFill>
                  <a:schemeClr val="bg1"/>
                </a:solidFill>
                <a:latin typeface="+mn-lt"/>
              </a:defRPr>
            </a:lvl3pPr>
            <a:lvl4pPr marL="16002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4pPr>
            <a:lvl5pPr marL="2057400" indent="-228600">
              <a:buClr>
                <a:schemeClr val="accent6"/>
              </a:buClr>
              <a:buSzPct val="85000"/>
              <a:buFont typeface="Segoe UI Symbol" panose="020B0502040204020203" pitchFamily="34" charset="0"/>
              <a:buChar char="⎔"/>
              <a:defRPr sz="14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59020" y="205740"/>
            <a:ext cx="8784980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7627857" y="0"/>
            <a:ext cx="942975" cy="4495684"/>
            <a:chOff x="7324725" y="1657466"/>
            <a:chExt cx="942975" cy="4495684"/>
          </a:xfrm>
        </p:grpSpPr>
        <p:grpSp>
          <p:nvGrpSpPr>
            <p:cNvPr id="9" name="Group 8"/>
            <p:cNvGrpSpPr/>
            <p:nvPr/>
          </p:nvGrpSpPr>
          <p:grpSpPr>
            <a:xfrm>
              <a:off x="7324725" y="5343524"/>
              <a:ext cx="942975" cy="809626"/>
              <a:chOff x="2028825" y="1676399"/>
              <a:chExt cx="942975" cy="80962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916" t="83889" r="21531" b="4444"/>
              <a:stretch/>
            </p:blipFill>
            <p:spPr>
              <a:xfrm>
                <a:off x="2095500" y="1685924"/>
                <a:ext cx="762000" cy="800101"/>
              </a:xfrm>
              <a:prstGeom prst="rect">
                <a:avLst/>
              </a:prstGeom>
            </p:spPr>
          </p:pic>
          <p:sp>
            <p:nvSpPr>
              <p:cNvPr id="12" name="Hexagon 11"/>
              <p:cNvSpPr/>
              <p:nvPr/>
            </p:nvSpPr>
            <p:spPr>
              <a:xfrm>
                <a:off x="2028825" y="1676399"/>
                <a:ext cx="942975" cy="809626"/>
              </a:xfrm>
              <a:prstGeom prst="hexagon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flipV="1">
              <a:off x="7796212" y="1657466"/>
              <a:ext cx="0" cy="3695584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148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801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21" r:id="rId9"/>
    <p:sldLayoutId id="2147483717" r:id="rId10"/>
    <p:sldLayoutId id="2147483718" r:id="rId11"/>
    <p:sldLayoutId id="2147483719" r:id="rId12"/>
    <p:sldLayoutId id="2147483720" r:id="rId13"/>
    <p:sldLayoutId id="2147483734" r:id="rId14"/>
    <p:sldLayoutId id="2147483735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Tx/>
        <a:buBlip>
          <a:blip r:embed="rId17"/>
        </a:buBlip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 Narrow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05740"/>
            <a:ext cx="8787384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152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Tx/>
        <a:buBlip>
          <a:blip r:embed="rId16"/>
        </a:buBlip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 Narrow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Freeform 76"/>
          <p:cNvSpPr/>
          <p:nvPr/>
        </p:nvSpPr>
        <p:spPr>
          <a:xfrm rot="16200000">
            <a:off x="233840" y="1239006"/>
            <a:ext cx="3096182" cy="1735061"/>
          </a:xfrm>
          <a:custGeom>
            <a:avLst/>
            <a:gdLst>
              <a:gd name="connsiteX0" fmla="*/ 0 w 1500686"/>
              <a:gd name="connsiteY0" fmla="*/ 869894 h 869894"/>
              <a:gd name="connsiteX1" fmla="*/ 0 w 1500686"/>
              <a:gd name="connsiteY1" fmla="*/ 380579 h 869894"/>
              <a:gd name="connsiteX2" fmla="*/ 380579 w 1500686"/>
              <a:gd name="connsiteY2" fmla="*/ 0 h 869894"/>
              <a:gd name="connsiteX3" fmla="*/ 1011371 w 1500686"/>
              <a:gd name="connsiteY3" fmla="*/ 0 h 869894"/>
              <a:gd name="connsiteX4" fmla="*/ 1391950 w 1500686"/>
              <a:gd name="connsiteY4" fmla="*/ 380579 h 869894"/>
              <a:gd name="connsiteX5" fmla="*/ 1391949 w 1500686"/>
              <a:gd name="connsiteY5" fmla="*/ 434947 h 869894"/>
              <a:gd name="connsiteX6" fmla="*/ 1500686 w 1500686"/>
              <a:gd name="connsiteY6" fmla="*/ 434947 h 869894"/>
              <a:gd name="connsiteX7" fmla="*/ 1283213 w 1500686"/>
              <a:gd name="connsiteY7" fmla="*/ 652421 h 869894"/>
              <a:gd name="connsiteX8" fmla="*/ 1065739 w 1500686"/>
              <a:gd name="connsiteY8" fmla="*/ 434947 h 869894"/>
              <a:gd name="connsiteX9" fmla="*/ 1174476 w 1500686"/>
              <a:gd name="connsiteY9" fmla="*/ 434947 h 869894"/>
              <a:gd name="connsiteX10" fmla="*/ 1174476 w 1500686"/>
              <a:gd name="connsiteY10" fmla="*/ 380579 h 869894"/>
              <a:gd name="connsiteX11" fmla="*/ 1011371 w 1500686"/>
              <a:gd name="connsiteY11" fmla="*/ 217474 h 869894"/>
              <a:gd name="connsiteX12" fmla="*/ 380579 w 1500686"/>
              <a:gd name="connsiteY12" fmla="*/ 217474 h 869894"/>
              <a:gd name="connsiteX13" fmla="*/ 217474 w 1500686"/>
              <a:gd name="connsiteY13" fmla="*/ 380579 h 869894"/>
              <a:gd name="connsiteX14" fmla="*/ 217474 w 1500686"/>
              <a:gd name="connsiteY14" fmla="*/ 869894 h 869894"/>
              <a:gd name="connsiteX15" fmla="*/ 0 w 1500686"/>
              <a:gd name="connsiteY15" fmla="*/ 869894 h 86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00686" h="869894">
                <a:moveTo>
                  <a:pt x="0" y="869894"/>
                </a:moveTo>
                <a:lnTo>
                  <a:pt x="0" y="380579"/>
                </a:lnTo>
                <a:cubicBezTo>
                  <a:pt x="0" y="170391"/>
                  <a:pt x="170391" y="0"/>
                  <a:pt x="380579" y="0"/>
                </a:cubicBezTo>
                <a:lnTo>
                  <a:pt x="1011371" y="0"/>
                </a:lnTo>
                <a:cubicBezTo>
                  <a:pt x="1221559" y="0"/>
                  <a:pt x="1391950" y="170391"/>
                  <a:pt x="1391950" y="380579"/>
                </a:cubicBezTo>
                <a:cubicBezTo>
                  <a:pt x="1391950" y="398702"/>
                  <a:pt x="1391949" y="416824"/>
                  <a:pt x="1391949" y="434947"/>
                </a:cubicBezTo>
                <a:lnTo>
                  <a:pt x="1500686" y="434947"/>
                </a:lnTo>
                <a:lnTo>
                  <a:pt x="1283213" y="652421"/>
                </a:lnTo>
                <a:lnTo>
                  <a:pt x="1065739" y="434947"/>
                </a:lnTo>
                <a:lnTo>
                  <a:pt x="1174476" y="434947"/>
                </a:lnTo>
                <a:lnTo>
                  <a:pt x="1174476" y="380579"/>
                </a:lnTo>
                <a:cubicBezTo>
                  <a:pt x="1174476" y="290499"/>
                  <a:pt x="1101451" y="217474"/>
                  <a:pt x="1011371" y="217474"/>
                </a:cubicBezTo>
                <a:lnTo>
                  <a:pt x="380579" y="217474"/>
                </a:lnTo>
                <a:cubicBezTo>
                  <a:pt x="290499" y="217474"/>
                  <a:pt x="217474" y="290499"/>
                  <a:pt x="217474" y="380579"/>
                </a:cubicBezTo>
                <a:lnTo>
                  <a:pt x="217474" y="869894"/>
                </a:lnTo>
                <a:lnTo>
                  <a:pt x="0" y="869894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endParaRPr lang="en-US" dirty="0"/>
          </a:p>
        </p:txBody>
      </p:sp>
      <p:sp>
        <p:nvSpPr>
          <p:cNvPr id="43" name="Pentagon 42"/>
          <p:cNvSpPr/>
          <p:nvPr/>
        </p:nvSpPr>
        <p:spPr>
          <a:xfrm flipH="1">
            <a:off x="3105292" y="3147683"/>
            <a:ext cx="2631632" cy="506945"/>
          </a:xfrm>
          <a:prstGeom prst="homePlat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pPr lvl="1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Build Backlogs</a:t>
            </a:r>
          </a:p>
          <a:p>
            <a:pPr lvl="1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Launch Teams and Program</a:t>
            </a:r>
          </a:p>
        </p:txBody>
      </p:sp>
      <p:sp>
        <p:nvSpPr>
          <p:cNvPr id="44" name="Pentagon 43"/>
          <p:cNvSpPr/>
          <p:nvPr/>
        </p:nvSpPr>
        <p:spPr>
          <a:xfrm flipH="1">
            <a:off x="5159963" y="3142903"/>
            <a:ext cx="1359845" cy="511726"/>
          </a:xfrm>
          <a:prstGeom prst="homePlat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Role Training</a:t>
            </a:r>
          </a:p>
        </p:txBody>
      </p:sp>
      <p:sp>
        <p:nvSpPr>
          <p:cNvPr id="45" name="Pentagon 44"/>
          <p:cNvSpPr/>
          <p:nvPr/>
        </p:nvSpPr>
        <p:spPr>
          <a:xfrm flipH="1">
            <a:off x="6269767" y="3142903"/>
            <a:ext cx="963634" cy="511726"/>
          </a:xfrm>
          <a:prstGeom prst="homePlat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Fill Roles</a:t>
            </a:r>
          </a:p>
        </p:txBody>
      </p:sp>
      <p:sp>
        <p:nvSpPr>
          <p:cNvPr id="52" name="Chevron 4"/>
          <p:cNvSpPr/>
          <p:nvPr/>
        </p:nvSpPr>
        <p:spPr>
          <a:xfrm rot="11219816" flipH="1">
            <a:off x="1425865" y="3169611"/>
            <a:ext cx="612931" cy="562772"/>
          </a:xfrm>
          <a:custGeom>
            <a:avLst/>
            <a:gdLst/>
            <a:ahLst/>
            <a:cxnLst/>
            <a:rect l="l" t="t" r="r" b="b"/>
            <a:pathLst>
              <a:path w="1715530" h="1739538">
                <a:moveTo>
                  <a:pt x="5570" y="706436"/>
                </a:moveTo>
                <a:cubicBezTo>
                  <a:pt x="-9902" y="838638"/>
                  <a:pt x="6599" y="977148"/>
                  <a:pt x="58300" y="1110740"/>
                </a:cubicBezTo>
                <a:cubicBezTo>
                  <a:pt x="181601" y="1429341"/>
                  <a:pt x="480250" y="1654408"/>
                  <a:pt x="818237" y="1684943"/>
                </a:cubicBezTo>
                <a:lnTo>
                  <a:pt x="816804" y="1727165"/>
                </a:lnTo>
                <a:lnTo>
                  <a:pt x="839743" y="1739538"/>
                </a:lnTo>
                <a:lnTo>
                  <a:pt x="1138244" y="1441037"/>
                </a:lnTo>
                <a:lnTo>
                  <a:pt x="839743" y="1142535"/>
                </a:lnTo>
                <a:lnTo>
                  <a:pt x="832842" y="1160620"/>
                </a:lnTo>
                <a:lnTo>
                  <a:pt x="831322" y="1230706"/>
                </a:lnTo>
                <a:cubicBezTo>
                  <a:pt x="683179" y="1206541"/>
                  <a:pt x="551498" y="1105528"/>
                  <a:pt x="489550" y="967641"/>
                </a:cubicBezTo>
                <a:cubicBezTo>
                  <a:pt x="412446" y="796018"/>
                  <a:pt x="461060" y="608164"/>
                  <a:pt x="607309" y="512598"/>
                </a:cubicBezTo>
                <a:cubicBezTo>
                  <a:pt x="740613" y="425492"/>
                  <a:pt x="925363" y="434870"/>
                  <a:pt x="1069905" y="536080"/>
                </a:cubicBezTo>
                <a:cubicBezTo>
                  <a:pt x="1212019" y="635591"/>
                  <a:pt x="1285782" y="803289"/>
                  <a:pt x="1255621" y="958305"/>
                </a:cubicBezTo>
                <a:lnTo>
                  <a:pt x="1692433" y="1082204"/>
                </a:lnTo>
                <a:cubicBezTo>
                  <a:pt x="1775704" y="739980"/>
                  <a:pt x="1629282" y="371914"/>
                  <a:pt x="1326379" y="162043"/>
                </a:cubicBezTo>
                <a:cubicBezTo>
                  <a:pt x="1021075" y="-49490"/>
                  <a:pt x="623243" y="-54338"/>
                  <a:pt x="334440" y="149955"/>
                </a:cubicBezTo>
                <a:cubicBezTo>
                  <a:pt x="145959" y="283283"/>
                  <a:pt x="31357" y="486099"/>
                  <a:pt x="5570" y="706436"/>
                </a:cubicBezTo>
                <a:close/>
              </a:path>
            </a:pathLst>
          </a:custGeom>
          <a:ln>
            <a:solidFill>
              <a:srgbClr val="DE76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0" vert="horz" wrap="square" lIns="141544" tIns="5334" rIns="130877" bIns="5334" numCol="1" spcCol="1270" anchor="ctr" anchorCtr="0">
            <a:noAutofit/>
          </a:bodyPr>
          <a:lstStyle/>
          <a:p>
            <a:pPr marL="0" marR="0" lvl="0" indent="0" algn="ctr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6927" y="515750"/>
            <a:ext cx="155576" cy="22225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18436" y="2927435"/>
            <a:ext cx="155576" cy="222250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40390" y="2927435"/>
            <a:ext cx="155576" cy="222250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11188" y="2927435"/>
            <a:ext cx="155576" cy="222250"/>
          </a:xfrm>
          <a:prstGeom prst="rect">
            <a:avLst/>
          </a:prstGeom>
        </p:spPr>
      </p:pic>
      <p:sp>
        <p:nvSpPr>
          <p:cNvPr id="65" name="Rectangle 64"/>
          <p:cNvSpPr/>
          <p:nvPr/>
        </p:nvSpPr>
        <p:spPr>
          <a:xfrm>
            <a:off x="3733800" y="209550"/>
            <a:ext cx="956140" cy="2328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Leading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(SA)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429000" y="2440045"/>
            <a:ext cx="516866" cy="44535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Teams (SP)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591995" y="2447254"/>
            <a:ext cx="639340" cy="43093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Scrum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Master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043533" y="2546320"/>
            <a:ext cx="505382" cy="2328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PMPO</a:t>
            </a: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7504" y="2925434"/>
            <a:ext cx="155576" cy="22225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9458" y="2925434"/>
            <a:ext cx="155576" cy="22225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1412" y="2925434"/>
            <a:ext cx="155576" cy="222250"/>
          </a:xfrm>
          <a:prstGeom prst="rect">
            <a:avLst/>
          </a:prstGeom>
        </p:spPr>
      </p:pic>
      <p:sp>
        <p:nvSpPr>
          <p:cNvPr id="72" name="Rectangle 71"/>
          <p:cNvSpPr/>
          <p:nvPr/>
        </p:nvSpPr>
        <p:spPr>
          <a:xfrm>
            <a:off x="2093208" y="2440045"/>
            <a:ext cx="516866" cy="44535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Teams (SP)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407703" y="2447254"/>
            <a:ext cx="639340" cy="43093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Scrum</a:t>
            </a: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Master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31783" y="2540198"/>
            <a:ext cx="759278" cy="245044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SAFe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PMPO</a:t>
            </a:r>
          </a:p>
        </p:txBody>
      </p:sp>
      <p:sp>
        <p:nvSpPr>
          <p:cNvPr id="47" name="Freeform 46"/>
          <p:cNvSpPr/>
          <p:nvPr/>
        </p:nvSpPr>
        <p:spPr>
          <a:xfrm rot="5400000">
            <a:off x="5852770" y="1506426"/>
            <a:ext cx="3066546" cy="1665685"/>
          </a:xfrm>
          <a:custGeom>
            <a:avLst/>
            <a:gdLst>
              <a:gd name="connsiteX0" fmla="*/ 0 w 1500686"/>
              <a:gd name="connsiteY0" fmla="*/ 869894 h 869894"/>
              <a:gd name="connsiteX1" fmla="*/ 0 w 1500686"/>
              <a:gd name="connsiteY1" fmla="*/ 380579 h 869894"/>
              <a:gd name="connsiteX2" fmla="*/ 380579 w 1500686"/>
              <a:gd name="connsiteY2" fmla="*/ 0 h 869894"/>
              <a:gd name="connsiteX3" fmla="*/ 1011371 w 1500686"/>
              <a:gd name="connsiteY3" fmla="*/ 0 h 869894"/>
              <a:gd name="connsiteX4" fmla="*/ 1391950 w 1500686"/>
              <a:gd name="connsiteY4" fmla="*/ 380579 h 869894"/>
              <a:gd name="connsiteX5" fmla="*/ 1391949 w 1500686"/>
              <a:gd name="connsiteY5" fmla="*/ 434947 h 869894"/>
              <a:gd name="connsiteX6" fmla="*/ 1500686 w 1500686"/>
              <a:gd name="connsiteY6" fmla="*/ 434947 h 869894"/>
              <a:gd name="connsiteX7" fmla="*/ 1283213 w 1500686"/>
              <a:gd name="connsiteY7" fmla="*/ 652421 h 869894"/>
              <a:gd name="connsiteX8" fmla="*/ 1065739 w 1500686"/>
              <a:gd name="connsiteY8" fmla="*/ 434947 h 869894"/>
              <a:gd name="connsiteX9" fmla="*/ 1174476 w 1500686"/>
              <a:gd name="connsiteY9" fmla="*/ 434947 h 869894"/>
              <a:gd name="connsiteX10" fmla="*/ 1174476 w 1500686"/>
              <a:gd name="connsiteY10" fmla="*/ 380579 h 869894"/>
              <a:gd name="connsiteX11" fmla="*/ 1011371 w 1500686"/>
              <a:gd name="connsiteY11" fmla="*/ 217474 h 869894"/>
              <a:gd name="connsiteX12" fmla="*/ 380579 w 1500686"/>
              <a:gd name="connsiteY12" fmla="*/ 217474 h 869894"/>
              <a:gd name="connsiteX13" fmla="*/ 217474 w 1500686"/>
              <a:gd name="connsiteY13" fmla="*/ 380579 h 869894"/>
              <a:gd name="connsiteX14" fmla="*/ 217474 w 1500686"/>
              <a:gd name="connsiteY14" fmla="*/ 869894 h 869894"/>
              <a:gd name="connsiteX15" fmla="*/ 0 w 1500686"/>
              <a:gd name="connsiteY15" fmla="*/ 869894 h 86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00686" h="869894">
                <a:moveTo>
                  <a:pt x="0" y="869894"/>
                </a:moveTo>
                <a:lnTo>
                  <a:pt x="0" y="380579"/>
                </a:lnTo>
                <a:cubicBezTo>
                  <a:pt x="0" y="170391"/>
                  <a:pt x="170391" y="0"/>
                  <a:pt x="380579" y="0"/>
                </a:cubicBezTo>
                <a:lnTo>
                  <a:pt x="1011371" y="0"/>
                </a:lnTo>
                <a:cubicBezTo>
                  <a:pt x="1221559" y="0"/>
                  <a:pt x="1391950" y="170391"/>
                  <a:pt x="1391950" y="380579"/>
                </a:cubicBezTo>
                <a:cubicBezTo>
                  <a:pt x="1391950" y="398702"/>
                  <a:pt x="1391949" y="416824"/>
                  <a:pt x="1391949" y="434947"/>
                </a:cubicBezTo>
                <a:lnTo>
                  <a:pt x="1500686" y="434947"/>
                </a:lnTo>
                <a:lnTo>
                  <a:pt x="1283213" y="652421"/>
                </a:lnTo>
                <a:lnTo>
                  <a:pt x="1065739" y="434947"/>
                </a:lnTo>
                <a:lnTo>
                  <a:pt x="1174476" y="434947"/>
                </a:lnTo>
                <a:lnTo>
                  <a:pt x="1174476" y="380579"/>
                </a:lnTo>
                <a:cubicBezTo>
                  <a:pt x="1174476" y="290499"/>
                  <a:pt x="1101451" y="217474"/>
                  <a:pt x="1011371" y="217474"/>
                </a:cubicBezTo>
                <a:lnTo>
                  <a:pt x="380579" y="217474"/>
                </a:lnTo>
                <a:cubicBezTo>
                  <a:pt x="290499" y="217474"/>
                  <a:pt x="217474" y="290499"/>
                  <a:pt x="217474" y="380579"/>
                </a:cubicBezTo>
                <a:lnTo>
                  <a:pt x="217474" y="869894"/>
                </a:lnTo>
                <a:lnTo>
                  <a:pt x="0" y="869894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endParaRPr lang="en-US" dirty="0"/>
          </a:p>
        </p:txBody>
      </p:sp>
      <p:sp>
        <p:nvSpPr>
          <p:cNvPr id="49" name="Pentagon 48"/>
          <p:cNvSpPr/>
          <p:nvPr/>
        </p:nvSpPr>
        <p:spPr>
          <a:xfrm>
            <a:off x="5736923" y="738000"/>
            <a:ext cx="1496477" cy="511726"/>
          </a:xfrm>
          <a:prstGeom prst="homePlat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pPr lvl="1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Define Value stream </a:t>
            </a:r>
          </a:p>
        </p:txBody>
      </p:sp>
      <p:sp>
        <p:nvSpPr>
          <p:cNvPr id="50" name="Pentagon 49"/>
          <p:cNvSpPr/>
          <p:nvPr/>
        </p:nvSpPr>
        <p:spPr>
          <a:xfrm>
            <a:off x="4697082" y="744192"/>
            <a:ext cx="1289352" cy="511726"/>
          </a:xfrm>
          <a:prstGeom prst="homePlat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pPr lvl="1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Define Change </a:t>
            </a:r>
            <a:r>
              <a:rPr lang="en-US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Mgmt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 Group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772400" y="1247725"/>
            <a:ext cx="389405" cy="1788834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vert="vert" rtlCol="0" anchor="ctr"/>
          <a:lstStyle/>
          <a:p>
            <a:pPr marL="0" marR="0" lvl="0" indent="0" algn="ctr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Localize implementation to best meet Value Stream Goals</a:t>
            </a:r>
          </a:p>
        </p:txBody>
      </p:sp>
      <p:sp>
        <p:nvSpPr>
          <p:cNvPr id="51" name="Pentagon 50"/>
          <p:cNvSpPr/>
          <p:nvPr/>
        </p:nvSpPr>
        <p:spPr>
          <a:xfrm>
            <a:off x="3438522" y="744192"/>
            <a:ext cx="1514478" cy="511726"/>
          </a:xfrm>
          <a:prstGeom prst="homePlat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pPr lvl="1"/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Train Leaders</a:t>
            </a:r>
          </a:p>
        </p:txBody>
      </p:sp>
      <p:sp>
        <p:nvSpPr>
          <p:cNvPr id="54" name="Freeform 53"/>
          <p:cNvSpPr/>
          <p:nvPr/>
        </p:nvSpPr>
        <p:spPr>
          <a:xfrm>
            <a:off x="1873620" y="606912"/>
            <a:ext cx="1810049" cy="767642"/>
          </a:xfrm>
          <a:custGeom>
            <a:avLst/>
            <a:gdLst>
              <a:gd name="connsiteX0" fmla="*/ 0 w 627713"/>
              <a:gd name="connsiteY0" fmla="*/ 0 h 251085"/>
              <a:gd name="connsiteX1" fmla="*/ 502171 w 627713"/>
              <a:gd name="connsiteY1" fmla="*/ 0 h 251085"/>
              <a:gd name="connsiteX2" fmla="*/ 627713 w 627713"/>
              <a:gd name="connsiteY2" fmla="*/ 125543 h 251085"/>
              <a:gd name="connsiteX3" fmla="*/ 502171 w 627713"/>
              <a:gd name="connsiteY3" fmla="*/ 251085 h 251085"/>
              <a:gd name="connsiteX4" fmla="*/ 0 w 627713"/>
              <a:gd name="connsiteY4" fmla="*/ 251085 h 251085"/>
              <a:gd name="connsiteX5" fmla="*/ 125543 w 627713"/>
              <a:gd name="connsiteY5" fmla="*/ 125543 h 251085"/>
              <a:gd name="connsiteX6" fmla="*/ 0 w 627713"/>
              <a:gd name="connsiteY6" fmla="*/ 0 h 251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7713" h="251085">
                <a:moveTo>
                  <a:pt x="0" y="0"/>
                </a:moveTo>
                <a:lnTo>
                  <a:pt x="502171" y="0"/>
                </a:lnTo>
                <a:lnTo>
                  <a:pt x="627713" y="125543"/>
                </a:lnTo>
                <a:lnTo>
                  <a:pt x="502171" y="251085"/>
                </a:lnTo>
                <a:lnTo>
                  <a:pt x="0" y="251085"/>
                </a:lnTo>
                <a:lnTo>
                  <a:pt x="125543" y="12554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65000"/>
                </a:schemeClr>
              </a:gs>
            </a:gsLst>
            <a:lin ang="10800000" scaled="1"/>
            <a:tileRect/>
          </a:gradFill>
          <a:ln w="25400" cap="flat" cmpd="sng" algn="ctr">
            <a:solidFill>
              <a:srgbClr val="DE7604"/>
            </a:solidFill>
            <a:prstDash val="solid"/>
          </a:ln>
          <a:effectLst/>
        </p:spPr>
        <p:txBody>
          <a:bodyPr spcFirstLastPara="0" vert="horz" wrap="square" lIns="16002" tIns="5334" rIns="5333" bIns="5334" numCol="1" spcCol="1270" anchor="ctr" anchorCtr="0">
            <a:noAutofit/>
          </a:bodyPr>
          <a:lstStyle/>
          <a:p>
            <a:pPr lvl="1" defTabSz="177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800" b="1" kern="0" dirty="0">
                <a:latin typeface="Arial"/>
              </a:rPr>
              <a:t>Clearly define goals and desired outcomes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0" y="4114800"/>
            <a:ext cx="9144000" cy="514350"/>
            <a:chOff x="0" y="4114800"/>
            <a:chExt cx="9144000" cy="514350"/>
          </a:xfrm>
          <a:solidFill>
            <a:schemeClr val="bg1"/>
          </a:solidFill>
        </p:grpSpPr>
        <p:sp>
          <p:nvSpPr>
            <p:cNvPr id="31" name="Rectangle 30"/>
            <p:cNvSpPr/>
            <p:nvPr/>
          </p:nvSpPr>
          <p:spPr>
            <a:xfrm>
              <a:off x="0" y="4114800"/>
              <a:ext cx="9144000" cy="5143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3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270" b="41094"/>
            <a:stretch/>
          </p:blipFill>
          <p:spPr>
            <a:xfrm>
              <a:off x="5486400" y="4139144"/>
              <a:ext cx="2495550" cy="490006"/>
            </a:xfrm>
            <a:prstGeom prst="rect">
              <a:avLst/>
            </a:prstGeom>
            <a:grpFill/>
          </p:spPr>
        </p:pic>
      </p:grpSp>
      <p:sp>
        <p:nvSpPr>
          <p:cNvPr id="53" name="Rectangle 52"/>
          <p:cNvSpPr/>
          <p:nvPr/>
        </p:nvSpPr>
        <p:spPr>
          <a:xfrm>
            <a:off x="1873620" y="3147684"/>
            <a:ext cx="1475756" cy="506945"/>
          </a:xfrm>
          <a:prstGeom prst="rect">
            <a:avLst/>
          </a:prstGeom>
          <a:solidFill>
            <a:srgbClr val="DE7604"/>
          </a:solidFill>
          <a:ln>
            <a:solidFill>
              <a:srgbClr val="DE76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marR="0" lvl="0" indent="0" defTabSz="17780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Arial"/>
              </a:rPr>
              <a:t>Continuous Improvement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458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986" y="407288"/>
            <a:ext cx="8784980" cy="430887"/>
          </a:xfrm>
        </p:spPr>
        <p:txBody>
          <a:bodyPr/>
          <a:lstStyle/>
          <a:p>
            <a:r>
              <a:rPr lang="en-US" sz="2800" b="1" dirty="0"/>
              <a:t>Establish Change Management Group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481670"/>
            <a:ext cx="3209260" cy="2908489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small group (3-5) will guide significant cultural change over the course of the transformation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group needs to understand agile principles and should at least be SA certified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It’s best to have a cross section of the organization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 rot="16200000">
            <a:off x="-1575912" y="2751249"/>
            <a:ext cx="4081130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2400" dirty="0">
                <a:solidFill>
                  <a:srgbClr val="DE7604"/>
                </a:solidFill>
              </a:rPr>
              <a:t>Considerations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 rot="16200000">
            <a:off x="2651569" y="2632519"/>
            <a:ext cx="4081130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2400" dirty="0">
                <a:solidFill>
                  <a:srgbClr val="DE7604"/>
                </a:solidFill>
              </a:rPr>
              <a:t>Action Items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53000" y="1733550"/>
            <a:ext cx="3810000" cy="1800493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 Group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up agile tool to track activities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kickoff and communicate the goal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weekly 1 hour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mtgs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(move to bi-weekly in future)</a:t>
            </a:r>
            <a:endParaRPr lang="en-US" b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234" b="56942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01" t="39270" r="57109" b="41094"/>
          <a:stretch/>
        </p:blipFill>
        <p:spPr>
          <a:xfrm>
            <a:off x="8114414" y="4471810"/>
            <a:ext cx="648586" cy="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682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20" y="205740"/>
            <a:ext cx="4485514" cy="430887"/>
          </a:xfrm>
        </p:spPr>
        <p:txBody>
          <a:bodyPr/>
          <a:lstStyle/>
          <a:p>
            <a:r>
              <a:rPr lang="en-US" sz="2800" b="1" dirty="0"/>
              <a:t>Build Backlogs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037" y="1481670"/>
            <a:ext cx="3505200" cy="2908489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there any MVPs that can be released in this PI?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can we bring value to end users, can we give them a demo or have them go live with partial functionality?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the features be written in such a way as to define true “slices of cake” instead of waterfall steps?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 rot="16200000">
            <a:off x="-1575912" y="2751249"/>
            <a:ext cx="4081130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2400" dirty="0">
                <a:solidFill>
                  <a:srgbClr val="DE7604"/>
                </a:solidFill>
              </a:rPr>
              <a:t>Considerations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 rot="16200000">
            <a:off x="2651569" y="2632519"/>
            <a:ext cx="4081130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2400" dirty="0">
                <a:solidFill>
                  <a:srgbClr val="DE7604"/>
                </a:solidFill>
              </a:rPr>
              <a:t>Action Items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48693" y="252110"/>
            <a:ext cx="3810000" cy="4724370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 5 or so people should make up “product steering”? This will  be the  group that proposes and prioritizes features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mtg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product steering (3 hours)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 program level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  proposed feature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Rank  list using relative ranked WSJF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a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mtg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 IT to determine how many of the proposed items  could make it into the upcoming quarter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Roughly size using planning poker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Compare  to what was accomplished last  quarter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ongoing 1 hour weekly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mtgs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with Product  steering  to serve  as a continuous front door. These will be facilitated by the agile coach initially then turned over as quickly as possible once the right resource is identified.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PI planning to follow team based SP training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Setup program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kanban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tool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 agreement on metrics and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ppt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based review templates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quarterly executive reviews (2 hours end of quarter)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234" b="56942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01" t="39270" r="57109" b="41094"/>
          <a:stretch/>
        </p:blipFill>
        <p:spPr>
          <a:xfrm>
            <a:off x="8419214" y="4596344"/>
            <a:ext cx="648586" cy="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55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20" y="205740"/>
            <a:ext cx="4670180" cy="430887"/>
          </a:xfrm>
        </p:spPr>
        <p:txBody>
          <a:bodyPr/>
          <a:lstStyle/>
          <a:p>
            <a:r>
              <a:rPr lang="en-US" sz="2800" b="1" dirty="0"/>
              <a:t>Form/Launch Teams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851002"/>
            <a:ext cx="3745468" cy="2169825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best  way to organize cross functional teams?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Should the teams be based  around a particular scope  of work, or be true “feature” teams?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 teams should be scrum and which Kanban? (How predictable is their work?)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Scrum teams should be 7 +/- 2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PO can work with a maximum of 2 teams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SM can work with a maximum of 3 teams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Each team should have only one PO and only one SM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 rot="16200000">
            <a:off x="-1575912" y="2751249"/>
            <a:ext cx="4081130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2400" dirty="0">
                <a:solidFill>
                  <a:srgbClr val="DE7604"/>
                </a:solidFill>
              </a:rPr>
              <a:t>Considerations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 rot="16200000">
            <a:off x="2651569" y="2632519"/>
            <a:ext cx="4081130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2400" dirty="0">
                <a:solidFill>
                  <a:srgbClr val="DE7604"/>
                </a:solidFill>
              </a:rPr>
              <a:t>Action Items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08698" y="285750"/>
            <a:ext cx="4114800" cy="4816703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Given the type of features that are proposed, what is the best way to organize the teams so that dependencies are reduced as much as possible?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Fill SM and PO roles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 agreement on team based metrics and cadence for reviews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agile  tool owner and trainer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Determine agile tool and team level configuration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Decision – If Jira will each team have one project or will they share a common project?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Decision – Define columns in team  scrum board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and execute PM/PO training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and execute SSM training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and  execute SP training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core scrum ceremonies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Sprint Planning (3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hrs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first one, 2 hours for subsequent every other Wednesday)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Sprint Demo (1 hour, every other Tuesday)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Sprint Retro (30 mins, every other Tuesday)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Backlog Refinement – as needed by PO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weekly PO sync (60 mins to start reducing to 30 mins after 3 iterations)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Schedule weekly Scrum of Scrums (60 mins to start reducing to 30 mins after 3 iterations)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234" b="56942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01" t="39270" r="57109" b="41094"/>
          <a:stretch/>
        </p:blipFill>
        <p:spPr>
          <a:xfrm>
            <a:off x="8419214" y="4596344"/>
            <a:ext cx="648586" cy="49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38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A163-ACEC-1E4B-BE1E-181ABCE92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 Planning Agenda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3D19E9-1840-594B-AFF2-B7DB1F5B43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29"/>
          <a:stretch/>
        </p:blipFill>
        <p:spPr>
          <a:xfrm>
            <a:off x="2286000" y="895350"/>
            <a:ext cx="4648904" cy="39414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49CCAA-0F0D-2F4B-89A9-B94267210E68}"/>
              </a:ext>
            </a:extLst>
          </p:cNvPr>
          <p:cNvSpPr txBox="1"/>
          <p:nvPr/>
        </p:nvSpPr>
        <p:spPr>
          <a:xfrm>
            <a:off x="2209800" y="4781550"/>
            <a:ext cx="3200400" cy="261610"/>
          </a:xfrm>
          <a:prstGeom prst="rect">
            <a:avLst/>
          </a:prstGeom>
          <a:noFill/>
        </p:spPr>
        <p:txBody>
          <a:bodyPr wrap="square" tIns="91440" rtlCol="0"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120000"/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https://</a:t>
            </a:r>
            <a:r>
              <a:rPr lang="en-US" sz="8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www.scaledagileframework.com</a:t>
            </a: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/pi-planning/</a:t>
            </a:r>
            <a:endParaRPr lang="en-US" sz="800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785753"/>
      </p:ext>
    </p:extLst>
  </p:cSld>
  <p:clrMapOvr>
    <a:masterClrMapping/>
  </p:clrMapOvr>
</p:sld>
</file>

<file path=ppt/theme/theme1.xml><?xml version="1.0" encoding="utf-8"?>
<a:theme xmlns:a="http://schemas.openxmlformats.org/drawingml/2006/main" name="efx_PowerPoint_TemplateMASTER 2014">
  <a:themeElements>
    <a:clrScheme name="Catalyst">
      <a:dk1>
        <a:srgbClr val="000000"/>
      </a:dk1>
      <a:lt1>
        <a:srgbClr val="FFFFFF"/>
      </a:lt1>
      <a:dk2>
        <a:srgbClr val="000000"/>
      </a:dk2>
      <a:lt2>
        <a:srgbClr val="ADAFAA"/>
      </a:lt2>
      <a:accent1>
        <a:srgbClr val="F47621"/>
      </a:accent1>
      <a:accent2>
        <a:srgbClr val="4DCC3C"/>
      </a:accent2>
      <a:accent3>
        <a:srgbClr val="B42541"/>
      </a:accent3>
      <a:accent4>
        <a:srgbClr val="F99D1C"/>
      </a:accent4>
      <a:accent5>
        <a:srgbClr val="FECF30"/>
      </a:accent5>
      <a:accent6>
        <a:srgbClr val="019EFF"/>
      </a:accent6>
      <a:hlink>
        <a:srgbClr val="019EFF"/>
      </a:hlink>
      <a:folHlink>
        <a:srgbClr val="0000FF"/>
      </a:folHlink>
    </a:clrScheme>
    <a:fontScheme name="Catalyst">
      <a:majorFont>
        <a:latin typeface="Century Gothic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tIns="91440" rtlCol="0">
        <a:spAutoFit/>
      </a:bodyPr>
      <a:lstStyle>
        <a:defPPr algn="l">
          <a:spcBef>
            <a:spcPct val="20000"/>
          </a:spcBef>
          <a:buClr>
            <a:schemeClr val="tx1"/>
          </a:buClr>
          <a:buSzPct val="120000"/>
          <a:defRPr sz="2000" b="0" dirty="0" err="1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efx_PowerPoint_TemplateMASTER 2014">
  <a:themeElements>
    <a:clrScheme name="Catalyst">
      <a:dk1>
        <a:srgbClr val="000000"/>
      </a:dk1>
      <a:lt1>
        <a:srgbClr val="FFFFFF"/>
      </a:lt1>
      <a:dk2>
        <a:srgbClr val="000000"/>
      </a:dk2>
      <a:lt2>
        <a:srgbClr val="ADAFAA"/>
      </a:lt2>
      <a:accent1>
        <a:srgbClr val="F47621"/>
      </a:accent1>
      <a:accent2>
        <a:srgbClr val="4DCC3C"/>
      </a:accent2>
      <a:accent3>
        <a:srgbClr val="B42541"/>
      </a:accent3>
      <a:accent4>
        <a:srgbClr val="F99D1C"/>
      </a:accent4>
      <a:accent5>
        <a:srgbClr val="FECF30"/>
      </a:accent5>
      <a:accent6>
        <a:srgbClr val="019EFF"/>
      </a:accent6>
      <a:hlink>
        <a:srgbClr val="019EFF"/>
      </a:hlink>
      <a:folHlink>
        <a:srgbClr val="0000FF"/>
      </a:folHlink>
    </a:clrScheme>
    <a:fontScheme name="Catalyst">
      <a:majorFont>
        <a:latin typeface="Century Gothic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tIns="91440" rtlCol="0">
        <a:spAutoFit/>
      </a:bodyPr>
      <a:lstStyle>
        <a:defPPr algn="l">
          <a:spcBef>
            <a:spcPct val="20000"/>
          </a:spcBef>
          <a:buClr>
            <a:schemeClr val="tx1"/>
          </a:buClr>
          <a:buSzPct val="120000"/>
          <a:defRPr sz="2000" b="0" dirty="0" err="1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20824</TotalTime>
  <Words>680</Words>
  <Application>Microsoft Macintosh PowerPoint</Application>
  <PresentationFormat>On-screen Show (16:9)</PresentationFormat>
  <Paragraphs>87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Narrow</vt:lpstr>
      <vt:lpstr>Calibri</vt:lpstr>
      <vt:lpstr>Century Gothic</vt:lpstr>
      <vt:lpstr>Courier New</vt:lpstr>
      <vt:lpstr>Segoe UI Symbol</vt:lpstr>
      <vt:lpstr>Wingdings</vt:lpstr>
      <vt:lpstr>efx_PowerPoint_TemplateMASTER 2014</vt:lpstr>
      <vt:lpstr>1_efx_PowerPoint_TemplateMASTER 2014</vt:lpstr>
      <vt:lpstr>PowerPoint Presentation</vt:lpstr>
      <vt:lpstr>Establish Change Management Group</vt:lpstr>
      <vt:lpstr>Build Backlogs</vt:lpstr>
      <vt:lpstr>Form/Launch Teams</vt:lpstr>
      <vt:lpstr>PI Planning Agenda</vt:lpstr>
    </vt:vector>
  </TitlesOfParts>
  <Company>Equifax INC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Kite</dc:creator>
  <cp:lastModifiedBy>Daniel Presten</cp:lastModifiedBy>
  <cp:revision>167</cp:revision>
  <dcterms:created xsi:type="dcterms:W3CDTF">2016-05-27T13:11:26Z</dcterms:created>
  <dcterms:modified xsi:type="dcterms:W3CDTF">2018-07-20T01:01:20Z</dcterms:modified>
</cp:coreProperties>
</file>