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658" r:id="rId1"/>
  </p:sldMasterIdLst>
  <p:notesMasterIdLst>
    <p:notesMasterId r:id="rId19"/>
  </p:notesMasterIdLst>
  <p:handoutMasterIdLst>
    <p:handoutMasterId r:id="rId20"/>
  </p:handoutMasterIdLst>
  <p:sldIdLst>
    <p:sldId id="1004" r:id="rId2"/>
    <p:sldId id="1009" r:id="rId3"/>
    <p:sldId id="320" r:id="rId4"/>
    <p:sldId id="1010" r:id="rId5"/>
    <p:sldId id="1008" r:id="rId6"/>
    <p:sldId id="1005" r:id="rId7"/>
    <p:sldId id="1011" r:id="rId8"/>
    <p:sldId id="1012" r:id="rId9"/>
    <p:sldId id="1013" r:id="rId10"/>
    <p:sldId id="1014" r:id="rId11"/>
    <p:sldId id="1015" r:id="rId12"/>
    <p:sldId id="1017" r:id="rId13"/>
    <p:sldId id="1018" r:id="rId14"/>
    <p:sldId id="1016" r:id="rId15"/>
    <p:sldId id="1019" r:id="rId16"/>
    <p:sldId id="1020" r:id="rId17"/>
    <p:sldId id="1021" r:id="rId18"/>
  </p:sldIdLst>
  <p:sldSz cx="12188825" cy="6858000"/>
  <p:notesSz cx="7010400" cy="9296400"/>
  <p:defaultTextStyle>
    <a:defPPr>
      <a:defRPr lang="en-US"/>
    </a:defPPr>
    <a:lvl1pPr marL="0" algn="l" defTabSz="609265" rtl="0" eaLnBrk="1" latinLnBrk="0" hangingPunct="1">
      <a:defRPr sz="2400" kern="1200">
        <a:solidFill>
          <a:schemeClr val="tx1"/>
        </a:solidFill>
        <a:latin typeface="+mn-lt"/>
        <a:ea typeface="+mn-ea"/>
        <a:cs typeface="+mn-cs"/>
      </a:defRPr>
    </a:lvl1pPr>
    <a:lvl2pPr marL="609265" algn="l" defTabSz="609265" rtl="0" eaLnBrk="1" latinLnBrk="0" hangingPunct="1">
      <a:defRPr sz="2400" kern="1200">
        <a:solidFill>
          <a:schemeClr val="tx1"/>
        </a:solidFill>
        <a:latin typeface="+mn-lt"/>
        <a:ea typeface="+mn-ea"/>
        <a:cs typeface="+mn-cs"/>
      </a:defRPr>
    </a:lvl2pPr>
    <a:lvl3pPr marL="1218530" algn="l" defTabSz="609265" rtl="0" eaLnBrk="1" latinLnBrk="0" hangingPunct="1">
      <a:defRPr sz="2400" kern="1200">
        <a:solidFill>
          <a:schemeClr val="tx1"/>
        </a:solidFill>
        <a:latin typeface="+mn-lt"/>
        <a:ea typeface="+mn-ea"/>
        <a:cs typeface="+mn-cs"/>
      </a:defRPr>
    </a:lvl3pPr>
    <a:lvl4pPr marL="1827795" algn="l" defTabSz="609265" rtl="0" eaLnBrk="1" latinLnBrk="0" hangingPunct="1">
      <a:defRPr sz="2400" kern="1200">
        <a:solidFill>
          <a:schemeClr val="tx1"/>
        </a:solidFill>
        <a:latin typeface="+mn-lt"/>
        <a:ea typeface="+mn-ea"/>
        <a:cs typeface="+mn-cs"/>
      </a:defRPr>
    </a:lvl4pPr>
    <a:lvl5pPr marL="2437060" algn="l" defTabSz="609265" rtl="0" eaLnBrk="1" latinLnBrk="0" hangingPunct="1">
      <a:defRPr sz="2400" kern="1200">
        <a:solidFill>
          <a:schemeClr val="tx1"/>
        </a:solidFill>
        <a:latin typeface="+mn-lt"/>
        <a:ea typeface="+mn-ea"/>
        <a:cs typeface="+mn-cs"/>
      </a:defRPr>
    </a:lvl5pPr>
    <a:lvl6pPr marL="3046323" algn="l" defTabSz="609265" rtl="0" eaLnBrk="1" latinLnBrk="0" hangingPunct="1">
      <a:defRPr sz="2400" kern="1200">
        <a:solidFill>
          <a:schemeClr val="tx1"/>
        </a:solidFill>
        <a:latin typeface="+mn-lt"/>
        <a:ea typeface="+mn-ea"/>
        <a:cs typeface="+mn-cs"/>
      </a:defRPr>
    </a:lvl6pPr>
    <a:lvl7pPr marL="3655590" algn="l" defTabSz="609265" rtl="0" eaLnBrk="1" latinLnBrk="0" hangingPunct="1">
      <a:defRPr sz="2400" kern="1200">
        <a:solidFill>
          <a:schemeClr val="tx1"/>
        </a:solidFill>
        <a:latin typeface="+mn-lt"/>
        <a:ea typeface="+mn-ea"/>
        <a:cs typeface="+mn-cs"/>
      </a:defRPr>
    </a:lvl7pPr>
    <a:lvl8pPr marL="4264853" algn="l" defTabSz="609265" rtl="0" eaLnBrk="1" latinLnBrk="0" hangingPunct="1">
      <a:defRPr sz="2400" kern="1200">
        <a:solidFill>
          <a:schemeClr val="tx1"/>
        </a:solidFill>
        <a:latin typeface="+mn-lt"/>
        <a:ea typeface="+mn-ea"/>
        <a:cs typeface="+mn-cs"/>
      </a:defRPr>
    </a:lvl8pPr>
    <a:lvl9pPr marL="4874119" algn="l" defTabSz="6092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1">
          <p15:clr>
            <a:srgbClr val="A4A3A4"/>
          </p15:clr>
        </p15:guide>
        <p15:guide id="2" orient="horz" pos="147">
          <p15:clr>
            <a:srgbClr val="A4A3A4"/>
          </p15:clr>
        </p15:guide>
        <p15:guide id="3" pos="192">
          <p15:clr>
            <a:srgbClr val="A4A3A4"/>
          </p15:clr>
        </p15:guide>
        <p15:guide id="4" pos="752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404040"/>
    <a:srgbClr val="002539"/>
    <a:srgbClr val="003958"/>
    <a:srgbClr val="005480"/>
    <a:srgbClr val="016FA9"/>
    <a:srgbClr val="091233"/>
    <a:srgbClr val="092A73"/>
    <a:srgbClr val="0D358F"/>
    <a:srgbClr val="0A23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47" autoAdjust="0"/>
    <p:restoredTop sz="69213" autoAdjust="0"/>
  </p:normalViewPr>
  <p:slideViewPr>
    <p:cSldViewPr snapToGrid="0">
      <p:cViewPr varScale="1">
        <p:scale>
          <a:sx n="75" d="100"/>
          <a:sy n="75" d="100"/>
        </p:scale>
        <p:origin x="1728" y="176"/>
      </p:cViewPr>
      <p:guideLst>
        <p:guide orient="horz" pos="4021"/>
        <p:guide orient="horz" pos="147"/>
        <p:guide pos="192"/>
        <p:guide pos="7527"/>
      </p:guideLst>
    </p:cSldViewPr>
  </p:slideViewPr>
  <p:outlineViewPr>
    <p:cViewPr>
      <p:scale>
        <a:sx n="33" d="100"/>
        <a:sy n="33" d="100"/>
      </p:scale>
      <p:origin x="0" y="54342"/>
    </p:cViewPr>
  </p:outlineViewPr>
  <p:notesTextViewPr>
    <p:cViewPr>
      <p:scale>
        <a:sx n="100" d="100"/>
        <a:sy n="100" d="100"/>
      </p:scale>
      <p:origin x="0" y="0"/>
    </p:cViewPr>
  </p:notesTextViewPr>
  <p:sorterViewPr>
    <p:cViewPr>
      <p:scale>
        <a:sx n="55" d="100"/>
        <a:sy n="55" d="100"/>
      </p:scale>
      <p:origin x="0" y="0"/>
    </p:cViewPr>
  </p:sorterViewPr>
  <p:notesViewPr>
    <p:cSldViewPr snapToGrid="0" snapToObjects="1">
      <p:cViewPr varScale="1">
        <p:scale>
          <a:sx n="103" d="100"/>
          <a:sy n="103" d="100"/>
        </p:scale>
        <p:origin x="-401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56" cy="464978"/>
          </a:xfrm>
          <a:prstGeom prst="rect">
            <a:avLst/>
          </a:prstGeom>
        </p:spPr>
        <p:txBody>
          <a:bodyPr vert="horz" lIns="90673" tIns="45335" rIns="90673" bIns="45335"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970674" y="2"/>
            <a:ext cx="3038156" cy="464978"/>
          </a:xfrm>
          <a:prstGeom prst="rect">
            <a:avLst/>
          </a:prstGeom>
        </p:spPr>
        <p:txBody>
          <a:bodyPr vert="horz" lIns="90673" tIns="45335" rIns="90673" bIns="45335" rtlCol="0"/>
          <a:lstStyle>
            <a:lvl1pPr algn="r">
              <a:defRPr sz="1200"/>
            </a:lvl1pPr>
          </a:lstStyle>
          <a:p>
            <a:fld id="{A544B7F5-F5C7-4D85-B245-2EB1549E755F}" type="datetimeFigureOut">
              <a:rPr lang="en-US" smtClean="0">
                <a:latin typeface="Arial"/>
              </a:rPr>
              <a:t>7/17/18</a:t>
            </a:fld>
            <a:endParaRPr lang="en-US" dirty="0">
              <a:latin typeface="Arial"/>
            </a:endParaRPr>
          </a:p>
        </p:txBody>
      </p:sp>
      <p:sp>
        <p:nvSpPr>
          <p:cNvPr id="4" name="Footer Placeholder 3"/>
          <p:cNvSpPr>
            <a:spLocks noGrp="1"/>
          </p:cNvSpPr>
          <p:nvPr>
            <p:ph type="ftr" sz="quarter" idx="2"/>
          </p:nvPr>
        </p:nvSpPr>
        <p:spPr>
          <a:xfrm>
            <a:off x="0" y="8829848"/>
            <a:ext cx="3038156" cy="464978"/>
          </a:xfrm>
          <a:prstGeom prst="rect">
            <a:avLst/>
          </a:prstGeom>
        </p:spPr>
        <p:txBody>
          <a:bodyPr vert="horz" lIns="90673" tIns="45335" rIns="90673" bIns="45335"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970674" y="8829848"/>
            <a:ext cx="3038156" cy="464978"/>
          </a:xfrm>
          <a:prstGeom prst="rect">
            <a:avLst/>
          </a:prstGeom>
        </p:spPr>
        <p:txBody>
          <a:bodyPr vert="horz" lIns="90673" tIns="45335" rIns="90673" bIns="45335" rtlCol="0" anchor="b"/>
          <a:lstStyle>
            <a:lvl1pPr algn="r">
              <a:defRPr sz="1200"/>
            </a:lvl1pPr>
          </a:lstStyle>
          <a:p>
            <a:fld id="{AB627574-AC5C-4806-9007-F6DCA895AA20}"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981132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8" tIns="46575" rIns="93148" bIns="46575" rtlCol="0"/>
          <a:lstStyle>
            <a:lvl1pPr algn="l">
              <a:defRPr sz="1200">
                <a:latin typeface="Arial"/>
              </a:defRPr>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8" tIns="46575" rIns="93148" bIns="46575" rtlCol="0"/>
          <a:lstStyle>
            <a:lvl1pPr algn="r">
              <a:defRPr sz="1200">
                <a:latin typeface="Arial"/>
              </a:defRPr>
            </a:lvl1pPr>
          </a:lstStyle>
          <a:p>
            <a:fld id="{000534CB-5A2E-E042-BD2B-5FEE40BFF387}" type="datetimeFigureOut">
              <a:rPr lang="en-US" smtClean="0"/>
              <a:pPr/>
              <a:t>7/17/18</a:t>
            </a:fld>
            <a:endParaRPr lang="en-US" dirty="0"/>
          </a:p>
        </p:txBody>
      </p:sp>
      <p:sp>
        <p:nvSpPr>
          <p:cNvPr id="4" name="Slide Image Placeholder 3"/>
          <p:cNvSpPr>
            <a:spLocks noGrp="1" noRot="1" noChangeAspect="1"/>
          </p:cNvSpPr>
          <p:nvPr>
            <p:ph type="sldImg" idx="2"/>
          </p:nvPr>
        </p:nvSpPr>
        <p:spPr>
          <a:xfrm>
            <a:off x="407988" y="695325"/>
            <a:ext cx="6194425" cy="3486150"/>
          </a:xfrm>
          <a:prstGeom prst="rect">
            <a:avLst/>
          </a:prstGeom>
          <a:noFill/>
          <a:ln w="12700">
            <a:solidFill>
              <a:prstClr val="black"/>
            </a:solidFill>
          </a:ln>
        </p:spPr>
        <p:txBody>
          <a:bodyPr vert="horz" lIns="93148" tIns="46575" rIns="93148" bIns="46575"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8" tIns="46575" rIns="93148" bIns="4657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48" tIns="46575" rIns="93148" bIns="46575"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970940" y="8829966"/>
            <a:ext cx="3037840" cy="464820"/>
          </a:xfrm>
          <a:prstGeom prst="rect">
            <a:avLst/>
          </a:prstGeom>
        </p:spPr>
        <p:txBody>
          <a:bodyPr vert="horz" lIns="93148" tIns="46575" rIns="93148" bIns="46575" rtlCol="0" anchor="b"/>
          <a:lstStyle>
            <a:lvl1pPr algn="r">
              <a:defRPr sz="1200">
                <a:latin typeface="Arial"/>
              </a:defRPr>
            </a:lvl1pPr>
          </a:lstStyle>
          <a:p>
            <a:fld id="{C822B1E7-694C-A54B-B0DB-38D0AA2579B0}" type="slidenum">
              <a:rPr lang="en-US" smtClean="0"/>
              <a:pPr/>
              <a:t>‹#›</a:t>
            </a:fld>
            <a:endParaRPr lang="en-US" dirty="0"/>
          </a:p>
        </p:txBody>
      </p:sp>
    </p:spTree>
    <p:extLst>
      <p:ext uri="{BB962C8B-B14F-4D97-AF65-F5344CB8AC3E}">
        <p14:creationId xmlns:p14="http://schemas.microsoft.com/office/powerpoint/2010/main" val="2810360549"/>
      </p:ext>
    </p:extLst>
  </p:cSld>
  <p:clrMap bg1="lt1" tx1="dk1" bg2="lt2" tx2="dk2" accent1="accent1" accent2="accent2" accent3="accent3" accent4="accent4" accent5="accent5" accent6="accent6" hlink="hlink" folHlink="folHlink"/>
  <p:hf hdr="0" ftr="0" dt="0"/>
  <p:notesStyle>
    <a:lvl1pPr marL="0" algn="l" defTabSz="609265" rtl="0" eaLnBrk="1" latinLnBrk="0" hangingPunct="1">
      <a:defRPr sz="1600" kern="1200">
        <a:solidFill>
          <a:schemeClr val="tx1"/>
        </a:solidFill>
        <a:latin typeface="Arial"/>
        <a:ea typeface="+mn-ea"/>
        <a:cs typeface="+mn-cs"/>
      </a:defRPr>
    </a:lvl1pPr>
    <a:lvl2pPr marL="609265" algn="l" defTabSz="609265" rtl="0" eaLnBrk="1" latinLnBrk="0" hangingPunct="1">
      <a:defRPr sz="1600" kern="1200">
        <a:solidFill>
          <a:schemeClr val="tx1"/>
        </a:solidFill>
        <a:latin typeface="Arial"/>
        <a:ea typeface="+mn-ea"/>
        <a:cs typeface="+mn-cs"/>
      </a:defRPr>
    </a:lvl2pPr>
    <a:lvl3pPr marL="1218530" algn="l" defTabSz="609265" rtl="0" eaLnBrk="1" latinLnBrk="0" hangingPunct="1">
      <a:defRPr sz="1600" kern="1200">
        <a:solidFill>
          <a:schemeClr val="tx1"/>
        </a:solidFill>
        <a:latin typeface="Arial"/>
        <a:ea typeface="+mn-ea"/>
        <a:cs typeface="+mn-cs"/>
      </a:defRPr>
    </a:lvl3pPr>
    <a:lvl4pPr marL="1827795" algn="l" defTabSz="609265" rtl="0" eaLnBrk="1" latinLnBrk="0" hangingPunct="1">
      <a:defRPr sz="1600" kern="1200">
        <a:solidFill>
          <a:schemeClr val="tx1"/>
        </a:solidFill>
        <a:latin typeface="Arial"/>
        <a:ea typeface="+mn-ea"/>
        <a:cs typeface="+mn-cs"/>
      </a:defRPr>
    </a:lvl4pPr>
    <a:lvl5pPr marL="2437060" algn="l" defTabSz="609265" rtl="0" eaLnBrk="1" latinLnBrk="0" hangingPunct="1">
      <a:defRPr sz="1600" kern="1200">
        <a:solidFill>
          <a:schemeClr val="tx1"/>
        </a:solidFill>
        <a:latin typeface="Arial"/>
        <a:ea typeface="+mn-ea"/>
        <a:cs typeface="+mn-cs"/>
      </a:defRPr>
    </a:lvl5pPr>
    <a:lvl6pPr marL="3046323" algn="l" defTabSz="609265" rtl="0" eaLnBrk="1" latinLnBrk="0" hangingPunct="1">
      <a:defRPr sz="1600" kern="1200">
        <a:solidFill>
          <a:schemeClr val="tx1"/>
        </a:solidFill>
        <a:latin typeface="+mn-lt"/>
        <a:ea typeface="+mn-ea"/>
        <a:cs typeface="+mn-cs"/>
      </a:defRPr>
    </a:lvl6pPr>
    <a:lvl7pPr marL="3655590" algn="l" defTabSz="609265" rtl="0" eaLnBrk="1" latinLnBrk="0" hangingPunct="1">
      <a:defRPr sz="1600" kern="1200">
        <a:solidFill>
          <a:schemeClr val="tx1"/>
        </a:solidFill>
        <a:latin typeface="+mn-lt"/>
        <a:ea typeface="+mn-ea"/>
        <a:cs typeface="+mn-cs"/>
      </a:defRPr>
    </a:lvl7pPr>
    <a:lvl8pPr marL="4264853" algn="l" defTabSz="609265" rtl="0" eaLnBrk="1" latinLnBrk="0" hangingPunct="1">
      <a:defRPr sz="1600" kern="1200">
        <a:solidFill>
          <a:schemeClr val="tx1"/>
        </a:solidFill>
        <a:latin typeface="+mn-lt"/>
        <a:ea typeface="+mn-ea"/>
        <a:cs typeface="+mn-cs"/>
      </a:defRPr>
    </a:lvl8pPr>
    <a:lvl9pPr marL="4874119" algn="l" defTabSz="6092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1</a:t>
            </a:fld>
            <a:endParaRPr lang="en-US" dirty="0"/>
          </a:p>
        </p:txBody>
      </p:sp>
    </p:spTree>
    <p:extLst>
      <p:ext uri="{BB962C8B-B14F-4D97-AF65-F5344CB8AC3E}">
        <p14:creationId xmlns:p14="http://schemas.microsoft.com/office/powerpoint/2010/main" val="328597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10</a:t>
            </a:fld>
            <a:endParaRPr lang="en-US" dirty="0"/>
          </a:p>
        </p:txBody>
      </p:sp>
    </p:spTree>
    <p:extLst>
      <p:ext uri="{BB962C8B-B14F-4D97-AF65-F5344CB8AC3E}">
        <p14:creationId xmlns:p14="http://schemas.microsoft.com/office/powerpoint/2010/main" val="3766606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2B28E-CA0B-364C-BDC1-6279DD2B80A5}" type="slidenum">
              <a:rPr lang="en-US" smtClean="0"/>
              <a:t>15</a:t>
            </a:fld>
            <a:endParaRPr lang="en-US" dirty="0"/>
          </a:p>
        </p:txBody>
      </p:sp>
    </p:spTree>
    <p:extLst>
      <p:ext uri="{BB962C8B-B14F-4D97-AF65-F5344CB8AC3E}">
        <p14:creationId xmlns:p14="http://schemas.microsoft.com/office/powerpoint/2010/main" val="402818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FF0463-91EE-7344-BBB1-D5673899B1AD}"/>
              </a:ext>
            </a:extLst>
          </p:cNvPr>
          <p:cNvSpPr txBox="1">
            <a:spLocks/>
          </p:cNvSpPr>
          <p:nvPr userDrawn="1"/>
        </p:nvSpPr>
        <p:spPr>
          <a:xfrm>
            <a:off x="1962462" y="2384373"/>
            <a:ext cx="8229600" cy="857250"/>
          </a:xfrm>
          <a:prstGeom prst="rect">
            <a:avLst/>
          </a:prstGeom>
        </p:spPr>
        <p:txBody>
          <a:bodyPr/>
          <a:lstStyle>
            <a:lvl1pPr algn="ctr" defTabSz="1218428" rtl="0" eaLnBrk="1" latinLnBrk="0" hangingPunct="1">
              <a:spcBef>
                <a:spcPct val="0"/>
              </a:spcBef>
              <a:buNone/>
              <a:defRPr sz="5900" b="1" i="0" kern="1200">
                <a:solidFill>
                  <a:schemeClr val="bg2"/>
                </a:solidFill>
                <a:latin typeface="Arial"/>
                <a:ea typeface="+mj-ea"/>
                <a:cs typeface="Arial"/>
              </a:defRPr>
            </a:lvl1pPr>
          </a:lstStyle>
          <a:p>
            <a:r>
              <a:rPr lang="en-US" sz="4000" dirty="0">
                <a:solidFill>
                  <a:schemeClr val="tx1"/>
                </a:solidFill>
                <a:latin typeface="+mj-lt"/>
              </a:rPr>
              <a:t>Agile Principles</a:t>
            </a:r>
          </a:p>
        </p:txBody>
      </p:sp>
      <p:grpSp>
        <p:nvGrpSpPr>
          <p:cNvPr id="4" name="Group 3">
            <a:extLst>
              <a:ext uri="{FF2B5EF4-FFF2-40B4-BE49-F238E27FC236}">
                <a16:creationId xmlns:a16="http://schemas.microsoft.com/office/drawing/2014/main" id="{F9CEE3D0-7967-AA46-A9CF-B30D8D68A0D9}"/>
              </a:ext>
            </a:extLst>
          </p:cNvPr>
          <p:cNvGrpSpPr/>
          <p:nvPr userDrawn="1"/>
        </p:nvGrpSpPr>
        <p:grpSpPr>
          <a:xfrm>
            <a:off x="1" y="5771213"/>
            <a:ext cx="12188824" cy="554636"/>
            <a:chOff x="1" y="5036695"/>
            <a:chExt cx="12188824" cy="554636"/>
          </a:xfrm>
        </p:grpSpPr>
        <p:sp>
          <p:nvSpPr>
            <p:cNvPr id="2" name="Rectangle 1">
              <a:extLst>
                <a:ext uri="{FF2B5EF4-FFF2-40B4-BE49-F238E27FC236}">
                  <a16:creationId xmlns:a16="http://schemas.microsoft.com/office/drawing/2014/main" id="{CE86198A-9D7C-FB43-9604-59497F6A5C44}"/>
                </a:ext>
              </a:extLst>
            </p:cNvPr>
            <p:cNvSpPr/>
            <p:nvPr userDrawn="1"/>
          </p:nvSpPr>
          <p:spPr>
            <a:xfrm>
              <a:off x="1" y="5036695"/>
              <a:ext cx="12188824" cy="554636"/>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3E3C2E-E26D-7241-8C24-50184E3909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14610" y="5068537"/>
              <a:ext cx="2495550" cy="490006"/>
            </a:xfrm>
            <a:prstGeom prst="rect">
              <a:avLst/>
            </a:prstGeom>
          </p:spPr>
        </p:pic>
      </p:grpSp>
    </p:spTree>
    <p:extLst>
      <p:ext uri="{BB962C8B-B14F-4D97-AF65-F5344CB8AC3E}">
        <p14:creationId xmlns:p14="http://schemas.microsoft.com/office/powerpoint/2010/main" val="2599240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503" y="168643"/>
            <a:ext cx="11101989" cy="880672"/>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altLang="en-US" sz="4800" b="1" dirty="0">
                <a:solidFill>
                  <a:schemeClr val="bg1"/>
                </a:solidFill>
                <a:latin typeface="+mj-lt"/>
                <a:ea typeface="+mj-ea"/>
                <a:cs typeface="+mj-cs"/>
              </a:defRPr>
            </a:lvl1pPr>
          </a:lstStyle>
          <a:p>
            <a:pPr lvl="0" algn="l" rtl="0" eaLnBrk="1" fontAlgn="base" hangingPunct="1">
              <a:spcBef>
                <a:spcPct val="0"/>
              </a:spcBef>
              <a:spcAft>
                <a:spcPct val="0"/>
              </a:spcAft>
            </a:pPr>
            <a:r>
              <a:rPr lang="en-US" dirty="0"/>
              <a:t>Click to edit Master title style</a:t>
            </a:r>
          </a:p>
        </p:txBody>
      </p:sp>
      <p:sp>
        <p:nvSpPr>
          <p:cNvPr id="7" name="Rectangle 6">
            <a:extLst>
              <a:ext uri="{FF2B5EF4-FFF2-40B4-BE49-F238E27FC236}">
                <a16:creationId xmlns:a16="http://schemas.microsoft.com/office/drawing/2014/main" id="{80798F0B-1580-5145-AAA6-FE04CC0EB483}"/>
              </a:ext>
            </a:extLst>
          </p:cNvPr>
          <p:cNvSpPr/>
          <p:nvPr userDrawn="1"/>
        </p:nvSpPr>
        <p:spPr>
          <a:xfrm>
            <a:off x="-1" y="5777219"/>
            <a:ext cx="12188825"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8A8AEE-2A1C-CC4B-8201-2A58A23478D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270" b="41094"/>
          <a:stretch/>
        </p:blipFill>
        <p:spPr>
          <a:xfrm>
            <a:off x="8259580" y="5777219"/>
            <a:ext cx="2495550" cy="490006"/>
          </a:xfrm>
          <a:prstGeom prst="rect">
            <a:avLst/>
          </a:prstGeom>
        </p:spPr>
      </p:pic>
    </p:spTree>
    <p:extLst>
      <p:ext uri="{BB962C8B-B14F-4D97-AF65-F5344CB8AC3E}">
        <p14:creationId xmlns:p14="http://schemas.microsoft.com/office/powerpoint/2010/main" val="292760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sldNum" sz="quarter" idx="10"/>
          </p:nvPr>
        </p:nvSpPr>
        <p:spPr>
          <a:ln/>
        </p:spPr>
        <p:txBody>
          <a:bodyPr/>
          <a:lstStyle>
            <a:lvl1pPr>
              <a:defRPr/>
            </a:lvl1pPr>
          </a:lstStyle>
          <a:p>
            <a:pPr>
              <a:defRPr/>
            </a:pPr>
            <a:fld id="{7722E245-01B9-4854-8C81-23AF52AD0D77}" type="slidenum">
              <a:rPr lang="en-US">
                <a:solidFill>
                  <a:srgbClr val="5F6A72"/>
                </a:solidFill>
              </a:rPr>
              <a:pPr>
                <a:defRPr/>
              </a:pPr>
              <a:t>‹#›</a:t>
            </a:fld>
            <a:endParaRPr lang="en-US">
              <a:solidFill>
                <a:srgbClr val="5F6A72"/>
              </a:solidFill>
            </a:endParaRPr>
          </a:p>
        </p:txBody>
      </p:sp>
    </p:spTree>
    <p:extLst>
      <p:ext uri="{BB962C8B-B14F-4D97-AF65-F5344CB8AC3E}">
        <p14:creationId xmlns:p14="http://schemas.microsoft.com/office/powerpoint/2010/main" val="180832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0"/>
            <a:ext cx="5383398" cy="4525963"/>
          </a:xfrm>
          <a:prstGeom prst="rect">
            <a:avLst/>
          </a:prstGeom>
        </p:spPr>
        <p:txBody>
          <a:bodyPr>
            <a:normAutofit/>
          </a:bodyPr>
          <a:lstStyle>
            <a:lvl1pPr marL="457086" indent="-457086">
              <a:buClr>
                <a:schemeClr val="accent6"/>
              </a:buClr>
              <a:buSzPct val="85000"/>
              <a:buFont typeface="Segoe UI Symbol" panose="020B0502040204020203" pitchFamily="34" charset="0"/>
              <a:buChar char="⎔"/>
              <a:defRPr sz="2666">
                <a:solidFill>
                  <a:schemeClr val="bg1"/>
                </a:solidFill>
                <a:latin typeface="+mn-lt"/>
              </a:defRPr>
            </a:lvl1pPr>
            <a:lvl2pPr marL="990352" indent="-380905">
              <a:buClr>
                <a:schemeClr val="accent6"/>
              </a:buClr>
              <a:buSzPct val="85000"/>
              <a:buFont typeface="Segoe UI Symbol" panose="020B0502040204020203" pitchFamily="34" charset="0"/>
              <a:buChar char="⎔"/>
              <a:defRPr sz="2399">
                <a:solidFill>
                  <a:schemeClr val="bg1"/>
                </a:solidFill>
                <a:latin typeface="+mn-lt"/>
              </a:defRPr>
            </a:lvl2pPr>
            <a:lvl3pPr marL="1523619" indent="-304724">
              <a:buClr>
                <a:schemeClr val="accent6"/>
              </a:buClr>
              <a:buSzPct val="85000"/>
              <a:buFont typeface="Segoe UI Symbol" panose="020B0502040204020203" pitchFamily="34" charset="0"/>
              <a:buChar char="⎔"/>
              <a:defRPr sz="2133">
                <a:solidFill>
                  <a:schemeClr val="bg1"/>
                </a:solidFill>
                <a:latin typeface="+mn-lt"/>
              </a:defRPr>
            </a:lvl3pPr>
            <a:lvl4pPr marL="2133067" indent="-304724">
              <a:buClr>
                <a:schemeClr val="accent6"/>
              </a:buClr>
              <a:buSzPct val="85000"/>
              <a:buFont typeface="Segoe UI Symbol" panose="020B0502040204020203" pitchFamily="34" charset="0"/>
              <a:buChar char="⎔"/>
              <a:defRPr sz="1866">
                <a:solidFill>
                  <a:schemeClr val="bg1"/>
                </a:solidFill>
                <a:latin typeface="+mn-lt"/>
              </a:defRPr>
            </a:lvl4pPr>
            <a:lvl5pPr marL="2742514" indent="-304724">
              <a:buClr>
                <a:schemeClr val="accent6"/>
              </a:buClr>
              <a:buSzPct val="85000"/>
              <a:buFont typeface="Segoe UI Symbol" panose="020B0502040204020203" pitchFamily="34" charset="0"/>
              <a:buChar char="⎔"/>
              <a:defRPr sz="1866">
                <a:solidFill>
                  <a:schemeClr val="bg1"/>
                </a:solidFill>
                <a:latin typeface="+mn-lt"/>
              </a:defRPr>
            </a:lvl5pPr>
            <a:lvl6pPr>
              <a:defRPr sz="2399"/>
            </a:lvl6pPr>
            <a:lvl7pPr>
              <a:defRPr sz="2399"/>
            </a:lvl7pPr>
            <a:lvl8pPr>
              <a:defRPr sz="2399"/>
            </a:lvl8pPr>
            <a:lvl9pPr>
              <a:defRPr sz="23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76243" y="6573020"/>
            <a:ext cx="633143" cy="182880"/>
          </a:xfrm>
          <a:prstGeom prst="rect">
            <a:avLst/>
          </a:prstGeom>
        </p:spPr>
        <p:txBody>
          <a:bodyPr vert="horz" lIns="91440" tIns="45720" rIns="91440" bIns="45720" rtlCol="0" anchor="ctr"/>
          <a:lstStyle>
            <a:lvl1pPr algn="ctr">
              <a:defRPr sz="1066" b="0">
                <a:solidFill>
                  <a:schemeClr val="accent4">
                    <a:lumMod val="75000"/>
                  </a:schemeClr>
                </a:solidFill>
                <a:latin typeface="+mj-lt"/>
              </a:defRPr>
            </a:lvl1pPr>
          </a:lstStyle>
          <a:p>
            <a:fld id="{7C1FFD91-08E5-43E1-80BC-8AC6BE4B8B94}" type="slidenum">
              <a:rPr lang="en-US" smtClean="0"/>
              <a:pPr/>
              <a:t>‹#›</a:t>
            </a:fld>
            <a:endParaRPr lang="en-US" dirty="0"/>
          </a:p>
        </p:txBody>
      </p:sp>
      <p:sp>
        <p:nvSpPr>
          <p:cNvPr id="7" name="Content Placeholder 2"/>
          <p:cNvSpPr>
            <a:spLocks noGrp="1"/>
          </p:cNvSpPr>
          <p:nvPr>
            <p:ph sz="half" idx="10"/>
          </p:nvPr>
        </p:nvSpPr>
        <p:spPr>
          <a:xfrm>
            <a:off x="6183289" y="1600200"/>
            <a:ext cx="5383398" cy="4525963"/>
          </a:xfrm>
          <a:prstGeom prst="rect">
            <a:avLst/>
          </a:prstGeom>
        </p:spPr>
        <p:txBody>
          <a:bodyPr>
            <a:normAutofit/>
          </a:bodyPr>
          <a:lstStyle>
            <a:lvl1pPr marL="457086" indent="-457086">
              <a:buClr>
                <a:schemeClr val="accent6"/>
              </a:buClr>
              <a:buSzPct val="85000"/>
              <a:buFont typeface="Segoe UI Symbol" panose="020B0502040204020203" pitchFamily="34" charset="0"/>
              <a:buChar char="⎔"/>
              <a:defRPr sz="2666">
                <a:solidFill>
                  <a:schemeClr val="bg1"/>
                </a:solidFill>
                <a:latin typeface="+mn-lt"/>
              </a:defRPr>
            </a:lvl1pPr>
            <a:lvl2pPr marL="990352" indent="-380905">
              <a:buClr>
                <a:schemeClr val="accent6"/>
              </a:buClr>
              <a:buSzPct val="85000"/>
              <a:buFont typeface="Segoe UI Symbol" panose="020B0502040204020203" pitchFamily="34" charset="0"/>
              <a:buChar char="⎔"/>
              <a:defRPr sz="2399">
                <a:solidFill>
                  <a:schemeClr val="bg1"/>
                </a:solidFill>
                <a:latin typeface="+mn-lt"/>
              </a:defRPr>
            </a:lvl2pPr>
            <a:lvl3pPr marL="1523619" indent="-304724">
              <a:buClr>
                <a:schemeClr val="accent6"/>
              </a:buClr>
              <a:buSzPct val="85000"/>
              <a:buFont typeface="Segoe UI Symbol" panose="020B0502040204020203" pitchFamily="34" charset="0"/>
              <a:buChar char="⎔"/>
              <a:defRPr sz="2133">
                <a:solidFill>
                  <a:schemeClr val="bg1"/>
                </a:solidFill>
                <a:latin typeface="+mn-lt"/>
              </a:defRPr>
            </a:lvl3pPr>
            <a:lvl4pPr marL="2133067" indent="-304724">
              <a:buClr>
                <a:schemeClr val="accent6"/>
              </a:buClr>
              <a:buSzPct val="85000"/>
              <a:buFont typeface="Segoe UI Symbol" panose="020B0502040204020203" pitchFamily="34" charset="0"/>
              <a:buChar char="⎔"/>
              <a:defRPr sz="1866">
                <a:solidFill>
                  <a:schemeClr val="bg1"/>
                </a:solidFill>
                <a:latin typeface="+mn-lt"/>
              </a:defRPr>
            </a:lvl4pPr>
            <a:lvl5pPr marL="2742514" indent="-304724">
              <a:buClr>
                <a:schemeClr val="accent6"/>
              </a:buClr>
              <a:buSzPct val="85000"/>
              <a:buFont typeface="Segoe UI Symbol" panose="020B0502040204020203" pitchFamily="34" charset="0"/>
              <a:buChar char="⎔"/>
              <a:defRPr sz="1866">
                <a:solidFill>
                  <a:schemeClr val="bg1"/>
                </a:solidFill>
                <a:latin typeface="+mn-lt"/>
              </a:defRPr>
            </a:lvl5pPr>
            <a:lvl6pPr>
              <a:defRPr sz="2399"/>
            </a:lvl6pPr>
            <a:lvl7pPr>
              <a:defRPr sz="2399"/>
            </a:lvl7pPr>
            <a:lvl8pPr>
              <a:defRPr sz="2399"/>
            </a:lvl8pPr>
            <a:lvl9pPr>
              <a:defRPr sz="2399"/>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3298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587095"/>
      </p:ext>
    </p:extLst>
  </p:cSld>
  <p:clrMap bg1="lt1" tx1="dk1" bg2="lt2" tx2="dk2" accent1="accent1" accent2="accent2" accent3="accent3" accent4="accent4" accent5="accent5" accent6="accent6" hlink="hlink" folHlink="folHlink"/>
  <p:sldLayoutIdLst>
    <p:sldLayoutId id="2147484665" r:id="rId1"/>
    <p:sldLayoutId id="2147484771" r:id="rId2"/>
    <p:sldLayoutId id="2147484772" r:id="rId3"/>
    <p:sldLayoutId id="2147484773" r:id="rId4"/>
  </p:sldLayoutIdLst>
  <p:txStyles>
    <p:titleStyle>
      <a:lvl1pPr algn="ctr" defTabSz="1218428" rtl="0" eaLnBrk="1" latinLnBrk="0" hangingPunct="1">
        <a:spcBef>
          <a:spcPct val="0"/>
        </a:spcBef>
        <a:buNone/>
        <a:defRPr sz="5900" b="1" i="0" kern="1200">
          <a:solidFill>
            <a:schemeClr val="bg2"/>
          </a:solidFill>
          <a:latin typeface="Arial"/>
          <a:ea typeface="+mj-ea"/>
          <a:cs typeface="Arial"/>
        </a:defRPr>
      </a:lvl1pPr>
    </p:titleStyle>
    <p:bodyStyle>
      <a:lvl1pPr marL="288792" indent="-288792" algn="l" defTabSz="1218428" rtl="0" eaLnBrk="1" latinLnBrk="0" hangingPunct="1">
        <a:spcBef>
          <a:spcPts val="600"/>
        </a:spcBef>
        <a:buClr>
          <a:schemeClr val="tx2">
            <a:lumMod val="50000"/>
          </a:schemeClr>
        </a:buClr>
        <a:buFont typeface="Arial" pitchFamily="34" charset="0"/>
        <a:buChar char="•"/>
        <a:defRPr sz="3200" kern="1200">
          <a:solidFill>
            <a:srgbClr val="404040"/>
          </a:solidFill>
          <a:latin typeface="+mn-lt"/>
          <a:ea typeface="+mn-ea"/>
          <a:cs typeface="+mn-cs"/>
        </a:defRPr>
      </a:lvl1pPr>
      <a:lvl2pPr marL="745779" indent="-342743" algn="l" defTabSz="1218428" rtl="0" eaLnBrk="1" latinLnBrk="0" hangingPunct="1">
        <a:spcBef>
          <a:spcPts val="600"/>
        </a:spcBef>
        <a:buClr>
          <a:schemeClr val="tx2">
            <a:lumMod val="50000"/>
          </a:schemeClr>
        </a:buClr>
        <a:buFont typeface="Arial" pitchFamily="34" charset="0"/>
        <a:buChar char="–"/>
        <a:tabLst/>
        <a:defRPr sz="2800" kern="1200">
          <a:solidFill>
            <a:srgbClr val="404040"/>
          </a:solidFill>
          <a:latin typeface="+mn-lt"/>
          <a:ea typeface="+mn-ea"/>
          <a:cs typeface="+mn-cs"/>
        </a:defRPr>
      </a:lvl2pPr>
      <a:lvl3pPr marL="1028231" indent="-282445" algn="l" defTabSz="1218428" rtl="0" eaLnBrk="1" latinLnBrk="0" hangingPunct="1">
        <a:spcBef>
          <a:spcPts val="600"/>
        </a:spcBef>
        <a:buClr>
          <a:schemeClr val="tx2">
            <a:lumMod val="50000"/>
          </a:schemeClr>
        </a:buClr>
        <a:buFont typeface="Arial" pitchFamily="34" charset="0"/>
        <a:buChar char="•"/>
        <a:tabLst/>
        <a:defRPr sz="2000" kern="1200">
          <a:solidFill>
            <a:srgbClr val="404040"/>
          </a:solidFill>
          <a:latin typeface="+mn-lt"/>
          <a:ea typeface="+mn-ea"/>
          <a:cs typeface="+mn-cs"/>
        </a:defRPr>
      </a:lvl3pPr>
      <a:lvl4pPr marL="1370970" indent="-303076" algn="l" defTabSz="1218428" rtl="0" eaLnBrk="1" latinLnBrk="0" hangingPunct="1">
        <a:spcBef>
          <a:spcPts val="600"/>
        </a:spcBef>
        <a:buClr>
          <a:schemeClr val="tx2">
            <a:lumMod val="50000"/>
          </a:schemeClr>
        </a:buClr>
        <a:buFont typeface="Arial" pitchFamily="34" charset="0"/>
        <a:buChar char="–"/>
        <a:defRPr sz="1900" kern="1200">
          <a:solidFill>
            <a:srgbClr val="404040"/>
          </a:solidFill>
          <a:latin typeface="+mn-lt"/>
          <a:ea typeface="+mn-ea"/>
          <a:cs typeface="+mn-cs"/>
        </a:defRPr>
      </a:lvl4pPr>
      <a:lvl5pPr marL="1712128" indent="-303076" algn="l" defTabSz="1218428" rtl="0" eaLnBrk="1" latinLnBrk="0" hangingPunct="1">
        <a:spcBef>
          <a:spcPts val="600"/>
        </a:spcBef>
        <a:buClr>
          <a:schemeClr val="tx2">
            <a:lumMod val="50000"/>
          </a:schemeClr>
        </a:buClr>
        <a:buFont typeface="Arial" pitchFamily="34" charset="0"/>
        <a:buChar char="»"/>
        <a:defRPr sz="1900" kern="1200">
          <a:solidFill>
            <a:srgbClr val="404040"/>
          </a:solidFill>
          <a:latin typeface="+mn-lt"/>
          <a:ea typeface="+mn-ea"/>
          <a:cs typeface="+mn-cs"/>
        </a:defRPr>
      </a:lvl5pPr>
      <a:lvl6pPr marL="3350675"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9890"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9105"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8319" indent="-304610" algn="l" defTabSz="121842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428" rtl="0" eaLnBrk="1" latinLnBrk="0" hangingPunct="1">
        <a:defRPr sz="2400" kern="1200">
          <a:solidFill>
            <a:schemeClr val="tx1"/>
          </a:solidFill>
          <a:latin typeface="+mn-lt"/>
          <a:ea typeface="+mn-ea"/>
          <a:cs typeface="+mn-cs"/>
        </a:defRPr>
      </a:lvl1pPr>
      <a:lvl2pPr marL="609215" algn="l" defTabSz="1218428" rtl="0" eaLnBrk="1" latinLnBrk="0" hangingPunct="1">
        <a:defRPr sz="2400" kern="1200">
          <a:solidFill>
            <a:schemeClr val="tx1"/>
          </a:solidFill>
          <a:latin typeface="+mn-lt"/>
          <a:ea typeface="+mn-ea"/>
          <a:cs typeface="+mn-cs"/>
        </a:defRPr>
      </a:lvl2pPr>
      <a:lvl3pPr marL="1218428" algn="l" defTabSz="1218428" rtl="0" eaLnBrk="1" latinLnBrk="0" hangingPunct="1">
        <a:defRPr sz="2400" kern="1200">
          <a:solidFill>
            <a:schemeClr val="tx1"/>
          </a:solidFill>
          <a:latin typeface="+mn-lt"/>
          <a:ea typeface="+mn-ea"/>
          <a:cs typeface="+mn-cs"/>
        </a:defRPr>
      </a:lvl3pPr>
      <a:lvl4pPr marL="1827643" algn="l" defTabSz="1218428" rtl="0" eaLnBrk="1" latinLnBrk="0" hangingPunct="1">
        <a:defRPr sz="2400" kern="1200">
          <a:solidFill>
            <a:schemeClr val="tx1"/>
          </a:solidFill>
          <a:latin typeface="+mn-lt"/>
          <a:ea typeface="+mn-ea"/>
          <a:cs typeface="+mn-cs"/>
        </a:defRPr>
      </a:lvl4pPr>
      <a:lvl5pPr marL="2436858" algn="l" defTabSz="1218428" rtl="0" eaLnBrk="1" latinLnBrk="0" hangingPunct="1">
        <a:defRPr sz="2400" kern="1200">
          <a:solidFill>
            <a:schemeClr val="tx1"/>
          </a:solidFill>
          <a:latin typeface="+mn-lt"/>
          <a:ea typeface="+mn-ea"/>
          <a:cs typeface="+mn-cs"/>
        </a:defRPr>
      </a:lvl5pPr>
      <a:lvl6pPr marL="3046068" algn="l" defTabSz="1218428" rtl="0" eaLnBrk="1" latinLnBrk="0" hangingPunct="1">
        <a:defRPr sz="2400" kern="1200">
          <a:solidFill>
            <a:schemeClr val="tx1"/>
          </a:solidFill>
          <a:latin typeface="+mn-lt"/>
          <a:ea typeface="+mn-ea"/>
          <a:cs typeface="+mn-cs"/>
        </a:defRPr>
      </a:lvl6pPr>
      <a:lvl7pPr marL="3655286" algn="l" defTabSz="1218428" rtl="0" eaLnBrk="1" latinLnBrk="0" hangingPunct="1">
        <a:defRPr sz="2400" kern="1200">
          <a:solidFill>
            <a:schemeClr val="tx1"/>
          </a:solidFill>
          <a:latin typeface="+mn-lt"/>
          <a:ea typeface="+mn-ea"/>
          <a:cs typeface="+mn-cs"/>
        </a:defRPr>
      </a:lvl7pPr>
      <a:lvl8pPr marL="4264498" algn="l" defTabSz="1218428" rtl="0" eaLnBrk="1" latinLnBrk="0" hangingPunct="1">
        <a:defRPr sz="2400" kern="1200">
          <a:solidFill>
            <a:schemeClr val="tx1"/>
          </a:solidFill>
          <a:latin typeface="+mn-lt"/>
          <a:ea typeface="+mn-ea"/>
          <a:cs typeface="+mn-cs"/>
        </a:defRPr>
      </a:lvl8pPr>
      <a:lvl9pPr marL="4873710" algn="l" defTabSz="121842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aledagileframework.com/?ddownload=35395"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www.scaledagileframework.com/features-and-capabilit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467" y="2147888"/>
            <a:ext cx="11102975" cy="881062"/>
          </a:xfrm>
        </p:spPr>
        <p:txBody>
          <a:bodyPr>
            <a:normAutofit/>
          </a:bodyPr>
          <a:lstStyle/>
          <a:p>
            <a:r>
              <a:rPr lang="en-US" sz="5400" dirty="0">
                <a:solidFill>
                  <a:schemeClr val="bg1"/>
                </a:solidFill>
                <a:latin typeface="+mj-lt"/>
              </a:rPr>
              <a:t>Definition of Ready</a:t>
            </a:r>
          </a:p>
        </p:txBody>
      </p:sp>
    </p:spTree>
    <p:extLst>
      <p:ext uri="{BB962C8B-B14F-4D97-AF65-F5344CB8AC3E}">
        <p14:creationId xmlns:p14="http://schemas.microsoft.com/office/powerpoint/2010/main" val="3675748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467" y="2147888"/>
            <a:ext cx="11102975" cy="881062"/>
          </a:xfrm>
        </p:spPr>
        <p:txBody>
          <a:bodyPr>
            <a:normAutofit/>
          </a:bodyPr>
          <a:lstStyle/>
          <a:p>
            <a:r>
              <a:rPr lang="en-US" sz="5400" dirty="0">
                <a:solidFill>
                  <a:schemeClr val="bg1"/>
                </a:solidFill>
                <a:latin typeface="+mj-lt"/>
              </a:rPr>
              <a:t>Definition of Done</a:t>
            </a:r>
          </a:p>
        </p:txBody>
      </p:sp>
    </p:spTree>
    <p:extLst>
      <p:ext uri="{BB962C8B-B14F-4D97-AF65-F5344CB8AC3E}">
        <p14:creationId xmlns:p14="http://schemas.microsoft.com/office/powerpoint/2010/main" val="4081886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9F15-DF21-554B-9C4F-1F3271E4130E}"/>
              </a:ext>
            </a:extLst>
          </p:cNvPr>
          <p:cNvSpPr>
            <a:spLocks noGrp="1"/>
          </p:cNvSpPr>
          <p:nvPr>
            <p:ph type="title"/>
          </p:nvPr>
        </p:nvSpPr>
        <p:spPr>
          <a:xfrm>
            <a:off x="553370" y="558110"/>
            <a:ext cx="11101989" cy="880672"/>
          </a:xfrm>
        </p:spPr>
        <p:txBody>
          <a:bodyPr/>
          <a:lstStyle/>
          <a:p>
            <a:r>
              <a:rPr lang="en-US" dirty="0"/>
              <a:t>Definition of Done</a:t>
            </a:r>
          </a:p>
        </p:txBody>
      </p:sp>
      <p:sp>
        <p:nvSpPr>
          <p:cNvPr id="3" name="Title 1">
            <a:extLst>
              <a:ext uri="{FF2B5EF4-FFF2-40B4-BE49-F238E27FC236}">
                <a16:creationId xmlns:a16="http://schemas.microsoft.com/office/drawing/2014/main" id="{1579E3AB-9AE2-384E-A39C-07D253B77A15}"/>
              </a:ext>
            </a:extLst>
          </p:cNvPr>
          <p:cNvSpPr txBox="1">
            <a:spLocks/>
          </p:cNvSpPr>
          <p:nvPr/>
        </p:nvSpPr>
        <p:spPr>
          <a:xfrm rot="16200000">
            <a:off x="1236136" y="2640910"/>
            <a:ext cx="2861734" cy="880672"/>
          </a:xfrm>
          <a:noFill/>
          <a:ln w="9525">
            <a:noFill/>
            <a:miter lim="800000"/>
            <a:headEnd/>
            <a:tailEnd/>
          </a:ln>
        </p:spPr>
        <p:txBody>
          <a:bodyPr vert="horz" wrap="square" lIns="0" tIns="0" rIns="0" bIns="0" numCol="1" anchor="t" anchorCtr="0" compatLnSpc="1">
            <a:prstTxWarp prst="textNoShape">
              <a:avLst/>
            </a:prstTxWarp>
            <a:noAutofit/>
          </a:bodyPr>
          <a:lstStyle>
            <a:lvl1pPr algn="ctr" defTabSz="1218428" rtl="0" eaLnBrk="1" latinLnBrk="0" hangingPunct="1">
              <a:spcBef>
                <a:spcPct val="0"/>
              </a:spcBef>
              <a:buNone/>
              <a:defRPr lang="en-US" altLang="en-US" sz="4800" b="1" i="0" kern="1200" dirty="0">
                <a:solidFill>
                  <a:schemeClr val="bg1"/>
                </a:solidFill>
                <a:latin typeface="+mj-lt"/>
                <a:ea typeface="+mj-ea"/>
                <a:cs typeface="+mj-cs"/>
              </a:defRPr>
            </a:lvl1pPr>
          </a:lstStyle>
          <a:p>
            <a:r>
              <a:rPr lang="en-US" dirty="0"/>
              <a:t>Why?</a:t>
            </a:r>
          </a:p>
        </p:txBody>
      </p:sp>
      <p:sp>
        <p:nvSpPr>
          <p:cNvPr id="4" name="TextBox 3">
            <a:extLst>
              <a:ext uri="{FF2B5EF4-FFF2-40B4-BE49-F238E27FC236}">
                <a16:creationId xmlns:a16="http://schemas.microsoft.com/office/drawing/2014/main" id="{70D90CD8-1D69-3B42-A653-CCD34E1CBE9D}"/>
              </a:ext>
            </a:extLst>
          </p:cNvPr>
          <p:cNvSpPr txBox="1"/>
          <p:nvPr/>
        </p:nvSpPr>
        <p:spPr>
          <a:xfrm>
            <a:off x="3318936" y="1845732"/>
            <a:ext cx="6812426" cy="3046988"/>
          </a:xfrm>
          <a:prstGeom prst="rect">
            <a:avLst/>
          </a:prstGeom>
          <a:noFill/>
        </p:spPr>
        <p:txBody>
          <a:bodyPr wrap="square" rtlCol="0">
            <a:spAutoFit/>
          </a:bodyPr>
          <a:lstStyle/>
          <a:p>
            <a:r>
              <a:rPr lang="en-US" dirty="0">
                <a:solidFill>
                  <a:schemeClr val="bg1"/>
                </a:solidFill>
              </a:rPr>
              <a:t>Newly formed teams will often have a broad variety of ideas when it comes to what constitutes “done”. As larger buckets of work are shipped this can create significant issues if assumptions go unexpressed and worse unfulfilled. Having a clear definition of ready at the Epic, Feature and Story level will help ensure expectations are met. </a:t>
            </a:r>
          </a:p>
          <a:p>
            <a:endParaRPr lang="en-US" dirty="0">
              <a:solidFill>
                <a:schemeClr val="bg1"/>
              </a:solidFill>
            </a:endParaRPr>
          </a:p>
        </p:txBody>
      </p:sp>
    </p:spTree>
    <p:extLst>
      <p:ext uri="{BB962C8B-B14F-4D97-AF65-F5344CB8AC3E}">
        <p14:creationId xmlns:p14="http://schemas.microsoft.com/office/powerpoint/2010/main" val="4188704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When is a Epic/Feature “done”?</a:t>
            </a:r>
          </a:p>
        </p:txBody>
      </p:sp>
      <p:sp>
        <p:nvSpPr>
          <p:cNvPr id="3" name="TextBox 2">
            <a:extLst>
              <a:ext uri="{FF2B5EF4-FFF2-40B4-BE49-F238E27FC236}">
                <a16:creationId xmlns:a16="http://schemas.microsoft.com/office/drawing/2014/main" id="{AF0EEC2C-B4B7-254C-9915-6A7091666031}"/>
              </a:ext>
            </a:extLst>
          </p:cNvPr>
          <p:cNvSpPr txBox="1"/>
          <p:nvPr/>
        </p:nvSpPr>
        <p:spPr>
          <a:xfrm>
            <a:off x="1413830" y="1405466"/>
            <a:ext cx="9448800" cy="3970318"/>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Passes all acceptance criteria</a:t>
            </a:r>
          </a:p>
          <a:p>
            <a:pPr marL="571500" indent="-571500">
              <a:buFont typeface="Arial" panose="020B0604020202020204" pitchFamily="34" charset="0"/>
              <a:buChar char="•"/>
            </a:pPr>
            <a:r>
              <a:rPr lang="en-US" sz="3600" dirty="0">
                <a:solidFill>
                  <a:schemeClr val="bg1"/>
                </a:solidFill>
              </a:rPr>
              <a:t>No must fix defects</a:t>
            </a:r>
          </a:p>
          <a:p>
            <a:pPr marL="571500" indent="-571500">
              <a:buFont typeface="Arial" panose="020B0604020202020204" pitchFamily="34" charset="0"/>
              <a:buChar char="•"/>
            </a:pPr>
            <a:r>
              <a:rPr lang="en-US" sz="3600" dirty="0">
                <a:solidFill>
                  <a:schemeClr val="bg1"/>
                </a:solidFill>
              </a:rPr>
              <a:t>Pass E2E integration tests in staging</a:t>
            </a:r>
          </a:p>
          <a:p>
            <a:pPr marL="571500" indent="-571500">
              <a:buFont typeface="Arial" panose="020B0604020202020204" pitchFamily="34" charset="0"/>
              <a:buChar char="•"/>
            </a:pPr>
            <a:r>
              <a:rPr lang="en-US" sz="3600" dirty="0">
                <a:solidFill>
                  <a:schemeClr val="bg1"/>
                </a:solidFill>
              </a:rPr>
              <a:t>Release documentation updated</a:t>
            </a:r>
          </a:p>
          <a:p>
            <a:pPr marL="571500" indent="-571500">
              <a:buFont typeface="Arial" panose="020B0604020202020204" pitchFamily="34" charset="0"/>
              <a:buChar char="•"/>
            </a:pPr>
            <a:r>
              <a:rPr lang="en-US" sz="3600" dirty="0">
                <a:solidFill>
                  <a:schemeClr val="bg1"/>
                </a:solidFill>
              </a:rPr>
              <a:t>NFR’s met, engineering standards followed</a:t>
            </a:r>
          </a:p>
          <a:p>
            <a:pPr marL="571500" indent="-571500">
              <a:buFont typeface="Arial" panose="020B0604020202020204" pitchFamily="34" charset="0"/>
              <a:buChar char="•"/>
            </a:pPr>
            <a:r>
              <a:rPr lang="en-US" sz="3600" dirty="0">
                <a:solidFill>
                  <a:schemeClr val="bg1"/>
                </a:solidFill>
              </a:rPr>
              <a:t>Accepted by Product Manager</a:t>
            </a:r>
          </a:p>
          <a:p>
            <a:pPr marL="571500" indent="-571500">
              <a:buFont typeface="Arial" panose="020B0604020202020204" pitchFamily="34" charset="0"/>
              <a:buChar char="•"/>
            </a:pPr>
            <a:r>
              <a:rPr lang="en-US" sz="3600" dirty="0">
                <a:solidFill>
                  <a:schemeClr val="bg1"/>
                </a:solidFill>
              </a:rPr>
              <a:t>What else would you add? </a:t>
            </a:r>
          </a:p>
        </p:txBody>
      </p:sp>
    </p:spTree>
    <p:extLst>
      <p:ext uri="{BB962C8B-B14F-4D97-AF65-F5344CB8AC3E}">
        <p14:creationId xmlns:p14="http://schemas.microsoft.com/office/powerpoint/2010/main" val="272075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Discussion</a:t>
            </a:r>
          </a:p>
        </p:txBody>
      </p:sp>
      <p:sp>
        <p:nvSpPr>
          <p:cNvPr id="3" name="TextBox 2">
            <a:extLst>
              <a:ext uri="{FF2B5EF4-FFF2-40B4-BE49-F238E27FC236}">
                <a16:creationId xmlns:a16="http://schemas.microsoft.com/office/drawing/2014/main" id="{AF0EEC2C-B4B7-254C-9915-6A7091666031}"/>
              </a:ext>
            </a:extLst>
          </p:cNvPr>
          <p:cNvSpPr txBox="1"/>
          <p:nvPr/>
        </p:nvSpPr>
        <p:spPr>
          <a:xfrm>
            <a:off x="1532364" y="1727199"/>
            <a:ext cx="9448800" cy="2862322"/>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Are there other non IT teams you need to engage? (ex: Would sales marketing need to build documentation to support the release?) </a:t>
            </a:r>
          </a:p>
          <a:p>
            <a:pPr marL="571500" indent="-571500">
              <a:buFont typeface="Arial" panose="020B0604020202020204" pitchFamily="34" charset="0"/>
              <a:buChar char="•"/>
            </a:pPr>
            <a:r>
              <a:rPr lang="en-US" sz="3600" dirty="0">
                <a:solidFill>
                  <a:schemeClr val="bg1"/>
                </a:solidFill>
              </a:rPr>
              <a:t>What cadence will you demo these larger buckets of work? </a:t>
            </a:r>
          </a:p>
        </p:txBody>
      </p:sp>
    </p:spTree>
    <p:extLst>
      <p:ext uri="{BB962C8B-B14F-4D97-AF65-F5344CB8AC3E}">
        <p14:creationId xmlns:p14="http://schemas.microsoft.com/office/powerpoint/2010/main" val="3510742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When is a story “done”?</a:t>
            </a:r>
          </a:p>
        </p:txBody>
      </p:sp>
      <p:sp>
        <p:nvSpPr>
          <p:cNvPr id="3" name="TextBox 2">
            <a:extLst>
              <a:ext uri="{FF2B5EF4-FFF2-40B4-BE49-F238E27FC236}">
                <a16:creationId xmlns:a16="http://schemas.microsoft.com/office/drawing/2014/main" id="{AF0EEC2C-B4B7-254C-9915-6A7091666031}"/>
              </a:ext>
            </a:extLst>
          </p:cNvPr>
          <p:cNvSpPr txBox="1"/>
          <p:nvPr/>
        </p:nvSpPr>
        <p:spPr>
          <a:xfrm>
            <a:off x="1413830" y="1405466"/>
            <a:ext cx="9448800"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bg1"/>
                </a:solidFill>
              </a:rPr>
              <a:t>When is a Story “done”? </a:t>
            </a:r>
          </a:p>
          <a:p>
            <a:pPr marL="342900" indent="-342900">
              <a:buFont typeface="Arial" panose="020B0604020202020204" pitchFamily="34" charset="0"/>
              <a:buChar char="•"/>
            </a:pPr>
            <a:r>
              <a:rPr lang="en-US" sz="3600" dirty="0">
                <a:solidFill>
                  <a:schemeClr val="bg1"/>
                </a:solidFill>
              </a:rPr>
              <a:t>Passes all acceptance criteria and Gherkin</a:t>
            </a:r>
          </a:p>
          <a:p>
            <a:pPr marL="342900" indent="-342900">
              <a:buFont typeface="Arial" panose="020B0604020202020204" pitchFamily="34" charset="0"/>
              <a:buChar char="•"/>
            </a:pPr>
            <a:r>
              <a:rPr lang="en-US" sz="3600" dirty="0">
                <a:solidFill>
                  <a:schemeClr val="bg1"/>
                </a:solidFill>
              </a:rPr>
              <a:t>Automated tests written</a:t>
            </a:r>
          </a:p>
          <a:p>
            <a:pPr marL="342900" indent="-342900">
              <a:buFont typeface="Arial" panose="020B0604020202020204" pitchFamily="34" charset="0"/>
              <a:buChar char="•"/>
            </a:pPr>
            <a:r>
              <a:rPr lang="en-US" sz="3600" dirty="0">
                <a:solidFill>
                  <a:schemeClr val="bg1"/>
                </a:solidFill>
              </a:rPr>
              <a:t>Checked into version control</a:t>
            </a:r>
          </a:p>
          <a:p>
            <a:pPr marL="342900" indent="-342900">
              <a:buFont typeface="Arial" panose="020B0604020202020204" pitchFamily="34" charset="0"/>
              <a:buChar char="•"/>
            </a:pPr>
            <a:r>
              <a:rPr lang="en-US" sz="3600" dirty="0">
                <a:solidFill>
                  <a:schemeClr val="bg1"/>
                </a:solidFill>
              </a:rPr>
              <a:t>NFR’s met, engineering standards followed</a:t>
            </a:r>
          </a:p>
          <a:p>
            <a:pPr marL="342900" indent="-342900">
              <a:buFont typeface="Arial" panose="020B0604020202020204" pitchFamily="34" charset="0"/>
              <a:buChar char="•"/>
            </a:pPr>
            <a:r>
              <a:rPr lang="en-US" sz="3600" dirty="0">
                <a:solidFill>
                  <a:schemeClr val="bg1"/>
                </a:solidFill>
              </a:rPr>
              <a:t>Accepted by PO </a:t>
            </a:r>
          </a:p>
          <a:p>
            <a:pPr marL="342900" indent="-342900">
              <a:buFont typeface="Arial" panose="020B0604020202020204" pitchFamily="34" charset="0"/>
              <a:buChar char="•"/>
            </a:pPr>
            <a:r>
              <a:rPr lang="en-US" sz="3600" dirty="0">
                <a:solidFill>
                  <a:schemeClr val="bg1"/>
                </a:solidFill>
              </a:rPr>
              <a:t>What else would you add? </a:t>
            </a:r>
          </a:p>
        </p:txBody>
      </p:sp>
    </p:spTree>
    <p:extLst>
      <p:ext uri="{BB962C8B-B14F-4D97-AF65-F5344CB8AC3E}">
        <p14:creationId xmlns:p14="http://schemas.microsoft.com/office/powerpoint/2010/main" val="79570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3467" y="2147888"/>
            <a:ext cx="11102975" cy="881062"/>
          </a:xfrm>
        </p:spPr>
        <p:txBody>
          <a:bodyPr>
            <a:normAutofit/>
          </a:bodyPr>
          <a:lstStyle/>
          <a:p>
            <a:r>
              <a:rPr lang="en-US" sz="5400" dirty="0">
                <a:solidFill>
                  <a:schemeClr val="bg1"/>
                </a:solidFill>
                <a:latin typeface="+mj-lt"/>
              </a:rPr>
              <a:t>Examples</a:t>
            </a:r>
          </a:p>
        </p:txBody>
      </p:sp>
    </p:spTree>
    <p:extLst>
      <p:ext uri="{BB962C8B-B14F-4D97-AF65-F5344CB8AC3E}">
        <p14:creationId xmlns:p14="http://schemas.microsoft.com/office/powerpoint/2010/main" val="16973066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Story Examples</a:t>
            </a:r>
          </a:p>
        </p:txBody>
      </p:sp>
      <p:pic>
        <p:nvPicPr>
          <p:cNvPr id="4" name="Picture 3">
            <a:extLst>
              <a:ext uri="{FF2B5EF4-FFF2-40B4-BE49-F238E27FC236}">
                <a16:creationId xmlns:a16="http://schemas.microsoft.com/office/drawing/2014/main" id="{6D6C78FF-FAB8-1C46-A313-0D3CC2C2BA19}"/>
              </a:ext>
            </a:extLst>
          </p:cNvPr>
          <p:cNvPicPr>
            <a:picLocks noChangeAspect="1"/>
          </p:cNvPicPr>
          <p:nvPr/>
        </p:nvPicPr>
        <p:blipFill>
          <a:blip r:embed="rId2"/>
          <a:stretch>
            <a:fillRect/>
          </a:stretch>
        </p:blipFill>
        <p:spPr>
          <a:xfrm>
            <a:off x="717262" y="1837760"/>
            <a:ext cx="5090871" cy="2620186"/>
          </a:xfrm>
          <a:prstGeom prst="rect">
            <a:avLst/>
          </a:prstGeom>
        </p:spPr>
      </p:pic>
      <p:pic>
        <p:nvPicPr>
          <p:cNvPr id="5" name="Picture 4">
            <a:extLst>
              <a:ext uri="{FF2B5EF4-FFF2-40B4-BE49-F238E27FC236}">
                <a16:creationId xmlns:a16="http://schemas.microsoft.com/office/drawing/2014/main" id="{4C3C5ED7-B1E4-2B4B-8877-493362E19EB9}"/>
              </a:ext>
            </a:extLst>
          </p:cNvPr>
          <p:cNvPicPr>
            <a:picLocks noChangeAspect="1"/>
          </p:cNvPicPr>
          <p:nvPr/>
        </p:nvPicPr>
        <p:blipFill>
          <a:blip r:embed="rId3"/>
          <a:stretch>
            <a:fillRect/>
          </a:stretch>
        </p:blipFill>
        <p:spPr>
          <a:xfrm>
            <a:off x="6266822" y="1788953"/>
            <a:ext cx="4941455" cy="2717800"/>
          </a:xfrm>
          <a:prstGeom prst="rect">
            <a:avLst/>
          </a:prstGeom>
        </p:spPr>
      </p:pic>
    </p:spTree>
    <p:extLst>
      <p:ext uri="{BB962C8B-B14F-4D97-AF65-F5344CB8AC3E}">
        <p14:creationId xmlns:p14="http://schemas.microsoft.com/office/powerpoint/2010/main" val="121424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Epic Format		Feature Format</a:t>
            </a:r>
          </a:p>
        </p:txBody>
      </p:sp>
      <p:pic>
        <p:nvPicPr>
          <p:cNvPr id="3" name="Picture 2">
            <a:extLst>
              <a:ext uri="{FF2B5EF4-FFF2-40B4-BE49-F238E27FC236}">
                <a16:creationId xmlns:a16="http://schemas.microsoft.com/office/drawing/2014/main" id="{09235E19-F45B-424A-BFF0-0B2ADD8DAC80}"/>
              </a:ext>
            </a:extLst>
          </p:cNvPr>
          <p:cNvPicPr>
            <a:picLocks noChangeAspect="1"/>
          </p:cNvPicPr>
          <p:nvPr/>
        </p:nvPicPr>
        <p:blipFill>
          <a:blip r:embed="rId2"/>
          <a:stretch>
            <a:fillRect/>
          </a:stretch>
        </p:blipFill>
        <p:spPr>
          <a:xfrm>
            <a:off x="1543704" y="1540380"/>
            <a:ext cx="3356907" cy="3007699"/>
          </a:xfrm>
          <a:prstGeom prst="rect">
            <a:avLst/>
          </a:prstGeom>
        </p:spPr>
      </p:pic>
      <p:sp>
        <p:nvSpPr>
          <p:cNvPr id="4" name="Rectangle 3">
            <a:extLst>
              <a:ext uri="{FF2B5EF4-FFF2-40B4-BE49-F238E27FC236}">
                <a16:creationId xmlns:a16="http://schemas.microsoft.com/office/drawing/2014/main" id="{EFE39E1A-2F29-EF4B-8069-B38F2312C910}"/>
              </a:ext>
            </a:extLst>
          </p:cNvPr>
          <p:cNvSpPr/>
          <p:nvPr/>
        </p:nvSpPr>
        <p:spPr>
          <a:xfrm>
            <a:off x="1467806" y="4726986"/>
            <a:ext cx="3432806" cy="830997"/>
          </a:xfrm>
          <a:prstGeom prst="rect">
            <a:avLst/>
          </a:prstGeom>
        </p:spPr>
        <p:txBody>
          <a:bodyPr wrap="square">
            <a:spAutoFit/>
          </a:bodyPr>
          <a:lstStyle/>
          <a:p>
            <a:pPr algn="ctr"/>
            <a:r>
              <a:rPr lang="en-US" dirty="0">
                <a:solidFill>
                  <a:schemeClr val="bg1"/>
                </a:solidFill>
                <a:hlinkClick r:id="rId3"/>
              </a:rPr>
              <a:t>More Content on Epics</a:t>
            </a:r>
            <a:endParaRPr lang="en-US" dirty="0">
              <a:solidFill>
                <a:schemeClr val="bg1"/>
              </a:solidFill>
            </a:endParaRPr>
          </a:p>
          <a:p>
            <a:pPr algn="ctr"/>
            <a:endParaRPr lang="en-US" dirty="0">
              <a:solidFill>
                <a:schemeClr val="bg1"/>
              </a:solidFill>
            </a:endParaRPr>
          </a:p>
        </p:txBody>
      </p:sp>
      <p:graphicFrame>
        <p:nvGraphicFramePr>
          <p:cNvPr id="6" name="Table 5">
            <a:extLst>
              <a:ext uri="{FF2B5EF4-FFF2-40B4-BE49-F238E27FC236}">
                <a16:creationId xmlns:a16="http://schemas.microsoft.com/office/drawing/2014/main" id="{CE6D8979-5FBD-5648-BF87-DB5D6BC2AE2C}"/>
              </a:ext>
            </a:extLst>
          </p:cNvPr>
          <p:cNvGraphicFramePr>
            <a:graphicFrameLocks noGrp="1"/>
          </p:cNvGraphicFramePr>
          <p:nvPr>
            <p:extLst>
              <p:ext uri="{D42A27DB-BD31-4B8C-83A1-F6EECF244321}">
                <p14:modId xmlns:p14="http://schemas.microsoft.com/office/powerpoint/2010/main" val="2414725393"/>
              </p:ext>
            </p:extLst>
          </p:nvPr>
        </p:nvGraphicFramePr>
        <p:xfrm>
          <a:off x="6833781" y="1539829"/>
          <a:ext cx="3649237" cy="2860040"/>
        </p:xfrm>
        <a:graphic>
          <a:graphicData uri="http://schemas.openxmlformats.org/drawingml/2006/table">
            <a:tbl>
              <a:tblPr bandRow="1">
                <a:tableStyleId>{5C22544A-7EE6-4342-B048-85BDC9FD1C3A}</a:tableStyleId>
              </a:tblPr>
              <a:tblGrid>
                <a:gridCol w="3649237">
                  <a:extLst>
                    <a:ext uri="{9D8B030D-6E8A-4147-A177-3AD203B41FA5}">
                      <a16:colId xmlns:a16="http://schemas.microsoft.com/office/drawing/2014/main" val="3940046810"/>
                    </a:ext>
                  </a:extLst>
                </a:gridCol>
              </a:tblGrid>
              <a:tr h="370840">
                <a:tc>
                  <a:txBody>
                    <a:bodyPr/>
                    <a:lstStyle/>
                    <a:p>
                      <a:r>
                        <a:rPr lang="en-US" sz="1200" dirty="0"/>
                        <a:t>Feature</a:t>
                      </a:r>
                    </a:p>
                  </a:txBody>
                  <a:tcPr>
                    <a:solidFill>
                      <a:srgbClr val="FFC000"/>
                    </a:solidFill>
                  </a:tcPr>
                </a:tc>
                <a:extLst>
                  <a:ext uri="{0D108BD9-81ED-4DB2-BD59-A6C34878D82A}">
                    <a16:rowId xmlns:a16="http://schemas.microsoft.com/office/drawing/2014/main" val="3368566660"/>
                  </a:ext>
                </a:extLst>
              </a:tr>
              <a:tr h="370840">
                <a:tc>
                  <a:txBody>
                    <a:bodyPr/>
                    <a:lstStyle/>
                    <a:p>
                      <a:r>
                        <a:rPr lang="en-US" sz="1200" dirty="0"/>
                        <a:t>In-Service Software Update</a:t>
                      </a:r>
                    </a:p>
                  </a:txBody>
                  <a:tcPr/>
                </a:tc>
                <a:extLst>
                  <a:ext uri="{0D108BD9-81ED-4DB2-BD59-A6C34878D82A}">
                    <a16:rowId xmlns:a16="http://schemas.microsoft.com/office/drawing/2014/main" val="1083284118"/>
                  </a:ext>
                </a:extLst>
              </a:tr>
              <a:tr h="370840">
                <a:tc>
                  <a:txBody>
                    <a:bodyPr/>
                    <a:lstStyle/>
                    <a:p>
                      <a:r>
                        <a:rPr lang="en-US" sz="1200" dirty="0"/>
                        <a:t>Acceptance Criteria</a:t>
                      </a:r>
                    </a:p>
                  </a:txBody>
                  <a:tcPr>
                    <a:solidFill>
                      <a:srgbClr val="FFC000"/>
                    </a:solidFill>
                  </a:tcPr>
                </a:tc>
                <a:extLst>
                  <a:ext uri="{0D108BD9-81ED-4DB2-BD59-A6C34878D82A}">
                    <a16:rowId xmlns:a16="http://schemas.microsoft.com/office/drawing/2014/main" val="171615550"/>
                  </a:ext>
                </a:extLst>
              </a:tr>
              <a:tr h="370840">
                <a:tc>
                  <a:txBody>
                    <a:bodyPr/>
                    <a:lstStyle/>
                    <a:p>
                      <a:pPr marL="342900" indent="-342900">
                        <a:buFont typeface="Arial" panose="020B0604020202020204" pitchFamily="34" charset="0"/>
                        <a:buChar char="•"/>
                      </a:pPr>
                      <a:r>
                        <a:rPr lang="en-US" sz="1200" dirty="0"/>
                        <a:t>Nonstop routing availability</a:t>
                      </a:r>
                    </a:p>
                    <a:p>
                      <a:pPr marL="342900" indent="-342900">
                        <a:buFont typeface="Arial" panose="020B0604020202020204" pitchFamily="34" charset="0"/>
                        <a:buChar char="•"/>
                      </a:pPr>
                      <a:r>
                        <a:rPr lang="en-US" sz="1200" dirty="0"/>
                        <a:t>Automatic and Manual Update</a:t>
                      </a:r>
                    </a:p>
                    <a:p>
                      <a:pPr marL="342900" indent="-342900">
                        <a:buFont typeface="Arial" panose="020B0604020202020204" pitchFamily="34" charset="0"/>
                        <a:buChar char="•"/>
                      </a:pPr>
                      <a:r>
                        <a:rPr lang="en-US" sz="1200" dirty="0"/>
                        <a:t>Rollback Capability</a:t>
                      </a:r>
                    </a:p>
                    <a:p>
                      <a:pPr marL="342900" indent="-342900">
                        <a:buFont typeface="Arial" panose="020B0604020202020204" pitchFamily="34" charset="0"/>
                        <a:buChar char="•"/>
                      </a:pPr>
                      <a:r>
                        <a:rPr lang="en-US" sz="1200" dirty="0"/>
                        <a:t>Support through existing admin tools</a:t>
                      </a:r>
                    </a:p>
                    <a:p>
                      <a:pPr marL="342900" indent="-342900">
                        <a:buFont typeface="Arial" panose="020B0604020202020204" pitchFamily="34" charset="0"/>
                        <a:buChar char="•"/>
                      </a:pPr>
                      <a:r>
                        <a:rPr lang="en-US" sz="1200" dirty="0"/>
                        <a:t>All enabled services are running after the update</a:t>
                      </a:r>
                    </a:p>
                  </a:txBody>
                  <a:tcPr/>
                </a:tc>
                <a:extLst>
                  <a:ext uri="{0D108BD9-81ED-4DB2-BD59-A6C34878D82A}">
                    <a16:rowId xmlns:a16="http://schemas.microsoft.com/office/drawing/2014/main" val="2803436648"/>
                  </a:ext>
                </a:extLst>
              </a:tr>
              <a:tr h="370840">
                <a:tc>
                  <a:txBody>
                    <a:bodyPr/>
                    <a:lstStyle/>
                    <a:p>
                      <a:r>
                        <a:rPr lang="en-US" sz="1200" dirty="0"/>
                        <a:t>Benefit Hypothesis</a:t>
                      </a:r>
                    </a:p>
                  </a:txBody>
                  <a:tcPr>
                    <a:solidFill>
                      <a:srgbClr val="FFC000"/>
                    </a:solidFill>
                  </a:tcPr>
                </a:tc>
                <a:extLst>
                  <a:ext uri="{0D108BD9-81ED-4DB2-BD59-A6C34878D82A}">
                    <a16:rowId xmlns:a16="http://schemas.microsoft.com/office/drawing/2014/main" val="2186779909"/>
                  </a:ext>
                </a:extLst>
              </a:tr>
              <a:tr h="370840">
                <a:tc>
                  <a:txBody>
                    <a:bodyPr/>
                    <a:lstStyle/>
                    <a:p>
                      <a:r>
                        <a:rPr lang="en-US" sz="1200" dirty="0"/>
                        <a:t>Significantly reduce planned downtime</a:t>
                      </a:r>
                    </a:p>
                  </a:txBody>
                  <a:tcPr/>
                </a:tc>
                <a:extLst>
                  <a:ext uri="{0D108BD9-81ED-4DB2-BD59-A6C34878D82A}">
                    <a16:rowId xmlns:a16="http://schemas.microsoft.com/office/drawing/2014/main" val="4271694135"/>
                  </a:ext>
                </a:extLst>
              </a:tr>
            </a:tbl>
          </a:graphicData>
        </a:graphic>
      </p:graphicFrame>
      <p:sp>
        <p:nvSpPr>
          <p:cNvPr id="7" name="Rectangle 6">
            <a:extLst>
              <a:ext uri="{FF2B5EF4-FFF2-40B4-BE49-F238E27FC236}">
                <a16:creationId xmlns:a16="http://schemas.microsoft.com/office/drawing/2014/main" id="{D0946E62-86BC-3B47-9C53-D021EE59358F}"/>
              </a:ext>
            </a:extLst>
          </p:cNvPr>
          <p:cNvSpPr/>
          <p:nvPr/>
        </p:nvSpPr>
        <p:spPr>
          <a:xfrm>
            <a:off x="6833781" y="4740148"/>
            <a:ext cx="3649237" cy="461665"/>
          </a:xfrm>
          <a:prstGeom prst="rect">
            <a:avLst/>
          </a:prstGeom>
        </p:spPr>
        <p:txBody>
          <a:bodyPr wrap="square">
            <a:spAutoFit/>
          </a:bodyPr>
          <a:lstStyle/>
          <a:p>
            <a:pPr algn="ctr"/>
            <a:r>
              <a:rPr lang="en-US" dirty="0">
                <a:hlinkClick r:id="rId4"/>
              </a:rPr>
              <a:t>More Content on Features</a:t>
            </a:r>
            <a:endParaRPr lang="en-US" dirty="0"/>
          </a:p>
        </p:txBody>
      </p:sp>
    </p:spTree>
    <p:extLst>
      <p:ext uri="{BB962C8B-B14F-4D97-AF65-F5344CB8AC3E}">
        <p14:creationId xmlns:p14="http://schemas.microsoft.com/office/powerpoint/2010/main" val="113694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9F15-DF21-554B-9C4F-1F3271E4130E}"/>
              </a:ext>
            </a:extLst>
          </p:cNvPr>
          <p:cNvSpPr>
            <a:spLocks noGrp="1"/>
          </p:cNvSpPr>
          <p:nvPr>
            <p:ph type="title"/>
          </p:nvPr>
        </p:nvSpPr>
        <p:spPr>
          <a:xfrm>
            <a:off x="553370" y="558110"/>
            <a:ext cx="11101989" cy="880672"/>
          </a:xfrm>
        </p:spPr>
        <p:txBody>
          <a:bodyPr/>
          <a:lstStyle/>
          <a:p>
            <a:r>
              <a:rPr lang="en-US" dirty="0"/>
              <a:t>Definition of Ready</a:t>
            </a:r>
          </a:p>
        </p:txBody>
      </p:sp>
      <p:sp>
        <p:nvSpPr>
          <p:cNvPr id="3" name="Title 1">
            <a:extLst>
              <a:ext uri="{FF2B5EF4-FFF2-40B4-BE49-F238E27FC236}">
                <a16:creationId xmlns:a16="http://schemas.microsoft.com/office/drawing/2014/main" id="{1579E3AB-9AE2-384E-A39C-07D253B77A15}"/>
              </a:ext>
            </a:extLst>
          </p:cNvPr>
          <p:cNvSpPr txBox="1">
            <a:spLocks/>
          </p:cNvSpPr>
          <p:nvPr/>
        </p:nvSpPr>
        <p:spPr>
          <a:xfrm rot="16200000">
            <a:off x="1405466" y="2590111"/>
            <a:ext cx="2861734" cy="880672"/>
          </a:xfrm>
          <a:noFill/>
          <a:ln w="9525">
            <a:noFill/>
            <a:miter lim="800000"/>
            <a:headEnd/>
            <a:tailEnd/>
          </a:ln>
        </p:spPr>
        <p:txBody>
          <a:bodyPr vert="horz" wrap="square" lIns="0" tIns="0" rIns="0" bIns="0" numCol="1" anchor="t" anchorCtr="0" compatLnSpc="1">
            <a:prstTxWarp prst="textNoShape">
              <a:avLst/>
            </a:prstTxWarp>
            <a:noAutofit/>
          </a:bodyPr>
          <a:lstStyle>
            <a:lvl1pPr algn="ctr" defTabSz="1218428" rtl="0" eaLnBrk="1" latinLnBrk="0" hangingPunct="1">
              <a:spcBef>
                <a:spcPct val="0"/>
              </a:spcBef>
              <a:buNone/>
              <a:defRPr lang="en-US" altLang="en-US" sz="4800" b="1" i="0" kern="1200" dirty="0">
                <a:solidFill>
                  <a:schemeClr val="bg1"/>
                </a:solidFill>
                <a:latin typeface="+mj-lt"/>
                <a:ea typeface="+mj-ea"/>
                <a:cs typeface="+mj-cs"/>
              </a:defRPr>
            </a:lvl1pPr>
          </a:lstStyle>
          <a:p>
            <a:r>
              <a:rPr lang="en-US" dirty="0"/>
              <a:t>Why?</a:t>
            </a:r>
          </a:p>
        </p:txBody>
      </p:sp>
      <p:sp>
        <p:nvSpPr>
          <p:cNvPr id="4" name="TextBox 3">
            <a:extLst>
              <a:ext uri="{FF2B5EF4-FFF2-40B4-BE49-F238E27FC236}">
                <a16:creationId xmlns:a16="http://schemas.microsoft.com/office/drawing/2014/main" id="{70D90CD8-1D69-3B42-A653-CCD34E1CBE9D}"/>
              </a:ext>
            </a:extLst>
          </p:cNvPr>
          <p:cNvSpPr txBox="1"/>
          <p:nvPr/>
        </p:nvSpPr>
        <p:spPr>
          <a:xfrm>
            <a:off x="3488266" y="1794933"/>
            <a:ext cx="6812426" cy="3046988"/>
          </a:xfrm>
          <a:prstGeom prst="rect">
            <a:avLst/>
          </a:prstGeom>
          <a:noFill/>
        </p:spPr>
        <p:txBody>
          <a:bodyPr wrap="square" rtlCol="0">
            <a:spAutoFit/>
          </a:bodyPr>
          <a:lstStyle/>
          <a:p>
            <a:r>
              <a:rPr lang="en-US" dirty="0">
                <a:solidFill>
                  <a:schemeClr val="bg1"/>
                </a:solidFill>
              </a:rPr>
              <a:t>One reason teams don’t complete stories, features or epics is because they are poorly understood before starting work and as a result the effort is underestimated. In this situation often teams find clearly defining a “definition of ready” will help to make sure things are understood prior to commencing work </a:t>
            </a:r>
          </a:p>
          <a:p>
            <a:endParaRPr lang="en-US" dirty="0">
              <a:solidFill>
                <a:schemeClr val="bg1"/>
              </a:solidFill>
            </a:endParaRPr>
          </a:p>
        </p:txBody>
      </p:sp>
    </p:spTree>
    <p:extLst>
      <p:ext uri="{BB962C8B-B14F-4D97-AF65-F5344CB8AC3E}">
        <p14:creationId xmlns:p14="http://schemas.microsoft.com/office/powerpoint/2010/main" val="15996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solidFill>
                  <a:schemeClr val="bg1"/>
                </a:solidFill>
              </a:rPr>
              <a:t>Backlog Prioritization</a:t>
            </a:r>
          </a:p>
        </p:txBody>
      </p:sp>
      <p:sp>
        <p:nvSpPr>
          <p:cNvPr id="3" name="Rounded Rectangle 2">
            <a:extLst>
              <a:ext uri="{FF2B5EF4-FFF2-40B4-BE49-F238E27FC236}">
                <a16:creationId xmlns:a16="http://schemas.microsoft.com/office/drawing/2014/main" id="{22A2DB83-6AD5-4F4D-834B-7C0ECF54A2B0}"/>
              </a:ext>
            </a:extLst>
          </p:cNvPr>
          <p:cNvSpPr/>
          <p:nvPr/>
        </p:nvSpPr>
        <p:spPr>
          <a:xfrm>
            <a:off x="581484" y="2065867"/>
            <a:ext cx="10978025" cy="225213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D86D1BC-F526-8E43-9B88-E8694397670F}"/>
              </a:ext>
            </a:extLst>
          </p:cNvPr>
          <p:cNvSpPr txBox="1"/>
          <p:nvPr/>
        </p:nvSpPr>
        <p:spPr>
          <a:xfrm>
            <a:off x="812800" y="2252133"/>
            <a:ext cx="999067" cy="474134"/>
          </a:xfrm>
          <a:prstGeom prst="rect">
            <a:avLst/>
          </a:prstGeom>
          <a:noFill/>
        </p:spPr>
        <p:txBody>
          <a:bodyPr wrap="square" rtlCol="0">
            <a:spAutoFit/>
          </a:bodyPr>
          <a:lstStyle/>
          <a:p>
            <a:pPr algn="ctr"/>
            <a:r>
              <a:rPr lang="en-US" dirty="0"/>
              <a:t>New</a:t>
            </a:r>
          </a:p>
        </p:txBody>
      </p:sp>
      <p:sp>
        <p:nvSpPr>
          <p:cNvPr id="8" name="TextBox 7">
            <a:extLst>
              <a:ext uri="{FF2B5EF4-FFF2-40B4-BE49-F238E27FC236}">
                <a16:creationId xmlns:a16="http://schemas.microsoft.com/office/drawing/2014/main" id="{5733317C-063D-124F-BF54-527C4A9CB3C0}"/>
              </a:ext>
            </a:extLst>
          </p:cNvPr>
          <p:cNvSpPr txBox="1"/>
          <p:nvPr/>
        </p:nvSpPr>
        <p:spPr>
          <a:xfrm>
            <a:off x="1811866" y="2252133"/>
            <a:ext cx="1744133" cy="461665"/>
          </a:xfrm>
          <a:prstGeom prst="rect">
            <a:avLst/>
          </a:prstGeom>
          <a:noFill/>
        </p:spPr>
        <p:txBody>
          <a:bodyPr wrap="square" rtlCol="0">
            <a:spAutoFit/>
          </a:bodyPr>
          <a:lstStyle/>
          <a:p>
            <a:pPr algn="ctr"/>
            <a:r>
              <a:rPr lang="en-US" dirty="0"/>
              <a:t>Description</a:t>
            </a:r>
          </a:p>
        </p:txBody>
      </p:sp>
      <p:sp>
        <p:nvSpPr>
          <p:cNvPr id="9" name="TextBox 8">
            <a:extLst>
              <a:ext uri="{FF2B5EF4-FFF2-40B4-BE49-F238E27FC236}">
                <a16:creationId xmlns:a16="http://schemas.microsoft.com/office/drawing/2014/main" id="{DC72F636-96D5-0142-9266-A2BF7743AB14}"/>
              </a:ext>
            </a:extLst>
          </p:cNvPr>
          <p:cNvSpPr txBox="1"/>
          <p:nvPr/>
        </p:nvSpPr>
        <p:spPr>
          <a:xfrm>
            <a:off x="3555999" y="2235199"/>
            <a:ext cx="1778001" cy="830997"/>
          </a:xfrm>
          <a:prstGeom prst="rect">
            <a:avLst/>
          </a:prstGeom>
          <a:noFill/>
        </p:spPr>
        <p:txBody>
          <a:bodyPr wrap="square" rtlCol="0">
            <a:spAutoFit/>
          </a:bodyPr>
          <a:lstStyle/>
          <a:p>
            <a:pPr algn="ctr"/>
            <a:r>
              <a:rPr lang="en-US" dirty="0"/>
              <a:t>Acceptance Criteria</a:t>
            </a:r>
          </a:p>
        </p:txBody>
      </p:sp>
      <p:sp>
        <p:nvSpPr>
          <p:cNvPr id="10" name="TextBox 9">
            <a:extLst>
              <a:ext uri="{FF2B5EF4-FFF2-40B4-BE49-F238E27FC236}">
                <a16:creationId xmlns:a16="http://schemas.microsoft.com/office/drawing/2014/main" id="{1C629908-AEFF-154F-B8E5-5E41B5BB19A2}"/>
              </a:ext>
            </a:extLst>
          </p:cNvPr>
          <p:cNvSpPr txBox="1"/>
          <p:nvPr/>
        </p:nvSpPr>
        <p:spPr>
          <a:xfrm>
            <a:off x="5300131" y="2347498"/>
            <a:ext cx="999067" cy="474134"/>
          </a:xfrm>
          <a:prstGeom prst="rect">
            <a:avLst/>
          </a:prstGeom>
          <a:noFill/>
        </p:spPr>
        <p:txBody>
          <a:bodyPr wrap="square" rtlCol="0">
            <a:spAutoFit/>
          </a:bodyPr>
          <a:lstStyle/>
          <a:p>
            <a:pPr algn="ctr"/>
            <a:r>
              <a:rPr lang="en-US" dirty="0"/>
              <a:t>Sized</a:t>
            </a:r>
          </a:p>
        </p:txBody>
      </p:sp>
      <p:sp>
        <p:nvSpPr>
          <p:cNvPr id="11" name="TextBox 10">
            <a:extLst>
              <a:ext uri="{FF2B5EF4-FFF2-40B4-BE49-F238E27FC236}">
                <a16:creationId xmlns:a16="http://schemas.microsoft.com/office/drawing/2014/main" id="{CDA66E25-F5D6-0545-9DB1-537BEC62CD3E}"/>
              </a:ext>
            </a:extLst>
          </p:cNvPr>
          <p:cNvSpPr txBox="1"/>
          <p:nvPr/>
        </p:nvSpPr>
        <p:spPr>
          <a:xfrm>
            <a:off x="6231201" y="2359967"/>
            <a:ext cx="999067" cy="461665"/>
          </a:xfrm>
          <a:prstGeom prst="rect">
            <a:avLst/>
          </a:prstGeom>
          <a:noFill/>
        </p:spPr>
        <p:txBody>
          <a:bodyPr wrap="square" rtlCol="0">
            <a:spAutoFit/>
          </a:bodyPr>
          <a:lstStyle/>
          <a:p>
            <a:pPr algn="ctr"/>
            <a:r>
              <a:rPr lang="en-US" dirty="0"/>
              <a:t>WSJF</a:t>
            </a:r>
          </a:p>
        </p:txBody>
      </p:sp>
      <p:sp>
        <p:nvSpPr>
          <p:cNvPr id="12" name="TextBox 11">
            <a:extLst>
              <a:ext uri="{FF2B5EF4-FFF2-40B4-BE49-F238E27FC236}">
                <a16:creationId xmlns:a16="http://schemas.microsoft.com/office/drawing/2014/main" id="{943AC3DA-808C-914D-88F9-264BD033700C}"/>
              </a:ext>
            </a:extLst>
          </p:cNvPr>
          <p:cNvSpPr txBox="1"/>
          <p:nvPr/>
        </p:nvSpPr>
        <p:spPr>
          <a:xfrm>
            <a:off x="7227423" y="2298299"/>
            <a:ext cx="1473465" cy="830997"/>
          </a:xfrm>
          <a:prstGeom prst="rect">
            <a:avLst/>
          </a:prstGeom>
          <a:noFill/>
        </p:spPr>
        <p:txBody>
          <a:bodyPr wrap="square" rtlCol="0">
            <a:spAutoFit/>
          </a:bodyPr>
          <a:lstStyle/>
          <a:p>
            <a:pPr algn="ctr"/>
            <a:r>
              <a:rPr lang="en-US" dirty="0"/>
              <a:t>Prioritized Next</a:t>
            </a:r>
          </a:p>
        </p:txBody>
      </p:sp>
      <p:sp>
        <p:nvSpPr>
          <p:cNvPr id="13" name="TextBox 12">
            <a:extLst>
              <a:ext uri="{FF2B5EF4-FFF2-40B4-BE49-F238E27FC236}">
                <a16:creationId xmlns:a16="http://schemas.microsoft.com/office/drawing/2014/main" id="{F5CACBAB-4E93-6C40-9ED2-737B0378E957}"/>
              </a:ext>
            </a:extLst>
          </p:cNvPr>
          <p:cNvSpPr txBox="1"/>
          <p:nvPr/>
        </p:nvSpPr>
        <p:spPr>
          <a:xfrm>
            <a:off x="8700888" y="2310768"/>
            <a:ext cx="1275954" cy="830997"/>
          </a:xfrm>
          <a:prstGeom prst="rect">
            <a:avLst/>
          </a:prstGeom>
          <a:noFill/>
        </p:spPr>
        <p:txBody>
          <a:bodyPr wrap="square" rtlCol="0">
            <a:spAutoFit/>
          </a:bodyPr>
          <a:lstStyle/>
          <a:p>
            <a:pPr algn="ctr"/>
            <a:r>
              <a:rPr lang="en-US" dirty="0"/>
              <a:t>In Process</a:t>
            </a:r>
          </a:p>
        </p:txBody>
      </p:sp>
      <p:sp>
        <p:nvSpPr>
          <p:cNvPr id="14" name="TextBox 13">
            <a:extLst>
              <a:ext uri="{FF2B5EF4-FFF2-40B4-BE49-F238E27FC236}">
                <a16:creationId xmlns:a16="http://schemas.microsoft.com/office/drawing/2014/main" id="{7207C0BB-96AC-6144-B5E4-9511EFEFAAE0}"/>
              </a:ext>
            </a:extLst>
          </p:cNvPr>
          <p:cNvSpPr txBox="1"/>
          <p:nvPr/>
        </p:nvSpPr>
        <p:spPr>
          <a:xfrm>
            <a:off x="10094777" y="2347498"/>
            <a:ext cx="999067" cy="474134"/>
          </a:xfrm>
          <a:prstGeom prst="rect">
            <a:avLst/>
          </a:prstGeom>
          <a:noFill/>
        </p:spPr>
        <p:txBody>
          <a:bodyPr wrap="square" rtlCol="0">
            <a:spAutoFit/>
          </a:bodyPr>
          <a:lstStyle/>
          <a:p>
            <a:pPr algn="ctr"/>
            <a:r>
              <a:rPr lang="en-US" dirty="0"/>
              <a:t>Done</a:t>
            </a:r>
          </a:p>
        </p:txBody>
      </p:sp>
      <p:cxnSp>
        <p:nvCxnSpPr>
          <p:cNvPr id="7" name="Straight Connector 6">
            <a:extLst>
              <a:ext uri="{FF2B5EF4-FFF2-40B4-BE49-F238E27FC236}">
                <a16:creationId xmlns:a16="http://schemas.microsoft.com/office/drawing/2014/main" id="{A3E41760-23C5-C34E-BD9D-FB4EED40A936}"/>
              </a:ext>
            </a:extLst>
          </p:cNvPr>
          <p:cNvCxnSpPr>
            <a:stCxn id="8" idx="1"/>
          </p:cNvCxnSpPr>
          <p:nvPr/>
        </p:nvCxnSpPr>
        <p:spPr>
          <a:xfrm>
            <a:off x="1811866" y="2482966"/>
            <a:ext cx="0" cy="142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89C640-977F-694F-9383-57E310FC3E69}"/>
              </a:ext>
            </a:extLst>
          </p:cNvPr>
          <p:cNvCxnSpPr/>
          <p:nvPr/>
        </p:nvCxnSpPr>
        <p:spPr>
          <a:xfrm>
            <a:off x="3555999" y="2482966"/>
            <a:ext cx="0" cy="142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ED8597-F7E8-204F-BF92-80C59ECC389A}"/>
              </a:ext>
            </a:extLst>
          </p:cNvPr>
          <p:cNvCxnSpPr/>
          <p:nvPr/>
        </p:nvCxnSpPr>
        <p:spPr>
          <a:xfrm>
            <a:off x="5334000" y="2477617"/>
            <a:ext cx="0" cy="142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022458-2C5D-C14C-BFDC-75937D704974}"/>
              </a:ext>
            </a:extLst>
          </p:cNvPr>
          <p:cNvCxnSpPr/>
          <p:nvPr/>
        </p:nvCxnSpPr>
        <p:spPr>
          <a:xfrm>
            <a:off x="6231201" y="2477617"/>
            <a:ext cx="0" cy="142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975E899-2DB6-C640-9E38-40BC269E32BC}"/>
              </a:ext>
            </a:extLst>
          </p:cNvPr>
          <p:cNvCxnSpPr/>
          <p:nvPr/>
        </p:nvCxnSpPr>
        <p:spPr>
          <a:xfrm>
            <a:off x="7227423" y="2477617"/>
            <a:ext cx="0" cy="142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9860C84-8E02-FC43-A001-6B7388E62559}"/>
              </a:ext>
            </a:extLst>
          </p:cNvPr>
          <p:cNvCxnSpPr/>
          <p:nvPr/>
        </p:nvCxnSpPr>
        <p:spPr>
          <a:xfrm>
            <a:off x="8700888" y="2489200"/>
            <a:ext cx="0" cy="1428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C77774-FD93-CE43-9C6E-2CD3C4B5386A}"/>
              </a:ext>
            </a:extLst>
          </p:cNvPr>
          <p:cNvCxnSpPr/>
          <p:nvPr/>
        </p:nvCxnSpPr>
        <p:spPr>
          <a:xfrm>
            <a:off x="9979951" y="2477617"/>
            <a:ext cx="0" cy="1428634"/>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88009176-9C1D-9A49-8D8B-206C96DDFC53}"/>
              </a:ext>
            </a:extLst>
          </p:cNvPr>
          <p:cNvSpPr/>
          <p:nvPr/>
        </p:nvSpPr>
        <p:spPr>
          <a:xfrm>
            <a:off x="749002" y="2857437"/>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24" name="Rounded Rectangle 23">
            <a:extLst>
              <a:ext uri="{FF2B5EF4-FFF2-40B4-BE49-F238E27FC236}">
                <a16:creationId xmlns:a16="http://schemas.microsoft.com/office/drawing/2014/main" id="{43645660-E05C-2249-9DCC-165CC6FFB72A}"/>
              </a:ext>
            </a:extLst>
          </p:cNvPr>
          <p:cNvSpPr/>
          <p:nvPr/>
        </p:nvSpPr>
        <p:spPr>
          <a:xfrm>
            <a:off x="2188070" y="2895853"/>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26" name="Rounded Rectangle 25">
            <a:extLst>
              <a:ext uri="{FF2B5EF4-FFF2-40B4-BE49-F238E27FC236}">
                <a16:creationId xmlns:a16="http://schemas.microsoft.com/office/drawing/2014/main" id="{40D31358-A8F6-C042-864C-23DD0C9C6522}"/>
              </a:ext>
            </a:extLst>
          </p:cNvPr>
          <p:cNvSpPr/>
          <p:nvPr/>
        </p:nvSpPr>
        <p:spPr>
          <a:xfrm>
            <a:off x="6327369" y="3309593"/>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27" name="Rounded Rectangle 26">
            <a:extLst>
              <a:ext uri="{FF2B5EF4-FFF2-40B4-BE49-F238E27FC236}">
                <a16:creationId xmlns:a16="http://schemas.microsoft.com/office/drawing/2014/main" id="{8A239E2B-2A3C-624D-A7CD-252D34C68F79}"/>
              </a:ext>
            </a:extLst>
          </p:cNvPr>
          <p:cNvSpPr/>
          <p:nvPr/>
        </p:nvSpPr>
        <p:spPr>
          <a:xfrm>
            <a:off x="3815695" y="3129296"/>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28" name="Rounded Rectangle 27">
            <a:extLst>
              <a:ext uri="{FF2B5EF4-FFF2-40B4-BE49-F238E27FC236}">
                <a16:creationId xmlns:a16="http://schemas.microsoft.com/office/drawing/2014/main" id="{6A24F7DB-9EE9-B644-8B22-42996B6BD2D5}"/>
              </a:ext>
            </a:extLst>
          </p:cNvPr>
          <p:cNvSpPr/>
          <p:nvPr/>
        </p:nvSpPr>
        <p:spPr>
          <a:xfrm>
            <a:off x="697379" y="3326051"/>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29" name="Rounded Rectangle 28">
            <a:extLst>
              <a:ext uri="{FF2B5EF4-FFF2-40B4-BE49-F238E27FC236}">
                <a16:creationId xmlns:a16="http://schemas.microsoft.com/office/drawing/2014/main" id="{4A9604A2-920A-8A4C-AE55-E38C57073582}"/>
              </a:ext>
            </a:extLst>
          </p:cNvPr>
          <p:cNvSpPr/>
          <p:nvPr/>
        </p:nvSpPr>
        <p:spPr>
          <a:xfrm>
            <a:off x="8918643" y="3129296"/>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30" name="Rounded Rectangle 29">
            <a:extLst>
              <a:ext uri="{FF2B5EF4-FFF2-40B4-BE49-F238E27FC236}">
                <a16:creationId xmlns:a16="http://schemas.microsoft.com/office/drawing/2014/main" id="{30242030-15DF-CD49-8A51-19D8F36C1B0B}"/>
              </a:ext>
            </a:extLst>
          </p:cNvPr>
          <p:cNvSpPr/>
          <p:nvPr/>
        </p:nvSpPr>
        <p:spPr>
          <a:xfrm>
            <a:off x="8912424" y="3633715"/>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31" name="Rounded Rectangle 30">
            <a:extLst>
              <a:ext uri="{FF2B5EF4-FFF2-40B4-BE49-F238E27FC236}">
                <a16:creationId xmlns:a16="http://schemas.microsoft.com/office/drawing/2014/main" id="{332BB930-7F4B-2F44-9C2B-8BECBA3A8ED9}"/>
              </a:ext>
            </a:extLst>
          </p:cNvPr>
          <p:cNvSpPr/>
          <p:nvPr/>
        </p:nvSpPr>
        <p:spPr>
          <a:xfrm>
            <a:off x="6304197" y="2916514"/>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32" name="Rounded Rectangle 31">
            <a:extLst>
              <a:ext uri="{FF2B5EF4-FFF2-40B4-BE49-F238E27FC236}">
                <a16:creationId xmlns:a16="http://schemas.microsoft.com/office/drawing/2014/main" id="{34E7BB59-334B-BE49-ACC6-0614A71FAE4C}"/>
              </a:ext>
            </a:extLst>
          </p:cNvPr>
          <p:cNvSpPr/>
          <p:nvPr/>
        </p:nvSpPr>
        <p:spPr>
          <a:xfrm>
            <a:off x="7458566" y="3129296"/>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33" name="Rounded Rectangle 32">
            <a:extLst>
              <a:ext uri="{FF2B5EF4-FFF2-40B4-BE49-F238E27FC236}">
                <a16:creationId xmlns:a16="http://schemas.microsoft.com/office/drawing/2014/main" id="{BEA946AF-B301-8748-89ED-6435CFF642BA}"/>
              </a:ext>
            </a:extLst>
          </p:cNvPr>
          <p:cNvSpPr/>
          <p:nvPr/>
        </p:nvSpPr>
        <p:spPr>
          <a:xfrm>
            <a:off x="798843" y="3802839"/>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34" name="Rounded Rectangle 33">
            <a:extLst>
              <a:ext uri="{FF2B5EF4-FFF2-40B4-BE49-F238E27FC236}">
                <a16:creationId xmlns:a16="http://schemas.microsoft.com/office/drawing/2014/main" id="{F0A0DF44-54A2-CF4C-A706-045DB603E2E8}"/>
              </a:ext>
            </a:extLst>
          </p:cNvPr>
          <p:cNvSpPr/>
          <p:nvPr/>
        </p:nvSpPr>
        <p:spPr>
          <a:xfrm>
            <a:off x="7690583" y="3569816"/>
            <a:ext cx="846667" cy="3076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ysClr val="windowText" lastClr="000000"/>
                  </a:solidFill>
                </a:ln>
              </a:rPr>
              <a:t>Feature</a:t>
            </a:r>
          </a:p>
        </p:txBody>
      </p:sp>
      <p:sp>
        <p:nvSpPr>
          <p:cNvPr id="2" name="TextBox 1">
            <a:extLst>
              <a:ext uri="{FF2B5EF4-FFF2-40B4-BE49-F238E27FC236}">
                <a16:creationId xmlns:a16="http://schemas.microsoft.com/office/drawing/2014/main" id="{CDBA9125-827A-FD42-9156-1DFFD3A5A164}"/>
              </a:ext>
            </a:extLst>
          </p:cNvPr>
          <p:cNvSpPr txBox="1"/>
          <p:nvPr/>
        </p:nvSpPr>
        <p:spPr>
          <a:xfrm>
            <a:off x="8082899" y="4721030"/>
            <a:ext cx="1396433" cy="830997"/>
          </a:xfrm>
          <a:prstGeom prst="rect">
            <a:avLst/>
          </a:prstGeom>
          <a:noFill/>
        </p:spPr>
        <p:txBody>
          <a:bodyPr wrap="square" rtlCol="0">
            <a:spAutoFit/>
          </a:bodyPr>
          <a:lstStyle/>
          <a:p>
            <a:r>
              <a:rPr lang="en-US" sz="1600" dirty="0">
                <a:solidFill>
                  <a:schemeClr val="bg1"/>
                </a:solidFill>
              </a:rPr>
              <a:t>Meets definition of ready</a:t>
            </a:r>
          </a:p>
        </p:txBody>
      </p:sp>
      <p:sp>
        <p:nvSpPr>
          <p:cNvPr id="5" name="Up Arrow 4">
            <a:extLst>
              <a:ext uri="{FF2B5EF4-FFF2-40B4-BE49-F238E27FC236}">
                <a16:creationId xmlns:a16="http://schemas.microsoft.com/office/drawing/2014/main" id="{67A3867B-7C37-4B48-86F8-5A7CFEB07858}"/>
              </a:ext>
            </a:extLst>
          </p:cNvPr>
          <p:cNvSpPr/>
          <p:nvPr/>
        </p:nvSpPr>
        <p:spPr>
          <a:xfrm rot="19976021">
            <a:off x="7512868" y="4488529"/>
            <a:ext cx="291701" cy="771651"/>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616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When is an Epic/Feature “ready”?</a:t>
            </a:r>
          </a:p>
        </p:txBody>
      </p:sp>
      <p:sp>
        <p:nvSpPr>
          <p:cNvPr id="3" name="TextBox 2">
            <a:extLst>
              <a:ext uri="{FF2B5EF4-FFF2-40B4-BE49-F238E27FC236}">
                <a16:creationId xmlns:a16="http://schemas.microsoft.com/office/drawing/2014/main" id="{AF0EEC2C-B4B7-254C-9915-6A7091666031}"/>
              </a:ext>
            </a:extLst>
          </p:cNvPr>
          <p:cNvSpPr txBox="1"/>
          <p:nvPr/>
        </p:nvSpPr>
        <p:spPr>
          <a:xfrm>
            <a:off x="3056363" y="1405466"/>
            <a:ext cx="6163733" cy="3970318"/>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bg1"/>
                </a:solidFill>
              </a:rPr>
              <a:t>Has Definition statement</a:t>
            </a:r>
          </a:p>
          <a:p>
            <a:pPr marL="342900" indent="-342900">
              <a:buFont typeface="Arial" panose="020B0604020202020204" pitchFamily="34" charset="0"/>
              <a:buChar char="•"/>
            </a:pPr>
            <a:r>
              <a:rPr lang="en-US" sz="3600" dirty="0">
                <a:solidFill>
                  <a:schemeClr val="bg1"/>
                </a:solidFill>
              </a:rPr>
              <a:t>Has acceptance criteria</a:t>
            </a:r>
          </a:p>
          <a:p>
            <a:pPr marL="342900" indent="-342900">
              <a:buFont typeface="Arial" panose="020B0604020202020204" pitchFamily="34" charset="0"/>
              <a:buChar char="•"/>
            </a:pPr>
            <a:r>
              <a:rPr lang="en-US" sz="3600" dirty="0">
                <a:solidFill>
                  <a:schemeClr val="bg1"/>
                </a:solidFill>
              </a:rPr>
              <a:t>Sized and broken down to take 1-3 sprints roughly</a:t>
            </a:r>
          </a:p>
          <a:p>
            <a:pPr marL="342900" indent="-342900">
              <a:buFont typeface="Arial" panose="020B0604020202020204" pitchFamily="34" charset="0"/>
              <a:buChar char="•"/>
            </a:pPr>
            <a:r>
              <a:rPr lang="en-US" sz="3600" dirty="0">
                <a:solidFill>
                  <a:schemeClr val="bg1"/>
                </a:solidFill>
              </a:rPr>
              <a:t>Has WSJF calculation</a:t>
            </a:r>
          </a:p>
          <a:p>
            <a:pPr marL="342900" indent="-342900">
              <a:buFont typeface="Arial" panose="020B0604020202020204" pitchFamily="34" charset="0"/>
              <a:buChar char="•"/>
            </a:pPr>
            <a:r>
              <a:rPr lang="en-US" sz="3600" dirty="0">
                <a:solidFill>
                  <a:schemeClr val="bg1"/>
                </a:solidFill>
              </a:rPr>
              <a:t>Prioritized by leadership</a:t>
            </a:r>
          </a:p>
          <a:p>
            <a:pPr marL="342900" indent="-342900">
              <a:buFont typeface="Arial" panose="020B0604020202020204" pitchFamily="34" charset="0"/>
              <a:buChar char="•"/>
            </a:pPr>
            <a:r>
              <a:rPr lang="en-US" sz="3600" dirty="0">
                <a:solidFill>
                  <a:schemeClr val="bg1"/>
                </a:solidFill>
              </a:rPr>
              <a:t>What else would you add?</a:t>
            </a:r>
          </a:p>
        </p:txBody>
      </p:sp>
    </p:spTree>
    <p:extLst>
      <p:ext uri="{BB962C8B-B14F-4D97-AF65-F5344CB8AC3E}">
        <p14:creationId xmlns:p14="http://schemas.microsoft.com/office/powerpoint/2010/main" val="123615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C5AC1-96DC-C547-B87D-238FA044EC0E}"/>
              </a:ext>
            </a:extLst>
          </p:cNvPr>
          <p:cNvSpPr>
            <a:spLocks noGrp="1"/>
          </p:cNvSpPr>
          <p:nvPr>
            <p:ph type="title"/>
          </p:nvPr>
        </p:nvSpPr>
        <p:spPr>
          <a:xfrm>
            <a:off x="865492" y="1132466"/>
            <a:ext cx="11101989" cy="4477499"/>
          </a:xfrm>
        </p:spPr>
        <p:txBody>
          <a:bodyPr/>
          <a:lstStyle/>
          <a:p>
            <a:pPr algn="l"/>
            <a:r>
              <a:rPr lang="en-US" sz="4000" b="0" dirty="0"/>
              <a:t>For (customers)</a:t>
            </a:r>
            <a:br>
              <a:rPr lang="en-US" sz="4000" b="0" dirty="0"/>
            </a:br>
            <a:r>
              <a:rPr lang="en-US" sz="4000" b="0" dirty="0"/>
              <a:t>Who (do something)</a:t>
            </a:r>
            <a:br>
              <a:rPr lang="en-US" sz="4000" b="0" dirty="0"/>
            </a:br>
            <a:r>
              <a:rPr lang="en-US" sz="4000" b="0" dirty="0"/>
              <a:t>The (solution)</a:t>
            </a:r>
            <a:br>
              <a:rPr lang="en-US" sz="4000" b="0" dirty="0"/>
            </a:br>
            <a:r>
              <a:rPr lang="en-US" sz="4000" b="0" dirty="0"/>
              <a:t>is a (how)</a:t>
            </a:r>
            <a:br>
              <a:rPr lang="en-US" sz="4000" b="0" dirty="0"/>
            </a:br>
            <a:r>
              <a:rPr lang="en-US" sz="4000" b="0" dirty="0"/>
              <a:t>that (provides some value)</a:t>
            </a:r>
            <a:br>
              <a:rPr lang="en-US" sz="4000" b="0" dirty="0"/>
            </a:br>
            <a:r>
              <a:rPr lang="en-US" sz="4000" b="0" dirty="0"/>
              <a:t>Unlike (competition or current solution)</a:t>
            </a:r>
            <a:br>
              <a:rPr lang="en-US" sz="4000" b="0" dirty="0"/>
            </a:br>
            <a:r>
              <a:rPr lang="en-US" sz="4000" b="0" dirty="0"/>
              <a:t>Our solution (does something better, why?)</a:t>
            </a:r>
            <a:br>
              <a:rPr lang="en-US" sz="4000" b="0" dirty="0"/>
            </a:br>
            <a:endParaRPr lang="en-US" sz="4000" b="0" dirty="0"/>
          </a:p>
        </p:txBody>
      </p:sp>
      <p:sp>
        <p:nvSpPr>
          <p:cNvPr id="3" name="Title 1">
            <a:extLst>
              <a:ext uri="{FF2B5EF4-FFF2-40B4-BE49-F238E27FC236}">
                <a16:creationId xmlns:a16="http://schemas.microsoft.com/office/drawing/2014/main" id="{881CFD8B-21E1-7946-B004-3C4012E3E4DB}"/>
              </a:ext>
            </a:extLst>
          </p:cNvPr>
          <p:cNvSpPr txBox="1">
            <a:spLocks/>
          </p:cNvSpPr>
          <p:nvPr/>
        </p:nvSpPr>
        <p:spPr>
          <a:xfrm>
            <a:off x="519503" y="168643"/>
            <a:ext cx="11266097" cy="1253156"/>
          </a:xfrm>
          <a:noFill/>
          <a:ln w="9525">
            <a:noFill/>
            <a:miter lim="800000"/>
            <a:headEnd/>
            <a:tailEnd/>
          </a:ln>
        </p:spPr>
        <p:txBody>
          <a:bodyPr vert="horz" wrap="square" lIns="0" tIns="0" rIns="0" bIns="0" numCol="1" anchor="t" anchorCtr="0" compatLnSpc="1">
            <a:prstTxWarp prst="textNoShape">
              <a:avLst/>
            </a:prstTxWarp>
            <a:normAutofit fontScale="97500"/>
          </a:bodyPr>
          <a:lstStyle>
            <a:lvl1pPr algn="ctr" defTabSz="1218428" rtl="0" eaLnBrk="1" latinLnBrk="0" hangingPunct="1">
              <a:spcBef>
                <a:spcPct val="0"/>
              </a:spcBef>
              <a:buNone/>
              <a:defRPr lang="en-US" altLang="en-US" sz="4800" b="1" i="0" kern="1200" dirty="0">
                <a:solidFill>
                  <a:schemeClr val="bg1"/>
                </a:solidFill>
                <a:latin typeface="+mj-lt"/>
                <a:ea typeface="+mj-ea"/>
                <a:cs typeface="+mj-cs"/>
              </a:defRPr>
            </a:lvl1pPr>
          </a:lstStyle>
          <a:p>
            <a:r>
              <a:rPr lang="en-US" dirty="0"/>
              <a:t>Example Epic Description</a:t>
            </a:r>
          </a:p>
        </p:txBody>
      </p:sp>
    </p:spTree>
    <p:extLst>
      <p:ext uri="{BB962C8B-B14F-4D97-AF65-F5344CB8AC3E}">
        <p14:creationId xmlns:p14="http://schemas.microsoft.com/office/powerpoint/2010/main" val="242698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38AFE7-0D6C-B541-BA58-DE997E0E5BB0}"/>
              </a:ext>
            </a:extLst>
          </p:cNvPr>
          <p:cNvSpPr>
            <a:spLocks noGrp="1"/>
          </p:cNvSpPr>
          <p:nvPr>
            <p:ph type="title"/>
          </p:nvPr>
        </p:nvSpPr>
        <p:spPr/>
        <p:txBody>
          <a:bodyPr/>
          <a:lstStyle/>
          <a:p>
            <a:r>
              <a:rPr lang="en-US" dirty="0"/>
              <a:t>Connected Kanban's</a:t>
            </a:r>
          </a:p>
        </p:txBody>
      </p:sp>
      <p:sp>
        <p:nvSpPr>
          <p:cNvPr id="4" name="Rounded Rectangle 3">
            <a:extLst>
              <a:ext uri="{FF2B5EF4-FFF2-40B4-BE49-F238E27FC236}">
                <a16:creationId xmlns:a16="http://schemas.microsoft.com/office/drawing/2014/main" id="{D66585DF-2BFF-3E42-B723-6FF2B3DB0D00}"/>
              </a:ext>
            </a:extLst>
          </p:cNvPr>
          <p:cNvSpPr/>
          <p:nvPr/>
        </p:nvSpPr>
        <p:spPr>
          <a:xfrm>
            <a:off x="1389888" y="1226656"/>
            <a:ext cx="4742688" cy="9753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5F30469-7477-FB42-9F7F-506C6134266F}"/>
              </a:ext>
            </a:extLst>
          </p:cNvPr>
          <p:cNvSpPr txBox="1"/>
          <p:nvPr/>
        </p:nvSpPr>
        <p:spPr>
          <a:xfrm>
            <a:off x="1597152" y="1458305"/>
            <a:ext cx="499872" cy="246221"/>
          </a:xfrm>
          <a:prstGeom prst="rect">
            <a:avLst/>
          </a:prstGeom>
          <a:noFill/>
        </p:spPr>
        <p:txBody>
          <a:bodyPr wrap="square" rtlCol="0">
            <a:spAutoFit/>
          </a:bodyPr>
          <a:lstStyle/>
          <a:p>
            <a:pPr algn="ctr"/>
            <a:r>
              <a:rPr lang="en-US" sz="1000" dirty="0"/>
              <a:t>New</a:t>
            </a:r>
          </a:p>
        </p:txBody>
      </p:sp>
      <p:sp>
        <p:nvSpPr>
          <p:cNvPr id="6" name="TextBox 5">
            <a:extLst>
              <a:ext uri="{FF2B5EF4-FFF2-40B4-BE49-F238E27FC236}">
                <a16:creationId xmlns:a16="http://schemas.microsoft.com/office/drawing/2014/main" id="{5065541E-8B7B-124A-AC27-FC67083038BC}"/>
              </a:ext>
            </a:extLst>
          </p:cNvPr>
          <p:cNvSpPr txBox="1"/>
          <p:nvPr/>
        </p:nvSpPr>
        <p:spPr>
          <a:xfrm>
            <a:off x="2304288" y="1468115"/>
            <a:ext cx="890016" cy="246221"/>
          </a:xfrm>
          <a:prstGeom prst="rect">
            <a:avLst/>
          </a:prstGeom>
          <a:noFill/>
        </p:spPr>
        <p:txBody>
          <a:bodyPr wrap="square" rtlCol="0">
            <a:spAutoFit/>
          </a:bodyPr>
          <a:lstStyle/>
          <a:p>
            <a:pPr algn="ctr"/>
            <a:r>
              <a:rPr lang="en-US" sz="1000" dirty="0"/>
              <a:t>Prioritized</a:t>
            </a:r>
          </a:p>
        </p:txBody>
      </p:sp>
      <p:sp>
        <p:nvSpPr>
          <p:cNvPr id="7" name="TextBox 6">
            <a:extLst>
              <a:ext uri="{FF2B5EF4-FFF2-40B4-BE49-F238E27FC236}">
                <a16:creationId xmlns:a16="http://schemas.microsoft.com/office/drawing/2014/main" id="{B88CCF0A-D6FD-104B-991F-D3079C5F0BFE}"/>
              </a:ext>
            </a:extLst>
          </p:cNvPr>
          <p:cNvSpPr txBox="1"/>
          <p:nvPr/>
        </p:nvSpPr>
        <p:spPr>
          <a:xfrm>
            <a:off x="3626086" y="1468115"/>
            <a:ext cx="804672" cy="246221"/>
          </a:xfrm>
          <a:prstGeom prst="rect">
            <a:avLst/>
          </a:prstGeom>
          <a:noFill/>
        </p:spPr>
        <p:txBody>
          <a:bodyPr wrap="square" rtlCol="0">
            <a:spAutoFit/>
          </a:bodyPr>
          <a:lstStyle/>
          <a:p>
            <a:pPr algn="ctr"/>
            <a:r>
              <a:rPr lang="en-US" sz="1000" dirty="0"/>
              <a:t>In Process</a:t>
            </a:r>
          </a:p>
        </p:txBody>
      </p:sp>
      <p:sp>
        <p:nvSpPr>
          <p:cNvPr id="8" name="TextBox 7">
            <a:extLst>
              <a:ext uri="{FF2B5EF4-FFF2-40B4-BE49-F238E27FC236}">
                <a16:creationId xmlns:a16="http://schemas.microsoft.com/office/drawing/2014/main" id="{4DCA90ED-626B-0D44-A5DA-B48362B2766C}"/>
              </a:ext>
            </a:extLst>
          </p:cNvPr>
          <p:cNvSpPr txBox="1"/>
          <p:nvPr/>
        </p:nvSpPr>
        <p:spPr>
          <a:xfrm>
            <a:off x="4830563" y="1468115"/>
            <a:ext cx="499872" cy="246221"/>
          </a:xfrm>
          <a:prstGeom prst="rect">
            <a:avLst/>
          </a:prstGeom>
          <a:noFill/>
        </p:spPr>
        <p:txBody>
          <a:bodyPr wrap="square" rtlCol="0">
            <a:spAutoFit/>
          </a:bodyPr>
          <a:lstStyle/>
          <a:p>
            <a:pPr algn="ctr"/>
            <a:r>
              <a:rPr lang="en-US" sz="1000" dirty="0"/>
              <a:t>Done</a:t>
            </a:r>
          </a:p>
        </p:txBody>
      </p:sp>
      <p:cxnSp>
        <p:nvCxnSpPr>
          <p:cNvPr id="9" name="Straight Connector 8">
            <a:extLst>
              <a:ext uri="{FF2B5EF4-FFF2-40B4-BE49-F238E27FC236}">
                <a16:creationId xmlns:a16="http://schemas.microsoft.com/office/drawing/2014/main" id="{FA97413D-7398-A64E-9826-30D77F340BA7}"/>
              </a:ext>
            </a:extLst>
          </p:cNvPr>
          <p:cNvCxnSpPr/>
          <p:nvPr/>
        </p:nvCxnSpPr>
        <p:spPr>
          <a:xfrm>
            <a:off x="2206752" y="1458305"/>
            <a:ext cx="0" cy="52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EFF40F-E772-BD4C-B6A8-6C980BD560B0}"/>
              </a:ext>
            </a:extLst>
          </p:cNvPr>
          <p:cNvCxnSpPr/>
          <p:nvPr/>
        </p:nvCxnSpPr>
        <p:spPr>
          <a:xfrm>
            <a:off x="3358896" y="1468115"/>
            <a:ext cx="0" cy="52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CFA342-1C0D-5F49-960D-6EF45BCC1550}"/>
              </a:ext>
            </a:extLst>
          </p:cNvPr>
          <p:cNvCxnSpPr/>
          <p:nvPr/>
        </p:nvCxnSpPr>
        <p:spPr>
          <a:xfrm>
            <a:off x="4651248" y="1468114"/>
            <a:ext cx="0" cy="524255"/>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2C8761FE-5DD2-2A42-86F5-611FFBE1AF97}"/>
              </a:ext>
            </a:extLst>
          </p:cNvPr>
          <p:cNvSpPr/>
          <p:nvPr/>
        </p:nvSpPr>
        <p:spPr>
          <a:xfrm>
            <a:off x="1566673" y="1730241"/>
            <a:ext cx="499872" cy="16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13" name="Rounded Rectangle 12">
            <a:extLst>
              <a:ext uri="{FF2B5EF4-FFF2-40B4-BE49-F238E27FC236}">
                <a16:creationId xmlns:a16="http://schemas.microsoft.com/office/drawing/2014/main" id="{034DD286-764C-2344-9962-36DB5D2D1BA8}"/>
              </a:ext>
            </a:extLst>
          </p:cNvPr>
          <p:cNvSpPr/>
          <p:nvPr/>
        </p:nvSpPr>
        <p:spPr>
          <a:xfrm>
            <a:off x="2462784" y="1730241"/>
            <a:ext cx="499872" cy="16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14" name="Rounded Rectangle 13">
            <a:extLst>
              <a:ext uri="{FF2B5EF4-FFF2-40B4-BE49-F238E27FC236}">
                <a16:creationId xmlns:a16="http://schemas.microsoft.com/office/drawing/2014/main" id="{7062C4DC-00A2-D54C-A120-46747D03EE77}"/>
              </a:ext>
            </a:extLst>
          </p:cNvPr>
          <p:cNvSpPr/>
          <p:nvPr/>
        </p:nvSpPr>
        <p:spPr>
          <a:xfrm>
            <a:off x="2659639" y="1966406"/>
            <a:ext cx="499872" cy="16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15" name="Rounded Rectangle 14">
            <a:extLst>
              <a:ext uri="{FF2B5EF4-FFF2-40B4-BE49-F238E27FC236}">
                <a16:creationId xmlns:a16="http://schemas.microsoft.com/office/drawing/2014/main" id="{FCB602D2-AC5F-9F4B-8AB8-23013B17BDC2}"/>
              </a:ext>
            </a:extLst>
          </p:cNvPr>
          <p:cNvSpPr/>
          <p:nvPr/>
        </p:nvSpPr>
        <p:spPr>
          <a:xfrm>
            <a:off x="3669792" y="1730241"/>
            <a:ext cx="499872" cy="1640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16" name="Rounded Rectangle 15">
            <a:extLst>
              <a:ext uri="{FF2B5EF4-FFF2-40B4-BE49-F238E27FC236}">
                <a16:creationId xmlns:a16="http://schemas.microsoft.com/office/drawing/2014/main" id="{2E4EAEE3-3B7C-BE4D-A87D-9D77762D1EE8}"/>
              </a:ext>
            </a:extLst>
          </p:cNvPr>
          <p:cNvSpPr/>
          <p:nvPr/>
        </p:nvSpPr>
        <p:spPr>
          <a:xfrm>
            <a:off x="3115874" y="2867505"/>
            <a:ext cx="4742688" cy="975360"/>
          </a:xfrm>
          <a:prstGeom prst="round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BC02457-931C-C949-88FD-41F3B7E131E6}"/>
              </a:ext>
            </a:extLst>
          </p:cNvPr>
          <p:cNvSpPr txBox="1"/>
          <p:nvPr/>
        </p:nvSpPr>
        <p:spPr>
          <a:xfrm>
            <a:off x="3323138" y="3099154"/>
            <a:ext cx="499872" cy="246221"/>
          </a:xfrm>
          <a:prstGeom prst="rect">
            <a:avLst/>
          </a:prstGeom>
          <a:noFill/>
        </p:spPr>
        <p:txBody>
          <a:bodyPr wrap="square" rtlCol="0">
            <a:spAutoFit/>
          </a:bodyPr>
          <a:lstStyle/>
          <a:p>
            <a:pPr algn="ctr"/>
            <a:r>
              <a:rPr lang="en-US" sz="1000" dirty="0"/>
              <a:t>New</a:t>
            </a:r>
          </a:p>
        </p:txBody>
      </p:sp>
      <p:sp>
        <p:nvSpPr>
          <p:cNvPr id="18" name="TextBox 17">
            <a:extLst>
              <a:ext uri="{FF2B5EF4-FFF2-40B4-BE49-F238E27FC236}">
                <a16:creationId xmlns:a16="http://schemas.microsoft.com/office/drawing/2014/main" id="{A1521066-B90A-B445-9B55-493B4FF8AD94}"/>
              </a:ext>
            </a:extLst>
          </p:cNvPr>
          <p:cNvSpPr txBox="1"/>
          <p:nvPr/>
        </p:nvSpPr>
        <p:spPr>
          <a:xfrm>
            <a:off x="4030274" y="3108964"/>
            <a:ext cx="890016" cy="246221"/>
          </a:xfrm>
          <a:prstGeom prst="rect">
            <a:avLst/>
          </a:prstGeom>
          <a:noFill/>
        </p:spPr>
        <p:txBody>
          <a:bodyPr wrap="square" rtlCol="0">
            <a:spAutoFit/>
          </a:bodyPr>
          <a:lstStyle/>
          <a:p>
            <a:pPr algn="ctr"/>
            <a:r>
              <a:rPr lang="en-US" sz="1000" dirty="0"/>
              <a:t>Prioritized</a:t>
            </a:r>
          </a:p>
        </p:txBody>
      </p:sp>
      <p:sp>
        <p:nvSpPr>
          <p:cNvPr id="19" name="TextBox 18">
            <a:extLst>
              <a:ext uri="{FF2B5EF4-FFF2-40B4-BE49-F238E27FC236}">
                <a16:creationId xmlns:a16="http://schemas.microsoft.com/office/drawing/2014/main" id="{AC3EB23C-7C17-5148-8889-B76F88F6A1EC}"/>
              </a:ext>
            </a:extLst>
          </p:cNvPr>
          <p:cNvSpPr txBox="1"/>
          <p:nvPr/>
        </p:nvSpPr>
        <p:spPr>
          <a:xfrm>
            <a:off x="5352072" y="3108964"/>
            <a:ext cx="804672" cy="246221"/>
          </a:xfrm>
          <a:prstGeom prst="rect">
            <a:avLst/>
          </a:prstGeom>
          <a:noFill/>
        </p:spPr>
        <p:txBody>
          <a:bodyPr wrap="square" rtlCol="0">
            <a:spAutoFit/>
          </a:bodyPr>
          <a:lstStyle/>
          <a:p>
            <a:pPr algn="ctr"/>
            <a:r>
              <a:rPr lang="en-US" sz="1000" dirty="0"/>
              <a:t>In Process</a:t>
            </a:r>
          </a:p>
        </p:txBody>
      </p:sp>
      <p:sp>
        <p:nvSpPr>
          <p:cNvPr id="20" name="TextBox 19">
            <a:extLst>
              <a:ext uri="{FF2B5EF4-FFF2-40B4-BE49-F238E27FC236}">
                <a16:creationId xmlns:a16="http://schemas.microsoft.com/office/drawing/2014/main" id="{A32AA043-5091-9248-8037-7F7D5E459976}"/>
              </a:ext>
            </a:extLst>
          </p:cNvPr>
          <p:cNvSpPr txBox="1"/>
          <p:nvPr/>
        </p:nvSpPr>
        <p:spPr>
          <a:xfrm>
            <a:off x="6556549" y="3108964"/>
            <a:ext cx="499872" cy="246221"/>
          </a:xfrm>
          <a:prstGeom prst="rect">
            <a:avLst/>
          </a:prstGeom>
          <a:noFill/>
        </p:spPr>
        <p:txBody>
          <a:bodyPr wrap="square" rtlCol="0">
            <a:spAutoFit/>
          </a:bodyPr>
          <a:lstStyle/>
          <a:p>
            <a:pPr algn="ctr"/>
            <a:r>
              <a:rPr lang="en-US" sz="1000" dirty="0"/>
              <a:t>Done</a:t>
            </a:r>
          </a:p>
        </p:txBody>
      </p:sp>
      <p:cxnSp>
        <p:nvCxnSpPr>
          <p:cNvPr id="21" name="Straight Connector 20">
            <a:extLst>
              <a:ext uri="{FF2B5EF4-FFF2-40B4-BE49-F238E27FC236}">
                <a16:creationId xmlns:a16="http://schemas.microsoft.com/office/drawing/2014/main" id="{D7B2CAE6-F8FC-5749-B1CF-74B4A69F84AE}"/>
              </a:ext>
            </a:extLst>
          </p:cNvPr>
          <p:cNvCxnSpPr/>
          <p:nvPr/>
        </p:nvCxnSpPr>
        <p:spPr>
          <a:xfrm>
            <a:off x="3932738" y="3099154"/>
            <a:ext cx="0" cy="52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A3C7AB-90DA-6E46-898B-CAE60FA81EB3}"/>
              </a:ext>
            </a:extLst>
          </p:cNvPr>
          <p:cNvCxnSpPr/>
          <p:nvPr/>
        </p:nvCxnSpPr>
        <p:spPr>
          <a:xfrm>
            <a:off x="5084882" y="3108964"/>
            <a:ext cx="0" cy="52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CD62E1B-C21E-F540-972E-8B195694EEAB}"/>
              </a:ext>
            </a:extLst>
          </p:cNvPr>
          <p:cNvCxnSpPr/>
          <p:nvPr/>
        </p:nvCxnSpPr>
        <p:spPr>
          <a:xfrm>
            <a:off x="6377234" y="3108963"/>
            <a:ext cx="0" cy="524255"/>
          </a:xfrm>
          <a:prstGeom prst="line">
            <a:avLst/>
          </a:prstGeom>
        </p:spPr>
        <p:style>
          <a:lnRef idx="1">
            <a:schemeClr val="accent1"/>
          </a:lnRef>
          <a:fillRef idx="0">
            <a:schemeClr val="accent1"/>
          </a:fillRef>
          <a:effectRef idx="0">
            <a:schemeClr val="accent1"/>
          </a:effectRef>
          <a:fontRef idx="minor">
            <a:schemeClr val="tx1"/>
          </a:fontRef>
        </p:style>
      </p:cxnSp>
      <p:sp>
        <p:nvSpPr>
          <p:cNvPr id="24" name="Rounded Rectangle 23">
            <a:extLst>
              <a:ext uri="{FF2B5EF4-FFF2-40B4-BE49-F238E27FC236}">
                <a16:creationId xmlns:a16="http://schemas.microsoft.com/office/drawing/2014/main" id="{ACF62B67-83B0-2E4A-B25C-37543C546BDE}"/>
              </a:ext>
            </a:extLst>
          </p:cNvPr>
          <p:cNvSpPr/>
          <p:nvPr/>
        </p:nvSpPr>
        <p:spPr>
          <a:xfrm>
            <a:off x="4179627" y="3423475"/>
            <a:ext cx="499872" cy="1640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25" name="Rounded Rectangle 24">
            <a:extLst>
              <a:ext uri="{FF2B5EF4-FFF2-40B4-BE49-F238E27FC236}">
                <a16:creationId xmlns:a16="http://schemas.microsoft.com/office/drawing/2014/main" id="{4C6BACD8-C242-714B-9855-8887D9347512}"/>
              </a:ext>
            </a:extLst>
          </p:cNvPr>
          <p:cNvSpPr/>
          <p:nvPr/>
        </p:nvSpPr>
        <p:spPr>
          <a:xfrm>
            <a:off x="6568063" y="3411319"/>
            <a:ext cx="499872" cy="1640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26" name="Rounded Rectangle 25">
            <a:extLst>
              <a:ext uri="{FF2B5EF4-FFF2-40B4-BE49-F238E27FC236}">
                <a16:creationId xmlns:a16="http://schemas.microsoft.com/office/drawing/2014/main" id="{7632693A-9BCF-F84D-BBC7-2FF874E4E5DF}"/>
              </a:ext>
            </a:extLst>
          </p:cNvPr>
          <p:cNvSpPr/>
          <p:nvPr/>
        </p:nvSpPr>
        <p:spPr>
          <a:xfrm>
            <a:off x="5305373" y="3621084"/>
            <a:ext cx="499872" cy="1640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27" name="Rounded Rectangle 26">
            <a:extLst>
              <a:ext uri="{FF2B5EF4-FFF2-40B4-BE49-F238E27FC236}">
                <a16:creationId xmlns:a16="http://schemas.microsoft.com/office/drawing/2014/main" id="{685AAE6B-368A-BD43-9622-455F8E1FECF4}"/>
              </a:ext>
            </a:extLst>
          </p:cNvPr>
          <p:cNvSpPr/>
          <p:nvPr/>
        </p:nvSpPr>
        <p:spPr>
          <a:xfrm>
            <a:off x="5395778" y="3371090"/>
            <a:ext cx="499872" cy="1640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28" name="Rounded Rectangle 27">
            <a:extLst>
              <a:ext uri="{FF2B5EF4-FFF2-40B4-BE49-F238E27FC236}">
                <a16:creationId xmlns:a16="http://schemas.microsoft.com/office/drawing/2014/main" id="{6BC2F8F5-3625-5143-870E-A6DFCFDD58E1}"/>
              </a:ext>
            </a:extLst>
          </p:cNvPr>
          <p:cNvSpPr/>
          <p:nvPr/>
        </p:nvSpPr>
        <p:spPr>
          <a:xfrm>
            <a:off x="5054402" y="4496612"/>
            <a:ext cx="4742688" cy="9753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64AE2A75-B117-B348-9F2C-23A6E409DFC5}"/>
              </a:ext>
            </a:extLst>
          </p:cNvPr>
          <p:cNvSpPr txBox="1"/>
          <p:nvPr/>
        </p:nvSpPr>
        <p:spPr>
          <a:xfrm>
            <a:off x="5261666" y="4728261"/>
            <a:ext cx="499872" cy="246221"/>
          </a:xfrm>
          <a:prstGeom prst="rect">
            <a:avLst/>
          </a:prstGeom>
          <a:noFill/>
        </p:spPr>
        <p:txBody>
          <a:bodyPr wrap="square" rtlCol="0">
            <a:spAutoFit/>
          </a:bodyPr>
          <a:lstStyle/>
          <a:p>
            <a:pPr algn="ctr"/>
            <a:r>
              <a:rPr lang="en-US" sz="1000" dirty="0"/>
              <a:t>New</a:t>
            </a:r>
          </a:p>
        </p:txBody>
      </p:sp>
      <p:sp>
        <p:nvSpPr>
          <p:cNvPr id="30" name="TextBox 29">
            <a:extLst>
              <a:ext uri="{FF2B5EF4-FFF2-40B4-BE49-F238E27FC236}">
                <a16:creationId xmlns:a16="http://schemas.microsoft.com/office/drawing/2014/main" id="{9D67062B-013B-1447-A2A4-E0C5780015C2}"/>
              </a:ext>
            </a:extLst>
          </p:cNvPr>
          <p:cNvSpPr txBox="1"/>
          <p:nvPr/>
        </p:nvSpPr>
        <p:spPr>
          <a:xfrm>
            <a:off x="5968802" y="4738071"/>
            <a:ext cx="890016" cy="246221"/>
          </a:xfrm>
          <a:prstGeom prst="rect">
            <a:avLst/>
          </a:prstGeom>
          <a:noFill/>
        </p:spPr>
        <p:txBody>
          <a:bodyPr wrap="square" rtlCol="0">
            <a:spAutoFit/>
          </a:bodyPr>
          <a:lstStyle/>
          <a:p>
            <a:pPr algn="ctr"/>
            <a:r>
              <a:rPr lang="en-US" sz="1000" dirty="0"/>
              <a:t>Prioritized</a:t>
            </a:r>
          </a:p>
        </p:txBody>
      </p:sp>
      <p:sp>
        <p:nvSpPr>
          <p:cNvPr id="31" name="TextBox 30">
            <a:extLst>
              <a:ext uri="{FF2B5EF4-FFF2-40B4-BE49-F238E27FC236}">
                <a16:creationId xmlns:a16="http://schemas.microsoft.com/office/drawing/2014/main" id="{CF3C88B5-A75E-CD4E-96F3-F34CFCBFAFC2}"/>
              </a:ext>
            </a:extLst>
          </p:cNvPr>
          <p:cNvSpPr txBox="1"/>
          <p:nvPr/>
        </p:nvSpPr>
        <p:spPr>
          <a:xfrm>
            <a:off x="7290600" y="4738071"/>
            <a:ext cx="804672" cy="246221"/>
          </a:xfrm>
          <a:prstGeom prst="rect">
            <a:avLst/>
          </a:prstGeom>
          <a:noFill/>
        </p:spPr>
        <p:txBody>
          <a:bodyPr wrap="square" rtlCol="0">
            <a:spAutoFit/>
          </a:bodyPr>
          <a:lstStyle/>
          <a:p>
            <a:pPr algn="ctr"/>
            <a:r>
              <a:rPr lang="en-US" sz="1000" dirty="0"/>
              <a:t>In Process</a:t>
            </a:r>
          </a:p>
        </p:txBody>
      </p:sp>
      <p:sp>
        <p:nvSpPr>
          <p:cNvPr id="32" name="TextBox 31">
            <a:extLst>
              <a:ext uri="{FF2B5EF4-FFF2-40B4-BE49-F238E27FC236}">
                <a16:creationId xmlns:a16="http://schemas.microsoft.com/office/drawing/2014/main" id="{7686BFDA-47E9-B14B-84C2-BAD911D2CDFF}"/>
              </a:ext>
            </a:extLst>
          </p:cNvPr>
          <p:cNvSpPr txBox="1"/>
          <p:nvPr/>
        </p:nvSpPr>
        <p:spPr>
          <a:xfrm>
            <a:off x="8495077" y="4738071"/>
            <a:ext cx="499872" cy="246221"/>
          </a:xfrm>
          <a:prstGeom prst="rect">
            <a:avLst/>
          </a:prstGeom>
          <a:noFill/>
        </p:spPr>
        <p:txBody>
          <a:bodyPr wrap="square" rtlCol="0">
            <a:spAutoFit/>
          </a:bodyPr>
          <a:lstStyle/>
          <a:p>
            <a:pPr algn="ctr"/>
            <a:r>
              <a:rPr lang="en-US" sz="1000" dirty="0"/>
              <a:t>Done</a:t>
            </a:r>
          </a:p>
        </p:txBody>
      </p:sp>
      <p:cxnSp>
        <p:nvCxnSpPr>
          <p:cNvPr id="33" name="Straight Connector 32">
            <a:extLst>
              <a:ext uri="{FF2B5EF4-FFF2-40B4-BE49-F238E27FC236}">
                <a16:creationId xmlns:a16="http://schemas.microsoft.com/office/drawing/2014/main" id="{9EC979EA-77DE-4343-9B1A-D25476D4AC35}"/>
              </a:ext>
            </a:extLst>
          </p:cNvPr>
          <p:cNvCxnSpPr/>
          <p:nvPr/>
        </p:nvCxnSpPr>
        <p:spPr>
          <a:xfrm>
            <a:off x="5871266" y="4728261"/>
            <a:ext cx="0" cy="52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3544EC-71BA-794F-BA99-A42D4B31A4C7}"/>
              </a:ext>
            </a:extLst>
          </p:cNvPr>
          <p:cNvCxnSpPr/>
          <p:nvPr/>
        </p:nvCxnSpPr>
        <p:spPr>
          <a:xfrm>
            <a:off x="7023410" y="4738071"/>
            <a:ext cx="0" cy="52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65DD949-AB1D-C640-8671-A717AAF63C28}"/>
              </a:ext>
            </a:extLst>
          </p:cNvPr>
          <p:cNvCxnSpPr/>
          <p:nvPr/>
        </p:nvCxnSpPr>
        <p:spPr>
          <a:xfrm>
            <a:off x="8315762" y="4738070"/>
            <a:ext cx="0" cy="524255"/>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C5F2FA7F-1840-FC49-8222-7BE4BB69A550}"/>
              </a:ext>
            </a:extLst>
          </p:cNvPr>
          <p:cNvSpPr/>
          <p:nvPr/>
        </p:nvSpPr>
        <p:spPr>
          <a:xfrm>
            <a:off x="6118155" y="5052582"/>
            <a:ext cx="499872" cy="16403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37" name="Rounded Rectangle 36">
            <a:extLst>
              <a:ext uri="{FF2B5EF4-FFF2-40B4-BE49-F238E27FC236}">
                <a16:creationId xmlns:a16="http://schemas.microsoft.com/office/drawing/2014/main" id="{D29831CE-7A10-C14C-96F7-29C16E56FC60}"/>
              </a:ext>
            </a:extLst>
          </p:cNvPr>
          <p:cNvSpPr/>
          <p:nvPr/>
        </p:nvSpPr>
        <p:spPr>
          <a:xfrm>
            <a:off x="8506591" y="5040426"/>
            <a:ext cx="499872" cy="16403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38" name="Rounded Rectangle 37">
            <a:extLst>
              <a:ext uri="{FF2B5EF4-FFF2-40B4-BE49-F238E27FC236}">
                <a16:creationId xmlns:a16="http://schemas.microsoft.com/office/drawing/2014/main" id="{0787EAA4-3617-C24C-84FB-A6832DDF1193}"/>
              </a:ext>
            </a:extLst>
          </p:cNvPr>
          <p:cNvSpPr/>
          <p:nvPr/>
        </p:nvSpPr>
        <p:spPr>
          <a:xfrm>
            <a:off x="7243901" y="5250191"/>
            <a:ext cx="499872" cy="16403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39" name="Rounded Rectangle 38">
            <a:extLst>
              <a:ext uri="{FF2B5EF4-FFF2-40B4-BE49-F238E27FC236}">
                <a16:creationId xmlns:a16="http://schemas.microsoft.com/office/drawing/2014/main" id="{EF7A71F1-7607-9047-8113-FA26DA734C2F}"/>
              </a:ext>
            </a:extLst>
          </p:cNvPr>
          <p:cNvSpPr/>
          <p:nvPr/>
        </p:nvSpPr>
        <p:spPr>
          <a:xfrm>
            <a:off x="5212898" y="5033282"/>
            <a:ext cx="499872" cy="16403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accent2">
                  <a:lumMod val="75000"/>
                </a:schemeClr>
              </a:solidFill>
            </a:endParaRPr>
          </a:p>
        </p:txBody>
      </p:sp>
      <p:sp>
        <p:nvSpPr>
          <p:cNvPr id="40" name="Down Arrow 39">
            <a:extLst>
              <a:ext uri="{FF2B5EF4-FFF2-40B4-BE49-F238E27FC236}">
                <a16:creationId xmlns:a16="http://schemas.microsoft.com/office/drawing/2014/main" id="{FD604004-24F6-FD40-97C4-3DB2D47280C1}"/>
              </a:ext>
            </a:extLst>
          </p:cNvPr>
          <p:cNvSpPr/>
          <p:nvPr/>
        </p:nvSpPr>
        <p:spPr>
          <a:xfrm rot="1162041">
            <a:off x="3701809" y="2168002"/>
            <a:ext cx="207264"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wn Arrow 40">
            <a:extLst>
              <a:ext uri="{FF2B5EF4-FFF2-40B4-BE49-F238E27FC236}">
                <a16:creationId xmlns:a16="http://schemas.microsoft.com/office/drawing/2014/main" id="{8F475B5A-C08C-8C45-8C7E-FEA5A247425B}"/>
              </a:ext>
            </a:extLst>
          </p:cNvPr>
          <p:cNvSpPr/>
          <p:nvPr/>
        </p:nvSpPr>
        <p:spPr>
          <a:xfrm rot="1162041">
            <a:off x="5398566" y="3873862"/>
            <a:ext cx="207264" cy="597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8A39C1C-C332-6647-B049-1923AE675052}"/>
              </a:ext>
            </a:extLst>
          </p:cNvPr>
          <p:cNvSpPr txBox="1"/>
          <p:nvPr/>
        </p:nvSpPr>
        <p:spPr>
          <a:xfrm>
            <a:off x="6413810" y="1226656"/>
            <a:ext cx="2581139" cy="830997"/>
          </a:xfrm>
          <a:prstGeom prst="rect">
            <a:avLst/>
          </a:prstGeom>
          <a:noFill/>
        </p:spPr>
        <p:txBody>
          <a:bodyPr wrap="square" rtlCol="0">
            <a:spAutoFit/>
          </a:bodyPr>
          <a:lstStyle/>
          <a:p>
            <a:r>
              <a:rPr lang="en-US" dirty="0">
                <a:solidFill>
                  <a:schemeClr val="bg1"/>
                </a:solidFill>
              </a:rPr>
              <a:t>Epics at Portfolio Level</a:t>
            </a:r>
          </a:p>
        </p:txBody>
      </p:sp>
      <p:sp>
        <p:nvSpPr>
          <p:cNvPr id="43" name="TextBox 42">
            <a:extLst>
              <a:ext uri="{FF2B5EF4-FFF2-40B4-BE49-F238E27FC236}">
                <a16:creationId xmlns:a16="http://schemas.microsoft.com/office/drawing/2014/main" id="{A7D6B2AE-0957-2F49-9B41-B8C6F545D4BF}"/>
              </a:ext>
            </a:extLst>
          </p:cNvPr>
          <p:cNvSpPr txBox="1"/>
          <p:nvPr/>
        </p:nvSpPr>
        <p:spPr>
          <a:xfrm>
            <a:off x="8294317" y="2929876"/>
            <a:ext cx="3005545" cy="830997"/>
          </a:xfrm>
          <a:prstGeom prst="rect">
            <a:avLst/>
          </a:prstGeom>
          <a:noFill/>
        </p:spPr>
        <p:txBody>
          <a:bodyPr wrap="square" rtlCol="0">
            <a:spAutoFit/>
          </a:bodyPr>
          <a:lstStyle/>
          <a:p>
            <a:r>
              <a:rPr lang="en-US" dirty="0">
                <a:solidFill>
                  <a:schemeClr val="bg1"/>
                </a:solidFill>
              </a:rPr>
              <a:t>Features at Program Level</a:t>
            </a:r>
          </a:p>
        </p:txBody>
      </p:sp>
      <p:sp>
        <p:nvSpPr>
          <p:cNvPr id="44" name="TextBox 43">
            <a:extLst>
              <a:ext uri="{FF2B5EF4-FFF2-40B4-BE49-F238E27FC236}">
                <a16:creationId xmlns:a16="http://schemas.microsoft.com/office/drawing/2014/main" id="{4F0A79AC-874C-C541-8936-47D1A1C77907}"/>
              </a:ext>
            </a:extLst>
          </p:cNvPr>
          <p:cNvSpPr txBox="1"/>
          <p:nvPr/>
        </p:nvSpPr>
        <p:spPr>
          <a:xfrm>
            <a:off x="1865963" y="4583233"/>
            <a:ext cx="2581139" cy="830997"/>
          </a:xfrm>
          <a:prstGeom prst="rect">
            <a:avLst/>
          </a:prstGeom>
          <a:noFill/>
        </p:spPr>
        <p:txBody>
          <a:bodyPr wrap="square" rtlCol="0">
            <a:spAutoFit/>
          </a:bodyPr>
          <a:lstStyle/>
          <a:p>
            <a:r>
              <a:rPr lang="en-US" dirty="0">
                <a:solidFill>
                  <a:schemeClr val="bg1"/>
                </a:solidFill>
              </a:rPr>
              <a:t>Stories at Team Level</a:t>
            </a:r>
          </a:p>
        </p:txBody>
      </p:sp>
    </p:spTree>
    <p:extLst>
      <p:ext uri="{BB962C8B-B14F-4D97-AF65-F5344CB8AC3E}">
        <p14:creationId xmlns:p14="http://schemas.microsoft.com/office/powerpoint/2010/main" val="34515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1066800" y="1658776"/>
            <a:ext cx="10334558" cy="880672"/>
          </a:xfrm>
        </p:spPr>
        <p:txBody>
          <a:bodyPr/>
          <a:lstStyle/>
          <a:p>
            <a:r>
              <a:rPr lang="en-US" dirty="0"/>
              <a:t>Who should be pulled in to participate in the process that gets Epics and Features to a state of ”ready”?</a:t>
            </a:r>
          </a:p>
        </p:txBody>
      </p:sp>
    </p:spTree>
    <p:extLst>
      <p:ext uri="{BB962C8B-B14F-4D97-AF65-F5344CB8AC3E}">
        <p14:creationId xmlns:p14="http://schemas.microsoft.com/office/powerpoint/2010/main" val="59818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When is an Story “ready”?</a:t>
            </a:r>
          </a:p>
        </p:txBody>
      </p:sp>
      <p:sp>
        <p:nvSpPr>
          <p:cNvPr id="3" name="TextBox 2">
            <a:extLst>
              <a:ext uri="{FF2B5EF4-FFF2-40B4-BE49-F238E27FC236}">
                <a16:creationId xmlns:a16="http://schemas.microsoft.com/office/drawing/2014/main" id="{AF0EEC2C-B4B7-254C-9915-6A7091666031}"/>
              </a:ext>
            </a:extLst>
          </p:cNvPr>
          <p:cNvSpPr txBox="1"/>
          <p:nvPr/>
        </p:nvSpPr>
        <p:spPr>
          <a:xfrm>
            <a:off x="3242630" y="1540933"/>
            <a:ext cx="6163733" cy="3416320"/>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bg1"/>
                </a:solidFill>
              </a:rPr>
              <a:t>Has user story statement</a:t>
            </a:r>
          </a:p>
          <a:p>
            <a:pPr marL="342900" indent="-342900">
              <a:buFont typeface="Arial" panose="020B0604020202020204" pitchFamily="34" charset="0"/>
              <a:buChar char="•"/>
            </a:pPr>
            <a:r>
              <a:rPr lang="en-US" sz="3600" dirty="0">
                <a:solidFill>
                  <a:schemeClr val="bg1"/>
                </a:solidFill>
              </a:rPr>
              <a:t>Has acceptance criteria</a:t>
            </a:r>
          </a:p>
          <a:p>
            <a:pPr marL="342900" indent="-342900">
              <a:buFont typeface="Arial" panose="020B0604020202020204" pitchFamily="34" charset="0"/>
              <a:buChar char="•"/>
            </a:pPr>
            <a:r>
              <a:rPr lang="en-US" sz="3600" dirty="0">
                <a:solidFill>
                  <a:schemeClr val="bg1"/>
                </a:solidFill>
              </a:rPr>
              <a:t>Gherkin defined</a:t>
            </a:r>
          </a:p>
          <a:p>
            <a:pPr marL="342900" indent="-342900">
              <a:buFont typeface="Arial" panose="020B0604020202020204" pitchFamily="34" charset="0"/>
              <a:buChar char="•"/>
            </a:pPr>
            <a:r>
              <a:rPr lang="en-US" sz="3600" dirty="0">
                <a:solidFill>
                  <a:schemeClr val="bg1"/>
                </a:solidFill>
              </a:rPr>
              <a:t>Sized and broken down to take 1-3 days roughly</a:t>
            </a:r>
          </a:p>
          <a:p>
            <a:pPr marL="342900" indent="-342900">
              <a:buFont typeface="Arial" panose="020B0604020202020204" pitchFamily="34" charset="0"/>
              <a:buChar char="•"/>
            </a:pPr>
            <a:r>
              <a:rPr lang="en-US" sz="3600" dirty="0">
                <a:solidFill>
                  <a:schemeClr val="bg1"/>
                </a:solidFill>
              </a:rPr>
              <a:t>What else would you add?</a:t>
            </a:r>
          </a:p>
        </p:txBody>
      </p:sp>
    </p:spTree>
    <p:extLst>
      <p:ext uri="{BB962C8B-B14F-4D97-AF65-F5344CB8AC3E}">
        <p14:creationId xmlns:p14="http://schemas.microsoft.com/office/powerpoint/2010/main" val="1877005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3C09D-C20E-4B45-9E64-5A89F03F6E33}"/>
              </a:ext>
            </a:extLst>
          </p:cNvPr>
          <p:cNvSpPr>
            <a:spLocks noGrp="1"/>
          </p:cNvSpPr>
          <p:nvPr>
            <p:ph type="title"/>
          </p:nvPr>
        </p:nvSpPr>
        <p:spPr>
          <a:xfrm>
            <a:off x="587236" y="405710"/>
            <a:ext cx="11101989" cy="880672"/>
          </a:xfrm>
        </p:spPr>
        <p:txBody>
          <a:bodyPr/>
          <a:lstStyle/>
          <a:p>
            <a:r>
              <a:rPr lang="en-US" dirty="0"/>
              <a:t>Discussion</a:t>
            </a:r>
          </a:p>
        </p:txBody>
      </p:sp>
      <p:sp>
        <p:nvSpPr>
          <p:cNvPr id="3" name="TextBox 2">
            <a:extLst>
              <a:ext uri="{FF2B5EF4-FFF2-40B4-BE49-F238E27FC236}">
                <a16:creationId xmlns:a16="http://schemas.microsoft.com/office/drawing/2014/main" id="{AF0EEC2C-B4B7-254C-9915-6A7091666031}"/>
              </a:ext>
            </a:extLst>
          </p:cNvPr>
          <p:cNvSpPr txBox="1"/>
          <p:nvPr/>
        </p:nvSpPr>
        <p:spPr>
          <a:xfrm>
            <a:off x="1413830" y="1405466"/>
            <a:ext cx="9448800" cy="3416320"/>
          </a:xfrm>
          <a:prstGeom prst="rect">
            <a:avLst/>
          </a:prstGeom>
          <a:noFill/>
        </p:spPr>
        <p:txBody>
          <a:bodyPr wrap="square" rtlCol="0">
            <a:spAutoFit/>
          </a:bodyPr>
          <a:lstStyle/>
          <a:p>
            <a:pPr marL="342900" indent="-342900">
              <a:buFont typeface="Arial" panose="020B0604020202020204" pitchFamily="34" charset="0"/>
              <a:buChar char="•"/>
            </a:pPr>
            <a:r>
              <a:rPr lang="en-US" sz="3600" dirty="0">
                <a:solidFill>
                  <a:schemeClr val="bg1"/>
                </a:solidFill>
              </a:rPr>
              <a:t>When would tasking be part of the definition of ready? What are pro’s and con’s? </a:t>
            </a:r>
          </a:p>
          <a:p>
            <a:pPr marL="342900" indent="-342900">
              <a:buFont typeface="Arial" panose="020B0604020202020204" pitchFamily="34" charset="0"/>
              <a:buChar char="•"/>
            </a:pPr>
            <a:r>
              <a:rPr lang="en-US" sz="3600" dirty="0">
                <a:solidFill>
                  <a:schemeClr val="bg1"/>
                </a:solidFill>
              </a:rPr>
              <a:t>How would using spikes or enabler stories work with your model for definition of ready? </a:t>
            </a:r>
          </a:p>
          <a:p>
            <a:pPr marL="342900" indent="-342900">
              <a:buFont typeface="Arial" panose="020B0604020202020204" pitchFamily="34" charset="0"/>
              <a:buChar char="•"/>
            </a:pPr>
            <a:r>
              <a:rPr lang="en-US" sz="3600" dirty="0">
                <a:solidFill>
                  <a:schemeClr val="bg1"/>
                </a:solidFill>
              </a:rPr>
              <a:t>How will your team work together to help stories get to a “ready” state? </a:t>
            </a:r>
          </a:p>
        </p:txBody>
      </p:sp>
    </p:spTree>
    <p:extLst>
      <p:ext uri="{BB962C8B-B14F-4D97-AF65-F5344CB8AC3E}">
        <p14:creationId xmlns:p14="http://schemas.microsoft.com/office/powerpoint/2010/main" val="729821911"/>
      </p:ext>
    </p:extLst>
  </p:cSld>
  <p:clrMapOvr>
    <a:masterClrMapping/>
  </p:clrMapOvr>
</p:sld>
</file>

<file path=ppt/theme/theme1.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23031</TotalTime>
  <Words>507</Words>
  <Application>Microsoft Macintosh PowerPoint</Application>
  <PresentationFormat>Custom</PresentationFormat>
  <Paragraphs>102</Paragraphs>
  <Slides>17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Segoe UI Symbol</vt:lpstr>
      <vt:lpstr>2_Office Theme</vt:lpstr>
      <vt:lpstr>Definition of Ready</vt:lpstr>
      <vt:lpstr>Definition of Ready</vt:lpstr>
      <vt:lpstr>Backlog Prioritization</vt:lpstr>
      <vt:lpstr>When is an Epic/Feature “ready”?</vt:lpstr>
      <vt:lpstr>For (customers) Who (do something) The (solution) is a (how) that (provides some value) Unlike (competition or current solution) Our solution (does something better, why?) </vt:lpstr>
      <vt:lpstr>Connected Kanban's</vt:lpstr>
      <vt:lpstr>Who should be pulled in to participate in the process that gets Epics and Features to a state of ”ready”?</vt:lpstr>
      <vt:lpstr>When is an Story “ready”?</vt:lpstr>
      <vt:lpstr>Discussion</vt:lpstr>
      <vt:lpstr>Definition of Done</vt:lpstr>
      <vt:lpstr>Definition of Done</vt:lpstr>
      <vt:lpstr>When is a Epic/Feature “done”?</vt:lpstr>
      <vt:lpstr>Discussion</vt:lpstr>
      <vt:lpstr>When is a story “done”?</vt:lpstr>
      <vt:lpstr>Examples</vt:lpstr>
      <vt:lpstr>Story Examples</vt:lpstr>
      <vt:lpstr>Epic Format  Feature Format</vt:lpstr>
    </vt:vector>
  </TitlesOfParts>
  <Company>AutoTrader.com</Company>
  <LinksUpToDate>false</LinksUpToDate>
  <SharedDoc>false</SharedDoc>
  <HyperlinkBase/>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Givens, Kristen W (AT - Atlanta)</dc:creator>
  <cp:lastModifiedBy>Daniel Presten</cp:lastModifiedBy>
  <cp:revision>1611</cp:revision>
  <cp:lastPrinted>2016-10-25T15:44:14Z</cp:lastPrinted>
  <dcterms:created xsi:type="dcterms:W3CDTF">2015-02-03T12:55:58Z</dcterms:created>
  <dcterms:modified xsi:type="dcterms:W3CDTF">2018-07-17T18:18:51Z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https://fuel.coxautoinc.com</vt:lpwstr>
  </property>
  <property fmtid="{D5CDD505-2E9C-101B-9397-08002B2CF9AE}" pid="3" name="Offisync_UniqueId">
    <vt:lpwstr>103039</vt:lpwstr>
  </property>
  <property fmtid="{D5CDD505-2E9C-101B-9397-08002B2CF9AE}" pid="4" name="Jive_LatestUserAccountName">
    <vt:lpwstr>Bradley.Hugick@autotrader.com</vt:lpwstr>
  </property>
  <property fmtid="{D5CDD505-2E9C-101B-9397-08002B2CF9AE}" pid="5" name="Jive_VersionGuid">
    <vt:lpwstr>3c779ef3-a3dd-46f6-96b7-16b0ea8fb26e</vt:lpwstr>
  </property>
  <property fmtid="{D5CDD505-2E9C-101B-9397-08002B2CF9AE}" pid="6" name="Offisync_UpdateToken">
    <vt:lpwstr>1</vt:lpwstr>
  </property>
  <property fmtid="{D5CDD505-2E9C-101B-9397-08002B2CF9AE}" pid="7" name="Offisync_ServerID">
    <vt:lpwstr>3026ae12-889e-4625-806e-80135ccdbd7b</vt:lpwstr>
  </property>
</Properties>
</file>