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63971-12E2-4C6E-B217-8C556B7EB252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6D614-8BBE-4C2C-B36E-FC2DD4C02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8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Estimated hours vs. actual</a:t>
            </a:r>
            <a:r>
              <a:rPr lang="en-US" baseline="0" dirty="0" smtClean="0"/>
              <a:t> hours create all kinds of stress that is unproductive</a:t>
            </a:r>
          </a:p>
          <a:p>
            <a:r>
              <a:rPr lang="en-US" baseline="0" dirty="0" smtClean="0"/>
              <a:t>Actual size also encourages comparisons between teams – why does one team of 5 people do 40 pts and another </a:t>
            </a:r>
            <a:r>
              <a:rPr lang="en-US" baseline="0" smtClean="0"/>
              <a:t>team only 37?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6D3D-7650-4FD8-91ED-346FA1BCE2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2CA8EDD-1F8E-454D-B3CE-D6F0B2844BEC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514350"/>
            <a:ext cx="6400800" cy="2667000"/>
          </a:xfrm>
        </p:spPr>
        <p:txBody>
          <a:bodyPr/>
          <a:lstStyle/>
          <a:p>
            <a:r>
              <a:rPr lang="en-US" sz="40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relative ranking</a:t>
            </a:r>
            <a:endParaRPr lang="en-US" sz="4000" dirty="0">
              <a:latin typeface="Lucida Console" panose="020B060904050402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AutoShape 2" descr="Agile Octan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Agile Octane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4114800"/>
            <a:ext cx="9144000" cy="514350"/>
            <a:chOff x="0" y="4114800"/>
            <a:chExt cx="9144000" cy="514350"/>
          </a:xfrm>
        </p:grpSpPr>
        <p:sp>
          <p:nvSpPr>
            <p:cNvPr id="6" name="Rectangle 5"/>
            <p:cNvSpPr/>
            <p:nvPr/>
          </p:nvSpPr>
          <p:spPr>
            <a:xfrm>
              <a:off x="0" y="4114800"/>
              <a:ext cx="9144000" cy="514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5486400" y="4139144"/>
              <a:ext cx="2495550" cy="490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43100"/>
            <a:ext cx="8229600" cy="857250"/>
          </a:xfrm>
        </p:spPr>
        <p:txBody>
          <a:bodyPr/>
          <a:lstStyle/>
          <a:p>
            <a:r>
              <a:rPr lang="en-US" sz="4000" dirty="0" smtClean="0">
                <a:latin typeface="Lucida Console" panose="020B0609040504020204" pitchFamily="49" charset="0"/>
              </a:rPr>
              <a:t>what challenges do you ?</a:t>
            </a:r>
            <a:endParaRPr lang="en-US" sz="4000" dirty="0">
              <a:latin typeface="Lucida Console" panose="020B06090405040202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4114800"/>
            <a:ext cx="9144000" cy="514350"/>
            <a:chOff x="0" y="4114800"/>
            <a:chExt cx="9144000" cy="514350"/>
          </a:xfrm>
        </p:grpSpPr>
        <p:sp>
          <p:nvSpPr>
            <p:cNvPr id="4" name="Rectangle 3"/>
            <p:cNvSpPr/>
            <p:nvPr/>
          </p:nvSpPr>
          <p:spPr>
            <a:xfrm>
              <a:off x="0" y="4114800"/>
              <a:ext cx="9144000" cy="514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5486400" y="4139144"/>
              <a:ext cx="2495550" cy="490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77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763000" cy="85725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What is the challenge with absolute estimates?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768" y="2955272"/>
            <a:ext cx="4648200" cy="1011437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Lucida Console" panose="020B0609040504020204" pitchFamily="49" charset="0"/>
              </a:rPr>
              <a:t>Relative sizes involve the whole team - encourages collaboration and growth</a:t>
            </a:r>
            <a:endParaRPr lang="en-US" sz="1800" dirty="0">
              <a:latin typeface="Lucida Console" panose="020B06090405040202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31445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Lucida Console" panose="020B0609040504020204" pitchFamily="49" charset="0"/>
              </a:rPr>
              <a:t>Absolute sizes are typically done by the person doing the work</a:t>
            </a:r>
            <a:endParaRPr lang="en-US" sz="1800" dirty="0">
              <a:latin typeface="Lucida Console" panose="020B0609040504020204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266950"/>
            <a:ext cx="4191000" cy="80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Lucida Console" panose="020B0609040504020204" pitchFamily="49" charset="0"/>
              </a:rPr>
              <a:t>Absolute sizes breed unrealistic accountability</a:t>
            </a:r>
            <a:endParaRPr lang="en-US" sz="1800" dirty="0">
              <a:latin typeface="Lucida Console" panose="020B0609040504020204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990850"/>
            <a:ext cx="4267200" cy="1257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Lucida Console" panose="020B0609040504020204" pitchFamily="49" charset="0"/>
              </a:rPr>
              <a:t>Absolute sizes tend to be inflated when the pressure is on to deliver</a:t>
            </a:r>
            <a:endParaRPr lang="en-US" sz="1800" dirty="0">
              <a:latin typeface="Lucida Console" panose="020B0609040504020204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057650"/>
            <a:ext cx="4267200" cy="125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Lucida Console" panose="020B0609040504020204" pitchFamily="49" charset="0"/>
              </a:rPr>
              <a:t>Absolute sizes take a long time with lots of debate</a:t>
            </a:r>
            <a:endParaRPr lang="en-US" sz="1800" dirty="0">
              <a:latin typeface="Lucida Console" panose="020B0609040504020204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43400" y="2228850"/>
            <a:ext cx="4648200" cy="74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Lucida Console" panose="020B0609040504020204" pitchFamily="49" charset="0"/>
              </a:rPr>
              <a:t>Relative sizes keep the focus on team velocity</a:t>
            </a:r>
            <a:endParaRPr lang="en-US" sz="1800" dirty="0">
              <a:latin typeface="Lucida Console" panose="020B0609040504020204" pitchFamily="49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343400" y="3943350"/>
            <a:ext cx="4648200" cy="101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Lucida Console" panose="020B0609040504020204" pitchFamily="49" charset="0"/>
              </a:rPr>
              <a:t>Relative sizes are much quicker and </a:t>
            </a:r>
            <a:r>
              <a:rPr lang="en-US" sz="1800" dirty="0" smtClean="0">
                <a:latin typeface="Lucida Console" panose="020B0609040504020204" pitchFamily="49" charset="0"/>
              </a:rPr>
              <a:t>surprisingly </a:t>
            </a:r>
            <a:r>
              <a:rPr lang="en-US" sz="1800" dirty="0" smtClean="0">
                <a:latin typeface="Lucida Console" panose="020B0609040504020204" pitchFamily="49" charset="0"/>
              </a:rPr>
              <a:t>accurate</a:t>
            </a:r>
            <a:endParaRPr lang="en-US" sz="1800" dirty="0">
              <a:latin typeface="Lucida Console" panose="020B0609040504020204" pitchFamily="49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19802" y="1333500"/>
            <a:ext cx="4648200" cy="74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Lucida Console" panose="020B0609040504020204" pitchFamily="49" charset="0"/>
              </a:rPr>
              <a:t>Relative sizes remain constant over time</a:t>
            </a:r>
            <a:endParaRPr lang="en-US" sz="18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1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4550"/>
            <a:ext cx="8229600" cy="857250"/>
          </a:xfrm>
        </p:spPr>
        <p:txBody>
          <a:bodyPr/>
          <a:lstStyle/>
          <a:p>
            <a:r>
              <a:rPr lang="en-US" sz="4000" dirty="0">
                <a:latin typeface="Lucida Console" panose="020B0609040504020204" pitchFamily="49" charset="0"/>
              </a:rPr>
              <a:t>l</a:t>
            </a:r>
            <a:r>
              <a:rPr lang="en-US" sz="4000" dirty="0" smtClean="0">
                <a:latin typeface="Lucida Console" panose="020B0609040504020204" pitchFamily="49" charset="0"/>
              </a:rPr>
              <a:t>et’s </a:t>
            </a:r>
            <a:r>
              <a:rPr lang="en-US" sz="4000" dirty="0" smtClean="0">
                <a:latin typeface="Lucida Console" panose="020B0609040504020204" pitchFamily="49" charset="0"/>
              </a:rPr>
              <a:t>try it!!!</a:t>
            </a:r>
            <a:endParaRPr lang="en-US" sz="4000" dirty="0">
              <a:latin typeface="Lucida Console" panose="020B0609040504020204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114800"/>
            <a:ext cx="9144000" cy="514350"/>
            <a:chOff x="0" y="4114800"/>
            <a:chExt cx="9144000" cy="514350"/>
          </a:xfrm>
        </p:grpSpPr>
        <p:sp>
          <p:nvSpPr>
            <p:cNvPr id="5" name="Rectangle 4"/>
            <p:cNvSpPr/>
            <p:nvPr/>
          </p:nvSpPr>
          <p:spPr>
            <a:xfrm>
              <a:off x="0" y="4114800"/>
              <a:ext cx="9144000" cy="514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5486400" y="4139144"/>
              <a:ext cx="2495550" cy="490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77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dog picture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dog pictures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myhoundhaven.org/images/Golden%20Retriev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0" b="96784" l="5413" r="94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543050"/>
            <a:ext cx="3343275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tatic1.squarespace.com/static/532abed3e4b025f227941d11/t/532ce5e3e4b0f59c2979d8c2/1395451365611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6" b="97196" l="9361" r="99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14550"/>
            <a:ext cx="1823372" cy="13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konicaminolta.com/kids/endangered_animals/library/field/img/lion_img01-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10000" r="90000">
                        <a14:backgroundMark x1="71833" y1="52000" x2="71833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7150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MTEhUSExMWFhUXGB0aGRgYGBoaGBgZGhkdHSAeHRoYHSggGhslHxsaITEhJSkrLi4uGh8zODMtNygtLisBCgoKDg0OGxAQGy8lICUtNS0tLS0tNS0tLi0vLS0tLS0tLS8tLS0tLS0tLS0tLS0tLS0tLS0tLS0tLS0tLS0tLf/AABEIALEBHAMBIgACEQEDEQH/xAAcAAACAgMBAQAAAAAAAAAAAAAEBQMGAAECBwj/xABDEAABAwIEAwYDBQYEBgIDAAABAgMRACEEEjFBBVFhBhMicYGRMqHwFEKxwdEHI1JicuEVM7LxJUNTgpLCJOIWorP/xAAaAQADAQEBAQAAAAAAAAAAAAABAgMEAAUG/8QALxEAAgICAQMCBQMDBQAAAAAAAAECEQMhMQQSQRNRBSJhcfAykeEUI8EVM0KBof/aAAwDAQACEQMRAD8Aq/b/ABqXMS2oXAInlrVrxnazD92nMVKIAsN68odx+Y7qJNNsZg+6QkuGFETHKhLIq2L6SGPHO0i3pAlKNkzY+dI+G4NbzkzF4mgnXZhI3q48M4d3bSc1hFedln2LufLKKPhHePxLzSktPXSbJcFx0B5edFNoeWQlJttROLZS4yEkW2nWoOG4lbUtr5eE7kVR5FyGWCyx4fFd2O7WJkXPWg38G0sEgDNtSwYlXImTvW8S4WklZ1PKlfVpugrBSAMdhQRcVV38JKyYq041alJBGtKltlUq2FRnm+bQssdCJ7DwZqIsX6UbimivTY0Q20Aj4Z61T1WkSoSuMH0FE4LCZhMwKLRkgiKDxGIynKNKfvlLSFoPSDMDSp0tNlPiN50oDDLKbwTNEIbKtBUJRryPRNi202KBFDrzNkFXwneiEiDChUXEFFSMo2NCHKT4Fkbwptm5mpkOglX8WW0UHw1ah4CKlcbKVHLYkU8V/cGixNj9dfPzoEOkEEbU04uhIIymRF/OlA1r0I7RzQwZek3BNG4zHkhKQPCKibUC3MeIUCtR0qCipPglwHpxgtKQQD609w/aN9DPcIVCNescvKqswoJV49CKx3FSYTIAm/SmcH4GQfiEd6rMSLm/OaGfwBBgKtNDQUqEXNFrdmFClalGqegNk2GhrMkiZ3oTE4g5SBaaixOLzGd6hUZFNHHu5B2Qiuu6MTBjnXIO1G4HGqSCkCQRpVpNpWijYO8yBEGZqRCRlPOonlVjCr3rqdC7a2SNvReKhz1MfFOUW5VGW65UcqRYsdClJUlOVKfhAGsUJxLELWqVmTTRwBIzGhGmkn944oJG0/kN6wxyt7ZWelsI7N8LUtwKjymrli8Gpw5BogXPXlSrgfGkgqIQdISeVW7s34nUoOq9OVYsuSUp9r5fA8MkKqyuKCk+Emw2rOIr7zKBqNK5f4olK3kOlIeQtSFINleE2IB1Ckwq3OoxjB3SFQMxt1rpd0ZJSRR5orQZgSFpJcVGX3rHsa2oaQhOk7ml72IR4SkzIuCCLjXXXajcLwZxxQXllGsBQk+kzStU+KGv2Ro8R7wwUBIAt5UAUp8QBppxDCKbdPgiEyZI8vrypcjAsreI+0oB/hhRvykgCelBY5y206J/NOVCnH4bKJTvQKidM1XLjnDghiW1SpHiUDHiTyP9qrR7lx1BCSlC0wYmEq5yTeteGLlG+QZMDi6AX8NvmFLXzMkAmNTFhT3jeCDZSmTBF1RaocRjYa7htPhOqouapjm9eTNL5XTFacWqABrRGGxygIIvU+HKUJnJJrhMrVAABotxd60G7Cw6SmdTTKQlsRBJ+VcYfAxAzAzUHEcbfu8olPzrG/ndRA3XJMvDKSO8keVA49BUQocr1G5i1HUEVNgB3gI061bGnB90gpoSY5U7QKWg3p1j8MpLmVQtTJ3s+y43LSoXuCa2vqIQSvh+Tm0V1nElKgda3jHc5zb1scPcBIUkiDFNkYNk5ZtAvzmunkhF3z9ib0J8O0VzcWG9dYLDBSik2O1Hjhx8QSNbii8Lw4NJzK+I0k86SdP7HDTBcHSE58skC/tSTh/DVLUsx4ZMnarj2feOdKF/8xJFCKcyoWzASlBObmTXmR6jInJfb9glLxLAKzlEDQdetGHs86UyAAImTanjLIKM5SAlOk70Hx7FOONwCQkaAb1rXUTlJRjr3s7RUVogx1iicOnLeaj7lRgZTJ0ppiuCqQ13hN9x0rfPJFUm+QydoUqTeu24Gt65ZZUswkSanxeCU0oJVuJtTNq+2ws4Zcyz1rkriiGUJAOYSToaEcVegqbFW3osypdXlRqOeg61w8kIVm/zCLdK7wHFmyolKQhREFRNBO42LJg8zzrBGM7qgZZN7GGGxClakDoBV17LYxXetlJSAN1EAAb671SME+ogZkyOn5mvQ+wPDS6pbpbyoaFpuMx5DcgX8yKhOF5FS4OxRtoY9rOGYd1YW4x3i9SoAQgfzEpVJJsEhJUdhSTHsvNMrWlrII8KFKbZWqx1QkhV/NJ/lEVfOF5cQwlC2XmxiMx+Pu3ENg5QVKSc2ZZBMC8TpofNOM8DQh1YaZaCWgmFNgkqzEJMn41znVdSrhMwMwNbJxpJyPRg7boF+wqbShDjCmlO2QhwAhZAkw4kLzK0IEIVtJojgvB0OoU248WiYhYXMAXlJGgO8G8U34DwBENLedLSHCkBpxZdbeUlWUqEmWHUq8OcK+KOoPfaLhLTOKCEKTncCnMg1VB8RAiM25GioPnXPHxIHdsFW21h2VpQSq+UrWqXFE/eIibxrIECBVdZ4s0+opeTMKgLSAkiDbORf1FTdoQ7lQ24G1hIzIWhMEpUbqPI7e9VwYBwLUpsAhQ8STM+h61WUU0kxItp2X/EFSWASkuDRR5J5kg+KB9CkL3DQhBEpU05JbcA0ULwY05V3wbtE4w0G30KRsCpMoI5SDI+dNMDi2iVMGCy7dIj4V7p/MVjqWJs2XHIkcdn2WcZhyy8k5kGCZg9D+V5oXjXZr7MnvErWtkfGIT3iRzB0UPQVrF4Y4F9D6LoNlDnz99aur7qFtT9xaN+Sh8qXJKmpLcX+MCwxnHtmvmX4jzlGBQ6UJbWlSVGJBMg9QoCD9TU2O7FONZnUuBSUa6g+0R86T4RkoL2XVlZjkUi8H5EGvWOGvjE4ZKtA4i4mdo361XI/Spx4IYsGOd2qZQeG8KW6vK2uFhOYBSYChGxrnFcJLapWJeUZDZG0STItTTsWgjG5DqhCknaIPzpj2rbjGIMf8vlIvIotRU6S8C/08HC2vJXmOCleHVigSpASTAEmRqCNh1FQtYBpKmg46W0uAKQ6kBaPJQkEQd5q/disA39kDKv+YFKI0kKJHrVPxvCktEYN2SGniQQLltwWPLXUUY9rbX5QXgikmkSdrOCDDoQVrC85ypOWD56kR60na4K6w6lpSwFr+AnRXQEb+cVbsHww43hKmvicaUpKOcoNh55TFKOHuJxGN4ehQJAQJGkLTMj0KaWONKLj97/AMAlgh4+lf5F+Kw77Sh9obKQdM0QqOulLOP4c5swQUnWNLVav2rP5cQ2EyIaVPI5jt1/tVv7PMJb4Y2pwTlZznMJ2nQ0FjUEpr9ib6WLbimeT8PxEJlQqR9QBC1kEagUw7BYdeI4glS5KYU4u0iCLAjSCdulW7tB2eYxGJ7lDTaA2MzqgkjXQDLaTz/2o5MMYz5Ej0snG0zznh+PW4/m0I0jaheI4tYdUFHUyetGpwzRxOTDFyMxSJ3jcwNPSiePcJUlQD7am72VFj5K0P40XjUJ3WqISxyrYFieI54nxckjS25qXCPFZgjU2rY4QET3RkkRfaalRw1SEELsRcdazuWOqiLWw53A5VglIKQbHkaKeZCkFKqWP4teTKLqiVVjvEpbQADEeI9azPHN0NZOhtDYAQkSd6U8RwqlpUsQSmSfLlRGHx47khXxib8xW+HPpDagu01eKnBuXm/3BaKwHSfDFEt4ZEeISaco4ZJgpgquOcVG/wAOyqKVaitb6iL0tASC+M8CZXnLcNhGptlFtCTv5VUnE92bKSrymm/G+KBzK0iyE6/zK3NArw+VMuIIB0NbHUUis2rpBHC+LlKrxG/KvXmW0IWyhK1Ibw6UPrJBKTiHQlKJG4lxNumuteFEifDMda954HxZpxCE92lxLiWwtCsoStPcOIKYVAJCu7EW1GguJ+jFS7ktjQ0wjhGOWy+M6EhLkIW8O8SUrum6SVISsGB93MFZhyKrGuhIUnVMAbSITAvzECD0HSnWOWUNpQQEmRIBJBKQQLkk2k/eV5nWqxjxYgTzPWsGaTm0vY9PHBRTfuc8T7QEJbwv7wKQ0lXhQHlEKUFypJUJkjb+LTSgeLYmHTj8Q26t1gpCRBbStMRnUkhWXxZgYOwo3gLTLYedKElwkEOZQXECIGVRum0achSjjOP/AHeIdUtOTEN5W2wTGVIgKhQBBJibcrmt0J92lwYpx7dvksPCOJMcSSwFthtSy4nKCFCIPMXuAdNzVVDRbUUqBzIVlMg7GP71rhOGWniOFbYj9ygFV/DcGZ6n86N7QLCcSoGwdGcTPxDUfgfennDWhYTtk2NRmbhVwRvXXZnAFTChF4lB3Ckm1Q4hyGjHK3tVh7PJytBMQQBM+Vefnn2o3YY9zJywMTh7/fHqCB+RpBwh5wJewij4mx4Jt4eQtsfxqz8KhCFp/hWq3mZH40g42nLjWXUx4rKO3L86hikncfBfIqqQp7P4cHEvSLON5x1sQekzarT2FbCcKgclK+RikymSxiTaQPGOrbllCeir+Rqxdj2crBTplWoehNtuUVfI7j+xLGql+4u4Y2GuKvCf8xEgQdTB/Ws7YoKsQIAuwYneJPvUqz/xdP8ARH/61Hx5whDT1zCnGz8xFvLeqb7k/oJrta+pPw/iJbPD1myVpLauV/7xTftpw0KYcdAGdKReLwDNjyqscfby8NwxSLgzPnOoq+8OeTiMOhRulxsBQ2MiD9RXPVS+py3aKDwzErabxXdEA9y2/IBs4k3v1G1FYTgyU8TwuIajI8lTsfdCim+XlrPvQLSSw1xBswSiGwZ8RSSQPSKtXYhhLmCwqlzmaJCVciCR7Gmk2rf5wKknRVe376XOIIQ5/loLaFf96pNXztgIwL6U2HdkCJgCP0rzrtzAxGLUf+owkbdfeK9C7UORgXSP+lpc6gUsnwFeSq/sfw4CX1ECSUiekG1G8WxxZ/xF4fH4GkJ3nLbzmflXXYMhjCKcWMoBUVG14H0POgcUolk4txIGZwu5DuqMrSesakUHO5sZRqKE3DMB3aU4NqDi8Qn985s02dU+dT9su8exDHDcMpSktJSHDeAbXUdJA/Gm/AcEcKw7jFeJ9wRfZSjYA+ZE1B2LwULWufChXjWdXnlakn+ETYU3q18wvp3or/awM4TENMIJByjvTqm5gEJ2O5AioO0zOIZWhLoTkPwrBsoD8D0NC9r8Lndxj6leIPQkT91MD20FeuvYFvF4RsKHhWhCh/KYBEUZQxum1szywqV+DxhziQCiT4Sq3tUOPxMhIHrG9NO0XClYjGOMtpSVJnKUgJBCQOVifnVaShzOWyIIMEGxBFBYIqmYckZR0MWHGchDk62I1BrTjjaljxDILn0oNLc5kKB1meoqfBYIO51iwiKVxirbbFW0OmO0LSnc5BAAA9BQuIe75SndAo2HSk2LxTaE5EpMjUxS5WMUdzXQ6Rfqjr7jbZKhg35xTPB4J1wAOE5RzreEQAvkBzp+yc4itE8tmjBGMuQP/wDH2lI1hUawfyrvsmspeThVGFBwKaWdAvQ2jQzfS1Me7tc+lLu0WHCglaBCk77mPw8qEJ1yWyYvKPUcagH/ADIBTZRTMJUfhJB0BAsdNpuKp/at9tvKkLBUuyUC6jflrHXSs4H2/jDLbdbU4spKYSqypBmQbJt51WeC8UwxzlxpaHlE+Oc4ykmEgxKSAQOsTRjijyF5nQwx7uYBpKoKkW11A0kHcSPU0i4u+lJUhSc1yogyVEkzcxISNKeM41BV3bZGpBGVOYx0SEkm25I0MUwGCUkZx8KjeQCJ1jY/pVIxUFRnnJydsRdmMWvKvEH480DbwC5AI5betDdvMdmeaWPiCc3zt9dadd0LpSAARHT0PTrFVftS3C0+UX86eM03QpYBie9an+NNvUVYOxnEcyQlRkwmPIASPSqj2XzKavokmPL6mi+B4nuiBuFqBnz/AErF1WO4s29NkqR6AmxV1ANuYsdPIUk47A7pfJQ15SDTgOhQnaNqXcbAOHKtxCvSYrzsLqR6GTaIuKL+FRMqadLZM/dcsJ6GUmnPBMYmLCJ8JHJSbenKgMewFqdSLB1hKgYvmTadNfhoXA4yTmBgOgLA3CwIWPcA+9Xe4klphRRHFAVDVMAj+n+xrWOQDhcazqpCyrymFD8TXb+LAewrhAzLJbJ5EiQa13f/ABB5n/rtC3WImrp8P6EZIG4ic3D8I2r7ykjSIEU7/Z0+pWGW0blhwpEfw6j8T50BjsIplnCBSRmS6Um+mo9jRf7OBkGOcIgBf+mSRTVaoW6dkHbrBd0pbiYyYgt/+SZn3EfOj+wGJKWn2f8AouE/9qrx+Nc/tIdC8LhnUyWy4lXooSN6H7BiV45RBhb+Qa/dRf2oT1EaG5FS7YNn7epiD+8eS7O5GUBIF+cirr+0B9X2VDaYzuuIQAdzP4aUj4MyMXxR1+JbbMjqEeBseqgpfommuPxaF41TqyO6wSDru6ofiNKRva+gySp/UjxGDlbHDUzlSkLeIOoF7+ZojteUl5lmLISVx/NMJn1ojskyoIcxbySHHyVX+4390X2i9JeHYv7XjlLTdAMz/Kiw9zf0peBuRx2oUGcIlGqhp/VElXpc+cVzw3Cd23hGQPiJcX1ypzfiU+1K+0WLLuJCBcK8CR0CwFHpMH0pk/i/+INoBulgiOUmfwFCJzZUu2eDQl7FoCdWEEemp+deh8IehllIj/LHrCRXnf7R8QUPJWTZbKkeovVr4Tjf/jJIEeAAmdNJE9a0raRCUqsSYuU44obSM/2gKTsSlbaVKn3NVPt2O8fccQgIKFZCQbrjeOY6beVeicNwJc4gHQJShoBSjpmKQABzNp9RVQ4phEvYxxM+HvHIPUJt86qlTIzXfGinpwD2XMVhI35xUDOJW2kpSsROorrEcQdQFNlNzIJP5UsS0VQBemhBtPvqjFQyW646YgKHOINQq4Q9/D86lw+HWhSUrJSFcqcv8Hdn/MMG4jSpyyrG6TVHbA0tLKwDIJNM2m1tm860/wD8JuCf4h7VJ9lzFQSCYJ2rz5dVdNDqDQuS7NbxLo0IpmzwJc6W3O9Tu8BMjc/W9B529F/UnRUeH4RKMW0FqKW1LHiEWv1EVb+Ldn0NFUMKVZWUtkZTrBM3HO1Q8Q7L50xMEaedG8BBKMqicybXNaMfWJR2GMpJaKLwngjjeIK3SfDcE7qO/wCNeg8PaS/hltE6mUncKHKpF4IE7E9azvQy2QtMJzAhSb5ep6U+Dq1PLsnJPtpFLxOGdZKkrnQ35/3pBx1WZAKh4iZEbAD+9eoYnK4mDCp0UIINV3G8CQ4hSAQCRatjaUrJoB7INj7Okxe/41BxxgoczgbBZ8kqAJ/8T8qZcLwi8OhDZvFjXfHmf3anToltSSOeYCPnS2pOmMnQ8YVmZlOse/rUD6g9hkgC6woRuCAT8imueweV7ApJPiR4Tz8M6/j61E2cgeSAR3bucbDKohXtdVeXLE8cmvZnqwyqcUTu42+FWJunu1dJj3uB9Gl+IZWicvxtuqUExqlQmPIhRHnUuKcSlKd8jg2iwj3sJo7FR3xgmVN5t7KSfCfXT0rlIZqxLxtBKWX25UlC0uCBeAQTpoelWriICOKYdyR4gBPnI+ciq2E5VCDCHZIH8LmpjnOsc/OjO0nEoThX0HMUiOuZshUWvogzyrTh+ZUQyOmWT9pxyssEa97r6H9Kg7ItE4HiEfEVL85yT60T2wdTi+HOrQFS0Qvqkpg/6T85of8AZe+HMHiEjVTip9UCK1RjSIOXIJw7/wCVwJ1seJbGYgA38JzD5VIwDhOHqVo6pC3PJbm3/bIE/wAtJP2dYlbbjrBPgfDjZEXQ6hJi3UT7Cm/a7GgH7IkErWQQmZlShkQP5U2Uo9EzvUs0bpIfFKjX7MCEYZ9wgfHrrISgW9DNDto7zumTHjV373NQGgMdY9qszfCk4bBpZsEpT4o+8o6+pP41VuMuhkKTmAedEuGQe6RskdazvcnRfiIL237SFwLYaMNiAtYkFR/gSdCOetH9n2fseHlQHeuAq3EZUzHQCouzHZkqKX3PC2Lto3P86j11g0Njn0u4h5RUQ0htSEkSRJtt1J9qD3rwHjYbwtvPic5M90geWZRJP40PhHFL4m6pZ/y0W8oERz1orsvhyhUpWHGnE/FGik7HrrSrhOILmLxChbwkes9OgowT2LN1QF+0JferZaEZisk9Exc+VM+DrdcbcS0kZJgKVaSBtVb4g6FuLc1KjkQd0oAF+m/tV14fiWWMCiHEAqBIE+LX56VrjGopGOUrbbLBisSnDYMd2R3ik5UCblw2n0OvKKoaMOWipxHi7pBlR0LqzFponsq01iA49iXwhthRATMEhfiJnqbW5UH2n4yHUEMt5MM3HdpiO9VMST0O1FrYyeio8UcehUhJF7ganf5zQ/Dz3spyAFKZkWNTcQYfSnuwkkSSTvJufnNJs62lmCQdKMcdxaVX4MzgWJnEtJWEvAhUWOoFPglYAiCItPKvOVuEnMSSedWbC9snEpCS2CQNazdR0k3Thv3/AIOSL9hsMtMSoc/Wab4ctpJOhPKlndgmCrL1vt1raJ1mRzi1eD6jKDR/EbzblS//ABDLzqJxSiJ/vQz508VFSbYHILcxc2MjcmpW8mbMk3O1LQ8km5t+lFIcQkiCTyp40nsbuGrr06COtOeyykl7KIIKFT8qrTOJN4gjryqx9kWlFTq02KUQOUkg/lWzp4r1VRwF2n7Hd85KDkzalJgjrP5VR8dgsXg1ZHWy5eziBZSdiRsdor0XAdrmXHiw4oNPgkFCrTG4J1Fddp+O4cZUFSQradI8969tK9CyqjztHG0LjvElC7DxCJrviiO/QGyfDrbccqN4iyh60AhVqMZ4QhDYQNt5knzrNlyrGxVsi7EpRhVdyvwoUfD1UTzozj3dnGFsauYeSP6FET7K+VD4rBKsoEEjTpFBcLwQcxiXXlEAIIgqIzExYHX0qc5xyLkvin2s6x+ECsMDBk5B6qhNMXcOhD2U38KSI3iQR5SUnrXPG8N3LK4ASAUrAGgCVhUewNR8TbLwBQqHE3Sf186wL2Z6VrwQY/EthCkuDMkE5QIkHaLzPL0qn4njhU+lARBSoLynfnJ/iKdT0p62XlAZkItaLjTcC4OnOqhxvAFt/vVmxva19IHpFej0kaMPUz2W/gvaJGHGHKlSl5Badb1sFEJV1iSnoKlWt/gmIzABbD48MzBAuATHhWAYm8iqdgmjlGKKZQgw0i4zmdSdQm/WT716L2Z4KrHobexbpcGqWswyJ6ADkLXrY9GdMg4U8hfE8PiWwcr4WtTcQpK0tqBMD+KdeYp12P4Qpx9WNfBDi5KEwfCgwLzvAga2HU1Djfs2CxwxCQtSg3kDYIhI8t/era1xhtvBqxKklISCckeInRKQOZJAA61N/NwUWhd2p4shqEgjvTdKDoP5lcgKq3AOEJdK8XiVfuwZGbRw/wARn7o2FIeLPOLeKsUMilwpxObxAbIJE5Egep5U1bcxGOhLaIaRASDKWx15n0rG9M1p6JuOcfU8e7azobPhCUD949+aE0sxYewigHEOIaWBmyBOSY0khUW1sJq68I4CjDysnO4oXUYEDkkbCueKOBaVNHKuUmUKEeUfVqRtLQ1PkrvZdbaV4htCvCUhaUi8SNjv9aVS8PxJTK3xcqKiNMpseRuK4w/GVtFxMZTEWPwqSY/DlFBYclRzKJJNyTc1pjHtRiyZLYbhEOOLlVhy6U4d4WVCNByqfgOECiNyasHFUNMMqLhGYiEp1JPlWhJURKl2I4Sp/FPIRAdQjMgKEoVBghVran3qzYrs8+XW141TLTLZzd2k2MX/ABqv8P4jiMHK2UpQ46CCo/dBUmAJ3hPzNKuMF993NiHhO5KpgcgB5CucU3ZSLaVDbGYhKnFlshSCSUnUG9LcRgm3TKmxTTstgEqwqVC4zrgnWM5pj/h6AeXSvOydXCE2vYopqqZRMVwRH3JHnUTXArXNXwYFo1Kjh6BtR/1GPud8jGacJksFfP8AWpcp0KZidNPao3XlGTGnIfUitNhzlaNxEV4dMkafWNxBBgX9/Wly2sxIPPSNfo04Cl2zJ06TvG9SpSTEBOv8NNGUYitWJ08PzAnL6A+daOHCcoyK/L/anncbwBHKo3UFOij+P1/Y03cn5O7ULS+lFjbfy86tnZNDq8K660sJcUuEZhKSlIGoF9zekPd5oClSOUXPP8avfBg2xhWwVBJWM14EzfT1rd8NipZb9kFHmHaXgbmJWVYnCutvBJAeY/eNkzaUjxac4qg4zBuoV3bwMwYDkpzJ5pJ0PSvot/FhIWZsJvtpXn3HMO3i1+NAWE+sdB1r2pTWNd0uASZV+wwcDZUoEpJIQDqBv86s6sTAnKf02vRLaUhOVKUjKIASYsABbpUoWbeH8/e2tfMZ+qlkm5PgAlfxKjmvH6VplgxObxa+XKKcOuKI+AARGn51jSrTlT5xUlk1R1k2f7RhwlfxJBSrqFaH2kUn4eFJQlM3Ag7zltNNsOpSVSUiD8RHKu38KosqUE+IXAI1G/uJrVDJ6iPR6afdGnyiv8e42ywnXMvUIFz67JqnYFpXFHV51BsNiUpSJ1J3PpVhwuCYxC/GrKBcp0zXgnMTen2G4cy0QGWwlJB0Fz1r1I5OzA3HTSMvUfqsUf4GtGHDTZSrKmE8zO/Lejez3DMSym7rYOkXMJ6G0T0o5WHUdFFJ6ipWcGoG7kx0rzl8QytcoimQYrhJKiTlvrE/RrMbhnPs62m1eIQptOniSQodJkUchtelo9ajdWQfhtS/1mRO7ObBGOzmDwDSX+IOB59w5jJzAqNzlR96P4jUiu3AcOTC4ZajoJgD2SbD2od3AtvPoexTa1paQQEC4N5Ft4v71HiO2kQ3hsG4gX1bUIjWABFekskcse+K/g04Z2hyDjnEy44y0ToEoKle6lQKH4q+8hAlSZmMwjX+/Kq9iu0ylXK1JjXeI/DyqBHaVshalqzRzFz5UOyT8FpSSXJW+KcJdRiVqdM5iVDrNSpcbR8RFXbj+B+0MBTUZ4BQToek8iK8nGBeW6UFJC5uFWy1fpMqzK3yjz2WbA9pClUMokjc9Kk4JhMTisRnUVKvK1kEpSP4U7AnpVl7FdiWC33jsrVN4n6Ir0DCYRDaciEBAGgAgfKtLfhFYR1ZTMTg2nsUxgnpShycpQAkhQFhzE39q5xn7KkIXJxCi3yyiY86m4hg3ftL2LyApaQS2Oa0iQeeoqjcZ7Q41yzr6gFbBUC46bXorfAHounAeHNtNBtC5SCqDP8AOd6nfbbMzM0h7LOKThUpBSqCu4PNZP50xeU5bQetfPdRL+7JfVi2cvtpBzCfKoUuE3BIFEJWv72XyrCo7Ae9Z79w2hkjEBOiTHUzfp86wvCD8QMCYtb9a0IiLW0kk/Kow+4CbDXUflGlLQQlOISDqrX8/wC9FpcSSL8tZpcMYCSopnaB+PTSPSuy9YG6ZuBEka13bQQxYBH6HlXBRPMetv1taoMMr4QhBUtUACdwflzk8qZN8HcgmUZgLpzkkHkYHKjHBknuMWxaA8PhlLWEASSYBsSMx+ia9BxuGRkCSkKAEAEA2AtVY7L4A5lqWQlabABVxm1PoDHqan452kZwiYec1PhH3jtGt69r4bhcIuTXP+DmqWxFxzENskttApzfEkGUmdCBtygUpacCB/beKQN8UViMa4sD92hJV4pHiJEeY1I8qco4mskTax1GnSed6h8Sm5NY145JhSck6QdLaaddoqUPqPwrBItfy50D9tEmUCddPx23piMYk+EpI3gHXT9da8vs9w8hAXbUe9cOPG9vlY1AtTcSnTmFfkeprkMiPjWPMCPoTSemGib7Z05bfV6Ow2OKR4pUmPFGqQdDG426WpclmJgpIn1EHS+up964w6i2oKgmDEayN+lVxJQldlcUuyVhWI4Q0pxK8iSAJBi0fgdqVs4pRxDiu7IbQMqD/FuTB0v7xT7DjOlYSTksU84XNukEK9xSftbjPs/dJSElBiSBcje83J105V7OCHfjcfdFOp3wFfagRcH0HztUpaAm/XWl2HxKIBSuJ01iP10rRxbgIBk6e3OvDeMzUGtpXNjPSdK7zK0IneQaC+3wSQn25fpRH2iUmBF4FuV5pe1Lk45dWoR7dPnTPBcRxBR+6bD5EEokJKU6SFmx5QY89qUqWsKIGRU7Hefx5VZuCcMLSFLBLaoylCAMyQYN8widDFbehi++1x5Ghd6KtxZSH3P3nDnEr38Iueq0qykUyHZjCLjPh2wQDA5jqAb0ZxRt4JKmn1kk2DiW1JV/4pSR70oVxl5A7xTbaVx8avEgEfdVBC0TzgivSt3o26rYS5gwxCAAEAWGwA2vSTirbazmy+MfeGvrQaO0/wBpfQ2lJywVLufB9GBTju2r3M7X+uled1KeHNcX9TDOr0Mex+KSEKTIzTpTDjfHWGkZnFpv8I1JPkKp+P4S24mM6kHZSbKB86admuzGFbAeU4VrTqXFSBA2BtXodN1azKnyPB+B1wYFxoLWjLmHw9PKqQf2YrcOZGIQW73AJUL/AAxzqTinb3ErWUYNAKQYBylRV+lAcYxmLwWGRh1OJSp4qcXkJzCY8JMdflW+FoMvcPT2dGEJbDhKZzAmxuNLdRUnejRSs2lVPs1xNZfyOLKguwzEmFDSJ53HtVzUiwtvyrwfiEXDM787/P8AskDlxsnWuFsjZYFaxC8pAUkbn2/3qqcd4stDpCbCBAGn1M0nT4JZZVF0ctl/UkzcTpBmY0Nx9b1Hh08rGfYRXSUrEgL06De/6+1SttG0EE7n368hUwm1JSddAbc/P3/E1w41MBJj8I2FaKgnUTyB6639xNTBUCMvKPf/AHrm14Cd4bHKaVmHxWFxryAvyt60czxt7OpYbQoK18ZEkQBAIO0yegpX3xAPhBmepubW9a6+17gkbztqNPQ1bF1GTGqi9HIlf46rxBttXeG0bwoEiNjaJqi4rh2MexCDiAtTaLpRqUwT4fPefKr208QNjbXz67+ddpxE8wDz1t5fjWhdfNRqgvfInTh5BAQ5EgERA8x7j2FdrwAIuDe6ed9fW8edNzpIPTTYCuGGoPivN+gg6e4n0rCrALGsOEHL4ha/0PKKmTJm0dDzt/v7UavNIiNb8+fkP96w4ZZ0g2g31nbpvFBpsNIAU8lE+GdzHKCPzqFXERplVJPLb12/Wj3ApJ0Gt5B6WP1sa7CQbqSBfabx+X60H8vgWgFOOH3m16ybEHr53ipDiABYqB18pjl5z71pxhSiQmQL2NidPl1rlrh0xJkTQclWzqY/4CvPmEfEmQcpEgQDc6xb3qLthwcOs3A8JBkm9vYAUxwPGQlICtQDtt6dLVxj+NNKSU8xG241r1Olz4sdXItKuxKyp4fugAClIjw+0beVEOupGkkjU/gIP1eq2rhWJLmdXhiwuLdbaWj5UY6haSkZ4Mb+1/Y3rJ1GPH6j7JaM6ss3CODnEq8KcqU/Es6TEwOZ/C1OHOyqRq8QD/KJ23mknZ3tL3LDrbkyBKCkEk3kiBudvOs4l+0NlSczTL8xOVbSh5306QJNa8XS4XBN7f3KR7fJa8JhmMOn92JWf+YqCr8PkIFAY7EJB7wrActKtM4GygDBGvlXnr/bnFvHKzhCkbKXKYPlEegM1A7hHHQftLqlJ/hR4U+seI+9XcoY12tpfRFO+K/SNeNdtEF0pwyVrdP3UiU+uw/qt1pUeHvvrU7iHDkV/wAtBt5KP6e9HYRLLIhtASnoI9+frWYriAj4Onob1ln1E3rGqXv5/gnKbfJthhDQ8KMg1lKYv5xfUXrvNJuBlHiEcxpQo4yofcBj6/Wuxx1CjCmjMyetZXim91ZINgXKSb38vq9QPNocIDiM6QYjSx1iDWf4qzB8PX1nnWv8Sa1TblP6/WlLGM4vuXIbLi1jsFhWUhGVsFOYIAlW4uNSZBpPxDgTT7C86SHXSFZlmVJOiY5AchsTTHsO+la3UlIugEG2iSQf9XyqTtHj1MtOPuAJCUmwgxsm9uh9a9zBPvipFe60UzD8N4fhGTiHm3FLCygJWROZPLLYRrNcYDjTWJJCJSRJyq1j01qq4AHGrdzOFITBTqRmUTt5CjMPwhrDPIOJxBCJBHdhQKrgRJiNb62mlz48eb5G/mQnJbUt2uqdr0O5hG920E0r7XdpG2MQWsM2YSBJWSQSRsDeI61Nw/tOy0y13zbanFpzmVRGZRgRNrAVgj8Oyp80dwOFAgwSIPpfz8ifnUgeEaH38z70MjFyPrrepG3rCNZ/GsT7lyFpokUkkTF7aHKR/bSpBf7pEan0/K1Du4gmARJ5g7fX4ViCJKZIBHprb9PSup+4AoSkeGSRppJ6VttV8qkyQNelhHtXDD0CCJIGXTeNRUq8SIIIg9f1+tKF0FM0W0i4SRFtfq96xCxsqAb79frrXBcVMJGsRrzv/vWi6pIByz+XT5/KhKUmBsMSn+cnWR012rhCiDJFtvW+lCPYtGUwND5k8/Ump041JAtEgEQfX2vRdrYvciRTypNhBN518rWqRTk20HKdd6hW6kkFKoymTOhH4/7CttKE2TqQefP9ee1L3M7uJV4fMbXm+u1rf286mSFeKL8rWiOvrWi2EkyJkTM77W51EVR4vQ29NeVqLe6HswheYyJgSYNiJ99IqB9k3ygiIF5ja8damcXcwbKm42g/nethSkpEZvXcDfrRdHAyO8EkGb6G348qlQFCQpCZ0J30/D9K2h4iYjWIPlWy+SM0jTUDmf7Ujpo60cuPBNsp/wDa1/xNCKfQ5NjYXzCY3n8LVOrG20APLnb6FbGOTcFImNbfW5pdci2gdZREABR1NjqkTQOIwiHEwUEGAAUzM7xtTdCW5BBuRqNDPKpY2zaTMQIty6cvKuU+16DyVR7s6r4mnFHW03sP7fOp0cDfSLu6HcSOZmKsGdUDxCd7a/ptfrWOkieYgdI8tjVV1GSS3R1Ir+MZxDYkALFgSLE2vr7VyviZAOdCh5jW317U+JcV4ZSRc68unQ/V6iDJI8QJN503JPlpuKZT1tINFeVxMfwdNLf21qN7GJVJIy67Hkf0qxfZUmc2S/TW9Q4jAhUWSbT1t/eqRzQT4/8ATqKw4L2UCKxpRgpjS/P61n0qwq4WkR4L+fO0ecU24FhsKyCp1HeK8OolKQem+1zz97wzxlrj7i+mb/ZZhSpx924hATB/nP8A9aH/AGrPE4dxpItaSSOc/lVqw3HsI0ClpsJkCcqQLAK1jUiqF21LuIUru05kkac7xedbx716OLNijGu5BqtIo/ZtwtoUoaqI9kg/rTX/ABIkQfFzFiPnQrDGISQlTRIHP2PoSSRRR4eoQQkgqJ8hG1QzdkptsR2D8QU2+oLcT4oAmSJA0mDetJaa/wCkg9SkGun8GYHhIi3S5kH1n5VAtq5gmjdrlg2WThPwnyowfp+dZWVkzfqNbOmNvP8A9hUr+ifOt1lY2RO8D8fv+VMHtT5/+lZWV3hAOsNr6isPxf8AdW6ykfJwDjNvL8qiXo39b1lZV3/tk3+o7Y+v/IV1hPjP9RrKypf8RnwNt1eQ/wBJqRWh8v8A2FZWUJcnIWs6q/p/Ki3dD6fiKysqUQoEc0H9Q/AVzsfNP4VlZRlycwZf3fIf6qxOh+t6yspvH59BfBrC6p+t66wvxHzH4JrKykl5OQe1qPKo2viV6/6a1WUIcjoHwXxp/pV/pFHvfAnz/M1lZV58D+BfiPu/WyalPwj+lf8A/Q1lZRXD/PKAcP8A+Ufrel5+H0/IVqsoR4BIlwWp+vvVONR9ferKyi+Qrg2N/wCr8hXSf0/1it1lKBgznw+ifxpFivi+udZWVqwnS4P/2Q=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SExMWFhUXGB0aGRgYGBoaGBgZGhkdHSAeHRoYHSggGhslHxsaITEhJSkrLi4uGh8zODMtNygtLisBCgoKDg0OGxAQGy8lICUtNS0tLS0tNS0tLi0vLS0tLS0tLS8tLS0tLS0tLS0tLS0tLS0tLS0tLS0tLS0tLS0tLf/AABEIALEBHAMBIgACEQEDEQH/xAAcAAACAgMBAQAAAAAAAAAAAAAEBQMGAAECBwj/xABDEAABAwIEAwYDBQYEBgIDAAABAgMRACEEEjFBBVFhBhMicYGRMqHwFEKxwdEHI1JicuEVM7LxJUNTgpLCJOIWorP/xAAaAQADAQEBAQAAAAAAAAAAAAABAgMEAAUG/8QALxEAAgICAQMCBQMDBQAAAAAAAAECEQMhMQQSQRNRBSJhcfAykeEUI8EVM0KBof/aAAwDAQACEQMRAD8Aq/b/ABqXMS2oXAInlrVrxnazD92nMVKIAsN68odx+Y7qJNNsZg+6QkuGFETHKhLIq2L6SGPHO0i3pAlKNkzY+dI+G4NbzkzF4mgnXZhI3q48M4d3bSc1hFedln2LufLKKPhHePxLzSktPXSbJcFx0B5edFNoeWQlJttROLZS4yEkW2nWoOG4lbUtr5eE7kVR5FyGWCyx4fFd2O7WJkXPWg38G0sEgDNtSwYlXImTvW8S4WklZ1PKlfVpugrBSAMdhQRcVV38JKyYq041alJBGtKltlUq2FRnm+bQssdCJ7DwZqIsX6UbimivTY0Q20Aj4Z61T1WkSoSuMH0FE4LCZhMwKLRkgiKDxGIynKNKfvlLSFoPSDMDSp0tNlPiN50oDDLKbwTNEIbKtBUJRryPRNi202KBFDrzNkFXwneiEiDChUXEFFSMo2NCHKT4Fkbwptm5mpkOglX8WW0UHw1ah4CKlcbKVHLYkU8V/cGixNj9dfPzoEOkEEbU04uhIIymRF/OlA1r0I7RzQwZek3BNG4zHkhKQPCKibUC3MeIUCtR0qCipPglwHpxgtKQQD609w/aN9DPcIVCNescvKqswoJV49CKx3FSYTIAm/SmcH4GQfiEd6rMSLm/OaGfwBBgKtNDQUqEXNFrdmFClalGqegNk2GhrMkiZ3oTE4g5SBaaixOLzGd6hUZFNHHu5B2Qiuu6MTBjnXIO1G4HGqSCkCQRpVpNpWijYO8yBEGZqRCRlPOonlVjCr3rqdC7a2SNvReKhz1MfFOUW5VGW65UcqRYsdClJUlOVKfhAGsUJxLELWqVmTTRwBIzGhGmkn944oJG0/kN6wxyt7ZWelsI7N8LUtwKjymrli8Gpw5BogXPXlSrgfGkgqIQdISeVW7s34nUoOq9OVYsuSUp9r5fA8MkKqyuKCk+Emw2rOIr7zKBqNK5f4olK3kOlIeQtSFINleE2IB1Ckwq3OoxjB3SFQMxt1rpd0ZJSRR5orQZgSFpJcVGX3rHsa2oaQhOk7ml72IR4SkzIuCCLjXXXajcLwZxxQXllGsBQk+kzStU+KGv2Ro8R7wwUBIAt5UAUp8QBppxDCKbdPgiEyZI8vrypcjAsreI+0oB/hhRvykgCelBY5y206J/NOVCnH4bKJTvQKidM1XLjnDghiW1SpHiUDHiTyP9qrR7lx1BCSlC0wYmEq5yTeteGLlG+QZMDi6AX8NvmFLXzMkAmNTFhT3jeCDZSmTBF1RaocRjYa7htPhOqouapjm9eTNL5XTFacWqABrRGGxygIIvU+HKUJnJJrhMrVAABotxd60G7Cw6SmdTTKQlsRBJ+VcYfAxAzAzUHEcbfu8olPzrG/ndRA3XJMvDKSO8keVA49BUQocr1G5i1HUEVNgB3gI061bGnB90gpoSY5U7QKWg3p1j8MpLmVQtTJ3s+y43LSoXuCa2vqIQSvh+Tm0V1nElKgda3jHc5zb1scPcBIUkiDFNkYNk5ZtAvzmunkhF3z9ib0J8O0VzcWG9dYLDBSik2O1Hjhx8QSNbii8Lw4NJzK+I0k86SdP7HDTBcHSE58skC/tSTh/DVLUsx4ZMnarj2feOdKF/8xJFCKcyoWzASlBObmTXmR6jInJfb9glLxLAKzlEDQdetGHs86UyAAImTanjLIKM5SAlOk70Hx7FOONwCQkaAb1rXUTlJRjr3s7RUVogx1iicOnLeaj7lRgZTJ0ppiuCqQ13hN9x0rfPJFUm+QydoUqTeu24Gt65ZZUswkSanxeCU0oJVuJtTNq+2ws4Zcyz1rkriiGUJAOYSToaEcVegqbFW3osypdXlRqOeg61w8kIVm/zCLdK7wHFmyolKQhREFRNBO42LJg8zzrBGM7qgZZN7GGGxClakDoBV17LYxXetlJSAN1EAAb671SME+ogZkyOn5mvQ+wPDS6pbpbyoaFpuMx5DcgX8yKhOF5FS4OxRtoY9rOGYd1YW4x3i9SoAQgfzEpVJJsEhJUdhSTHsvNMrWlrII8KFKbZWqx1QkhV/NJ/lEVfOF5cQwlC2XmxiMx+Pu3ENg5QVKSc2ZZBMC8TpofNOM8DQh1YaZaCWgmFNgkqzEJMn41znVdSrhMwMwNbJxpJyPRg7boF+wqbShDjCmlO2QhwAhZAkw4kLzK0IEIVtJojgvB0OoU248WiYhYXMAXlJGgO8G8U34DwBENLedLSHCkBpxZdbeUlWUqEmWHUq8OcK+KOoPfaLhLTOKCEKTncCnMg1VB8RAiM25GioPnXPHxIHdsFW21h2VpQSq+UrWqXFE/eIibxrIECBVdZ4s0+opeTMKgLSAkiDbORf1FTdoQ7lQ24G1hIzIWhMEpUbqPI7e9VwYBwLUpsAhQ8STM+h61WUU0kxItp2X/EFSWASkuDRR5J5kg+KB9CkL3DQhBEpU05JbcA0ULwY05V3wbtE4w0G30KRsCpMoI5SDI+dNMDi2iVMGCy7dIj4V7p/MVjqWJs2XHIkcdn2WcZhyy8k5kGCZg9D+V5oXjXZr7MnvErWtkfGIT3iRzB0UPQVrF4Y4F9D6LoNlDnz99aur7qFtT9xaN+Sh8qXJKmpLcX+MCwxnHtmvmX4jzlGBQ6UJbWlSVGJBMg9QoCD9TU2O7FONZnUuBSUa6g+0R86T4RkoL2XVlZjkUi8H5EGvWOGvjE4ZKtA4i4mdo361XI/Spx4IYsGOd2qZQeG8KW6vK2uFhOYBSYChGxrnFcJLapWJeUZDZG0STItTTsWgjG5DqhCknaIPzpj2rbjGIMf8vlIvIotRU6S8C/08HC2vJXmOCleHVigSpASTAEmRqCNh1FQtYBpKmg46W0uAKQ6kBaPJQkEQd5q/disA39kDKv+YFKI0kKJHrVPxvCktEYN2SGniQQLltwWPLXUUY9rbX5QXgikmkSdrOCDDoQVrC85ypOWD56kR60na4K6w6lpSwFr+AnRXQEb+cVbsHww43hKmvicaUpKOcoNh55TFKOHuJxGN4ehQJAQJGkLTMj0KaWONKLj97/AMAlgh4+lf5F+Kw77Sh9obKQdM0QqOulLOP4c5swQUnWNLVav2rP5cQ2EyIaVPI5jt1/tVv7PMJb4Y2pwTlZznMJ2nQ0FjUEpr9ib6WLbimeT8PxEJlQqR9QBC1kEagUw7BYdeI4glS5KYU4u0iCLAjSCdulW7tB2eYxGJ7lDTaA2MzqgkjXQDLaTz/2o5MMYz5Ej0snG0zznh+PW4/m0I0jaheI4tYdUFHUyetGpwzRxOTDFyMxSJ3jcwNPSiePcJUlQD7am72VFj5K0P40XjUJ3WqISxyrYFieI54nxckjS25qXCPFZgjU2rY4QET3RkkRfaalRw1SEELsRcdazuWOqiLWw53A5VglIKQbHkaKeZCkFKqWP4teTKLqiVVjvEpbQADEeI9azPHN0NZOhtDYAQkSd6U8RwqlpUsQSmSfLlRGHx47khXxib8xW+HPpDagu01eKnBuXm/3BaKwHSfDFEt4ZEeISaco4ZJgpgquOcVG/wAOyqKVaitb6iL0tASC+M8CZXnLcNhGptlFtCTv5VUnE92bKSrymm/G+KBzK0iyE6/zK3NArw+VMuIIB0NbHUUis2rpBHC+LlKrxG/KvXmW0IWyhK1Ibw6UPrJBKTiHQlKJG4lxNumuteFEifDMda954HxZpxCE92lxLiWwtCsoStPcOIKYVAJCu7EW1GguJ+jFS7ktjQ0wjhGOWy+M6EhLkIW8O8SUrum6SVISsGB93MFZhyKrGuhIUnVMAbSITAvzECD0HSnWOWUNpQQEmRIBJBKQQLkk2k/eV5nWqxjxYgTzPWsGaTm0vY9PHBRTfuc8T7QEJbwv7wKQ0lXhQHlEKUFypJUJkjb+LTSgeLYmHTj8Q26t1gpCRBbStMRnUkhWXxZgYOwo3gLTLYedKElwkEOZQXECIGVRum0achSjjOP/AHeIdUtOTEN5W2wTGVIgKhQBBJibcrmt0J92lwYpx7dvksPCOJMcSSwFthtSy4nKCFCIPMXuAdNzVVDRbUUqBzIVlMg7GP71rhOGWniOFbYj9ygFV/DcGZ6n86N7QLCcSoGwdGcTPxDUfgfennDWhYTtk2NRmbhVwRvXXZnAFTChF4lB3Ckm1Q4hyGjHK3tVh7PJytBMQQBM+Vefnn2o3YY9zJywMTh7/fHqCB+RpBwh5wJewij4mx4Jt4eQtsfxqz8KhCFp/hWq3mZH40g42nLjWXUx4rKO3L86hikncfBfIqqQp7P4cHEvSLON5x1sQekzarT2FbCcKgclK+RikymSxiTaQPGOrbllCeir+Rqxdj2crBTplWoehNtuUVfI7j+xLGql+4u4Y2GuKvCf8xEgQdTB/Ws7YoKsQIAuwYneJPvUqz/xdP8ARH/61Hx5whDT1zCnGz8xFvLeqb7k/oJrta+pPw/iJbPD1myVpLauV/7xTftpw0KYcdAGdKReLwDNjyqscfby8NwxSLgzPnOoq+8OeTiMOhRulxsBQ2MiD9RXPVS+py3aKDwzErabxXdEA9y2/IBs4k3v1G1FYTgyU8TwuIajI8lTsfdCim+XlrPvQLSSw1xBswSiGwZ8RSSQPSKtXYhhLmCwqlzmaJCVciCR7Gmk2rf5wKknRVe376XOIIQ5/loLaFf96pNXztgIwL6U2HdkCJgCP0rzrtzAxGLUf+owkbdfeK9C7UORgXSP+lpc6gUsnwFeSq/sfw4CX1ECSUiekG1G8WxxZ/xF4fH4GkJ3nLbzmflXXYMhjCKcWMoBUVG14H0POgcUolk4txIGZwu5DuqMrSesakUHO5sZRqKE3DMB3aU4NqDi8Qn985s02dU+dT9su8exDHDcMpSktJSHDeAbXUdJA/Gm/AcEcKw7jFeJ9wRfZSjYA+ZE1B2LwULWufChXjWdXnlakn+ETYU3q18wvp3or/awM4TENMIJByjvTqm5gEJ2O5AioO0zOIZWhLoTkPwrBsoD8D0NC9r8Lndxj6leIPQkT91MD20FeuvYFvF4RsKHhWhCh/KYBEUZQxum1szywqV+DxhziQCiT4Sq3tUOPxMhIHrG9NO0XClYjGOMtpSVJnKUgJBCQOVifnVaShzOWyIIMEGxBFBYIqmYckZR0MWHGchDk62I1BrTjjaljxDILn0oNLc5kKB1meoqfBYIO51iwiKVxirbbFW0OmO0LSnc5BAAA9BQuIe75SndAo2HSk2LxTaE5EpMjUxS5WMUdzXQ6Rfqjr7jbZKhg35xTPB4J1wAOE5RzreEQAvkBzp+yc4itE8tmjBGMuQP/wDH2lI1hUawfyrvsmspeThVGFBwKaWdAvQ2jQzfS1Me7tc+lLu0WHCglaBCk77mPw8qEJ1yWyYvKPUcagH/ADIBTZRTMJUfhJB0BAsdNpuKp/at9tvKkLBUuyUC6jflrHXSs4H2/jDLbdbU4spKYSqypBmQbJt51WeC8UwxzlxpaHlE+Oc4ykmEgxKSAQOsTRjijyF5nQwx7uYBpKoKkW11A0kHcSPU0i4u+lJUhSc1yogyVEkzcxISNKeM41BV3bZGpBGVOYx0SEkm25I0MUwGCUkZx8KjeQCJ1jY/pVIxUFRnnJydsRdmMWvKvEH480DbwC5AI5betDdvMdmeaWPiCc3zt9dadd0LpSAARHT0PTrFVftS3C0+UX86eM03QpYBie9an+NNvUVYOxnEcyQlRkwmPIASPSqj2XzKavokmPL6mi+B4nuiBuFqBnz/AErF1WO4s29NkqR6AmxV1ANuYsdPIUk47A7pfJQ15SDTgOhQnaNqXcbAOHKtxCvSYrzsLqR6GTaIuKL+FRMqadLZM/dcsJ6GUmnPBMYmLCJ8JHJSbenKgMewFqdSLB1hKgYvmTadNfhoXA4yTmBgOgLA3CwIWPcA+9Xe4klphRRHFAVDVMAj+n+xrWOQDhcazqpCyrymFD8TXb+LAewrhAzLJbJ5EiQa13f/ABB5n/rtC3WImrp8P6EZIG4ic3D8I2r7ykjSIEU7/Z0+pWGW0blhwpEfw6j8T50BjsIplnCBSRmS6Um+mo9jRf7OBkGOcIgBf+mSRTVaoW6dkHbrBd0pbiYyYgt/+SZn3EfOj+wGJKWn2f8AouE/9qrx+Nc/tIdC8LhnUyWy4lXooSN6H7BiV45RBhb+Qa/dRf2oT1EaG5FS7YNn7epiD+8eS7O5GUBIF+cirr+0B9X2VDaYzuuIQAdzP4aUj4MyMXxR1+JbbMjqEeBseqgpfommuPxaF41TqyO6wSDru6ofiNKRva+gySp/UjxGDlbHDUzlSkLeIOoF7+ZojteUl5lmLISVx/NMJn1ojskyoIcxbySHHyVX+4390X2i9JeHYv7XjlLTdAMz/Kiw9zf0peBuRx2oUGcIlGqhp/VElXpc+cVzw3Cd23hGQPiJcX1ypzfiU+1K+0WLLuJCBcK8CR0CwFHpMH0pk/i/+INoBulgiOUmfwFCJzZUu2eDQl7FoCdWEEemp+deh8IehllIj/LHrCRXnf7R8QUPJWTZbKkeovVr4Tjf/jJIEeAAmdNJE9a0raRCUqsSYuU44obSM/2gKTsSlbaVKn3NVPt2O8fccQgIKFZCQbrjeOY6beVeicNwJc4gHQJShoBSjpmKQABzNp9RVQ4phEvYxxM+HvHIPUJt86qlTIzXfGinpwD2XMVhI35xUDOJW2kpSsROorrEcQdQFNlNzIJP5UsS0VQBemhBtPvqjFQyW646YgKHOINQq4Q9/D86lw+HWhSUrJSFcqcv8Hdn/MMG4jSpyyrG6TVHbA0tLKwDIJNM2m1tm860/wD8JuCf4h7VJ9lzFQSCYJ2rz5dVdNDqDQuS7NbxLo0IpmzwJc6W3O9Tu8BMjc/W9B529F/UnRUeH4RKMW0FqKW1LHiEWv1EVb+Ldn0NFUMKVZWUtkZTrBM3HO1Q8Q7L50xMEaedG8BBKMqicybXNaMfWJR2GMpJaKLwngjjeIK3SfDcE7qO/wCNeg8PaS/hltE6mUncKHKpF4IE7E9azvQy2QtMJzAhSb5ep6U+Dq1PLsnJPtpFLxOGdZKkrnQ35/3pBx1WZAKh4iZEbAD+9eoYnK4mDCp0UIINV3G8CQ4hSAQCRatjaUrJoB7INj7Okxe/41BxxgoczgbBZ8kqAJ/8T8qZcLwi8OhDZvFjXfHmf3anToltSSOeYCPnS2pOmMnQ8YVmZlOse/rUD6g9hkgC6woRuCAT8imueweV7ApJPiR4Tz8M6/j61E2cgeSAR3bucbDKohXtdVeXLE8cmvZnqwyqcUTu42+FWJunu1dJj3uB9Gl+IZWicvxtuqUExqlQmPIhRHnUuKcSlKd8jg2iwj3sJo7FR3xgmVN5t7KSfCfXT0rlIZqxLxtBKWX25UlC0uCBeAQTpoelWriICOKYdyR4gBPnI+ciq2E5VCDCHZIH8LmpjnOsc/OjO0nEoThX0HMUiOuZshUWvogzyrTh+ZUQyOmWT9pxyssEa97r6H9Kg7ItE4HiEfEVL85yT60T2wdTi+HOrQFS0Qvqkpg/6T85of8AZe+HMHiEjVTip9UCK1RjSIOXIJw7/wCVwJ1seJbGYgA38JzD5VIwDhOHqVo6pC3PJbm3/bIE/wAtJP2dYlbbjrBPgfDjZEXQ6hJi3UT7Cm/a7GgH7IkErWQQmZlShkQP5U2Uo9EzvUs0bpIfFKjX7MCEYZ9wgfHrrISgW9DNDto7zumTHjV373NQGgMdY9qszfCk4bBpZsEpT4o+8o6+pP41VuMuhkKTmAedEuGQe6RskdazvcnRfiIL237SFwLYaMNiAtYkFR/gSdCOetH9n2fseHlQHeuAq3EZUzHQCouzHZkqKX3PC2Lto3P86j11g0Njn0u4h5RUQ0htSEkSRJtt1J9qD3rwHjYbwtvPic5M90geWZRJP40PhHFL4m6pZ/y0W8oERz1orsvhyhUpWHGnE/FGik7HrrSrhOILmLxChbwkes9OgowT2LN1QF+0JferZaEZisk9Exc+VM+DrdcbcS0kZJgKVaSBtVb4g6FuLc1KjkQd0oAF+m/tV14fiWWMCiHEAqBIE+LX56VrjGopGOUrbbLBisSnDYMd2R3ik5UCblw2n0OvKKoaMOWipxHi7pBlR0LqzFponsq01iA49iXwhthRATMEhfiJnqbW5UH2n4yHUEMt5MM3HdpiO9VMST0O1FrYyeio8UcehUhJF7ganf5zQ/Dz3spyAFKZkWNTcQYfSnuwkkSSTvJufnNJs62lmCQdKMcdxaVX4MzgWJnEtJWEvAhUWOoFPglYAiCItPKvOVuEnMSSedWbC9snEpCS2CQNazdR0k3Thv3/AIOSL9hsMtMSoc/Wab4ctpJOhPKlndgmCrL1vt1raJ1mRzi1eD6jKDR/EbzblS//ABDLzqJxSiJ/vQz508VFSbYHILcxc2MjcmpW8mbMk3O1LQ8km5t+lFIcQkiCTyp40nsbuGrr06COtOeyykl7KIIKFT8qrTOJN4gjryqx9kWlFTq02KUQOUkg/lWzp4r1VRwF2n7Hd85KDkzalJgjrP5VR8dgsXg1ZHWy5eziBZSdiRsdor0XAdrmXHiw4oNPgkFCrTG4J1Fddp+O4cZUFSQradI8969tK9CyqjztHG0LjvElC7DxCJrviiO/QGyfDrbccqN4iyh60AhVqMZ4QhDYQNt5knzrNlyrGxVsi7EpRhVdyvwoUfD1UTzozj3dnGFsauYeSP6FET7K+VD4rBKsoEEjTpFBcLwQcxiXXlEAIIgqIzExYHX0qc5xyLkvin2s6x+ECsMDBk5B6qhNMXcOhD2U38KSI3iQR5SUnrXPG8N3LK4ASAUrAGgCVhUewNR8TbLwBQqHE3Sf186wL2Z6VrwQY/EthCkuDMkE5QIkHaLzPL0qn4njhU+lARBSoLynfnJ/iKdT0p62XlAZkItaLjTcC4OnOqhxvAFt/vVmxva19IHpFej0kaMPUz2W/gvaJGHGHKlSl5Badb1sFEJV1iSnoKlWt/gmIzABbD48MzBAuATHhWAYm8iqdgmjlGKKZQgw0i4zmdSdQm/WT716L2Z4KrHobexbpcGqWswyJ6ADkLXrY9GdMg4U8hfE8PiWwcr4WtTcQpK0tqBMD+KdeYp12P4Qpx9WNfBDi5KEwfCgwLzvAga2HU1Djfs2CxwxCQtSg3kDYIhI8t/era1xhtvBqxKklISCckeInRKQOZJAA61N/NwUWhd2p4shqEgjvTdKDoP5lcgKq3AOEJdK8XiVfuwZGbRw/wARn7o2FIeLPOLeKsUMilwpxObxAbIJE5Egep5U1bcxGOhLaIaRASDKWx15n0rG9M1p6JuOcfU8e7azobPhCUD949+aE0sxYewigHEOIaWBmyBOSY0khUW1sJq68I4CjDysnO4oXUYEDkkbCueKOBaVNHKuUmUKEeUfVqRtLQ1PkrvZdbaV4htCvCUhaUi8SNjv9aVS8PxJTK3xcqKiNMpseRuK4w/GVtFxMZTEWPwqSY/DlFBYclRzKJJNyTc1pjHtRiyZLYbhEOOLlVhy6U4d4WVCNByqfgOECiNyasHFUNMMqLhGYiEp1JPlWhJURKl2I4Sp/FPIRAdQjMgKEoVBghVran3qzYrs8+XW141TLTLZzd2k2MX/ABqv8P4jiMHK2UpQ46CCo/dBUmAJ3hPzNKuMF993NiHhO5KpgcgB5CucU3ZSLaVDbGYhKnFlshSCSUnUG9LcRgm3TKmxTTstgEqwqVC4zrgnWM5pj/h6AeXSvOydXCE2vYopqqZRMVwRH3JHnUTXArXNXwYFo1Kjh6BtR/1GPud8jGacJksFfP8AWpcp0KZidNPao3XlGTGnIfUitNhzlaNxEV4dMkafWNxBBgX9/Wly2sxIPPSNfo04Cl2zJ06TvG9SpSTEBOv8NNGUYitWJ08PzAnL6A+daOHCcoyK/L/anncbwBHKo3UFOij+P1/Y03cn5O7ULS+lFjbfy86tnZNDq8K660sJcUuEZhKSlIGoF9zekPd5oClSOUXPP8avfBg2xhWwVBJWM14EzfT1rd8NipZb9kFHmHaXgbmJWVYnCutvBJAeY/eNkzaUjxac4qg4zBuoV3bwMwYDkpzJ5pJ0PSvot/FhIWZsJvtpXn3HMO3i1+NAWE+sdB1r2pTWNd0uASZV+wwcDZUoEpJIQDqBv86s6sTAnKf02vRLaUhOVKUjKIASYsABbpUoWbeH8/e2tfMZ+qlkm5PgAlfxKjmvH6VplgxObxa+XKKcOuKI+AARGn51jSrTlT5xUlk1R1k2f7RhwlfxJBSrqFaH2kUn4eFJQlM3Ag7zltNNsOpSVSUiD8RHKu38KosqUE+IXAI1G/uJrVDJ6iPR6afdGnyiv8e42ywnXMvUIFz67JqnYFpXFHV51BsNiUpSJ1J3PpVhwuCYxC/GrKBcp0zXgnMTen2G4cy0QGWwlJB0Fz1r1I5OzA3HTSMvUfqsUf4GtGHDTZSrKmE8zO/Lejez3DMSym7rYOkXMJ6G0T0o5WHUdFFJ6ipWcGoG7kx0rzl8QytcoimQYrhJKiTlvrE/RrMbhnPs62m1eIQptOniSQodJkUchtelo9ajdWQfhtS/1mRO7ObBGOzmDwDSX+IOB59w5jJzAqNzlR96P4jUiu3AcOTC4ZajoJgD2SbD2od3AtvPoexTa1paQQEC4N5Ft4v71HiO2kQ3hsG4gX1bUIjWABFekskcse+K/g04Z2hyDjnEy44y0ToEoKle6lQKH4q+8hAlSZmMwjX+/Kq9iu0ylXK1JjXeI/DyqBHaVshalqzRzFz5UOyT8FpSSXJW+KcJdRiVqdM5iVDrNSpcbR8RFXbj+B+0MBTUZ4BQToek8iK8nGBeW6UFJC5uFWy1fpMqzK3yjz2WbA9pClUMokjc9Kk4JhMTisRnUVKvK1kEpSP4U7AnpVl7FdiWC33jsrVN4n6Ir0DCYRDaciEBAGgAgfKtLfhFYR1ZTMTg2nsUxgnpShycpQAkhQFhzE39q5xn7KkIXJxCi3yyiY86m4hg3ftL2LyApaQS2Oa0iQeeoqjcZ7Q41yzr6gFbBUC46bXorfAHounAeHNtNBtC5SCqDP8AOd6nfbbMzM0h7LOKThUpBSqCu4PNZP50xeU5bQetfPdRL+7JfVi2cvtpBzCfKoUuE3BIFEJWv72XyrCo7Ae9Z79w2hkjEBOiTHUzfp86wvCD8QMCYtb9a0IiLW0kk/Kow+4CbDXUflGlLQQlOISDqrX8/wC9FpcSSL8tZpcMYCSopnaB+PTSPSuy9YG6ZuBEka13bQQxYBH6HlXBRPMetv1taoMMr4QhBUtUACdwflzk8qZN8HcgmUZgLpzkkHkYHKjHBknuMWxaA8PhlLWEASSYBsSMx+ia9BxuGRkCSkKAEAEA2AtVY7L4A5lqWQlabABVxm1PoDHqan452kZwiYec1PhH3jtGt69r4bhcIuTXP+DmqWxFxzENskttApzfEkGUmdCBtygUpacCB/beKQN8UViMa4sD92hJV4pHiJEeY1I8qco4mskTax1GnSed6h8Sm5NY145JhSck6QdLaaddoqUPqPwrBItfy50D9tEmUCddPx23piMYk+EpI3gHXT9da8vs9w8hAXbUe9cOPG9vlY1AtTcSnTmFfkeprkMiPjWPMCPoTSemGib7Z05bfV6Ow2OKR4pUmPFGqQdDG426WpclmJgpIn1EHS+up964w6i2oKgmDEayN+lVxJQldlcUuyVhWI4Q0pxK8iSAJBi0fgdqVs4pRxDiu7IbQMqD/FuTB0v7xT7DjOlYSTksU84XNukEK9xSftbjPs/dJSElBiSBcje83J105V7OCHfjcfdFOp3wFfagRcH0HztUpaAm/XWl2HxKIBSuJ01iP10rRxbgIBk6e3OvDeMzUGtpXNjPSdK7zK0IneQaC+3wSQn25fpRH2iUmBF4FuV5pe1Lk45dWoR7dPnTPBcRxBR+6bD5EEokJKU6SFmx5QY89qUqWsKIGRU7Hefx5VZuCcMLSFLBLaoylCAMyQYN8widDFbehi++1x5Ghd6KtxZSH3P3nDnEr38Iueq0qykUyHZjCLjPh2wQDA5jqAb0ZxRt4JKmn1kk2DiW1JV/4pSR70oVxl5A7xTbaVx8avEgEfdVBC0TzgivSt3o26rYS5gwxCAAEAWGwA2vSTirbazmy+MfeGvrQaO0/wBpfQ2lJywVLufB9GBTju2r3M7X+uled1KeHNcX9TDOr0Mex+KSEKTIzTpTDjfHWGkZnFpv8I1JPkKp+P4S24mM6kHZSbKB86admuzGFbAeU4VrTqXFSBA2BtXodN1azKnyPB+B1wYFxoLWjLmHw9PKqQf2YrcOZGIQW73AJUL/AAxzqTinb3ErWUYNAKQYBylRV+lAcYxmLwWGRh1OJSp4qcXkJzCY8JMdflW+FoMvcPT2dGEJbDhKZzAmxuNLdRUnejRSs2lVPs1xNZfyOLKguwzEmFDSJ53HtVzUiwtvyrwfiEXDM787/P8AskDlxsnWuFsjZYFaxC8pAUkbn2/3qqcd4stDpCbCBAGn1M0nT4JZZVF0ctl/UkzcTpBmY0Nx9b1Hh08rGfYRXSUrEgL06De/6+1SttG0EE7n368hUwm1JSddAbc/P3/E1w41MBJj8I2FaKgnUTyB6639xNTBUCMvKPf/AHrm14Cd4bHKaVmHxWFxryAvyt60czxt7OpYbQoK18ZEkQBAIO0yegpX3xAPhBmepubW9a6+17gkbztqNPQ1bF1GTGqi9HIlf46rxBttXeG0bwoEiNjaJqi4rh2MexCDiAtTaLpRqUwT4fPefKr208QNjbXz67+ddpxE8wDz1t5fjWhdfNRqgvfInTh5BAQ5EgERA8x7j2FdrwAIuDe6ed9fW8edNzpIPTTYCuGGoPivN+gg6e4n0rCrALGsOEHL4ha/0PKKmTJm0dDzt/v7UavNIiNb8+fkP96w4ZZ0g2g31nbpvFBpsNIAU8lE+GdzHKCPzqFXERplVJPLb12/Wj3ApJ0Gt5B6WP1sa7CQbqSBfabx+X60H8vgWgFOOH3m16ybEHr53ipDiABYqB18pjl5z71pxhSiQmQL2NidPl1rlrh0xJkTQclWzqY/4CvPmEfEmQcpEgQDc6xb3qLthwcOs3A8JBkm9vYAUxwPGQlICtQDtt6dLVxj+NNKSU8xG241r1Olz4sdXItKuxKyp4fugAClIjw+0beVEOupGkkjU/gIP1eq2rhWJLmdXhiwuLdbaWj5UY6haSkZ4Mb+1/Y3rJ1GPH6j7JaM6ss3CODnEq8KcqU/Es6TEwOZ/C1OHOyqRq8QD/KJ23mknZ3tL3LDrbkyBKCkEk3kiBudvOs4l+0NlSczTL8xOVbSh5306QJNa8XS4XBN7f3KR7fJa8JhmMOn92JWf+YqCr8PkIFAY7EJB7wrActKtM4GygDBGvlXnr/bnFvHKzhCkbKXKYPlEegM1A7hHHQftLqlJ/hR4U+seI+9XcoY12tpfRFO+K/SNeNdtEF0pwyVrdP3UiU+uw/qt1pUeHvvrU7iHDkV/wAtBt5KP6e9HYRLLIhtASnoI9+frWYriAj4Onob1ln1E3rGqXv5/gnKbfJthhDQ8KMg1lKYv5xfUXrvNJuBlHiEcxpQo4yofcBj6/Wuxx1CjCmjMyetZXim91ZINgXKSb38vq9QPNocIDiM6QYjSx1iDWf4qzB8PX1nnWv8Sa1TblP6/WlLGM4vuXIbLi1jsFhWUhGVsFOYIAlW4uNSZBpPxDgTT7C86SHXSFZlmVJOiY5AchsTTHsO+la3UlIugEG2iSQf9XyqTtHj1MtOPuAJCUmwgxsm9uh9a9zBPvipFe60UzD8N4fhGTiHm3FLCygJWROZPLLYRrNcYDjTWJJCJSRJyq1j01qq4AHGrdzOFITBTqRmUTt5CjMPwhrDPIOJxBCJBHdhQKrgRJiNb62mlz48eb5G/mQnJbUt2uqdr0O5hG920E0r7XdpG2MQWsM2YSBJWSQSRsDeI61Nw/tOy0y13zbanFpzmVRGZRgRNrAVgj8Oyp80dwOFAgwSIPpfz8ifnUgeEaH38z70MjFyPrrepG3rCNZ/GsT7lyFpokUkkTF7aHKR/bSpBf7pEan0/K1Du4gmARJ5g7fX4ViCJKZIBHprb9PSup+4AoSkeGSRppJ6VttV8qkyQNelhHtXDD0CCJIGXTeNRUq8SIIIg9f1+tKF0FM0W0i4SRFtfq96xCxsqAb79frrXBcVMJGsRrzv/vWi6pIByz+XT5/KhKUmBsMSn+cnWR012rhCiDJFtvW+lCPYtGUwND5k8/Ump041JAtEgEQfX2vRdrYvciRTypNhBN518rWqRTk20HKdd6hW6kkFKoymTOhH4/7CttKE2TqQefP9ee1L3M7uJV4fMbXm+u1rf286mSFeKL8rWiOvrWi2EkyJkTM77W51EVR4vQ29NeVqLe6HswheYyJgSYNiJ99IqB9k3ygiIF5ja8damcXcwbKm42g/nethSkpEZvXcDfrRdHAyO8EkGb6G348qlQFCQpCZ0J30/D9K2h4iYjWIPlWy+SM0jTUDmf7Ujpo60cuPBNsp/wDa1/xNCKfQ5NjYXzCY3n8LVOrG20APLnb6FbGOTcFImNbfW5pdci2gdZREABR1NjqkTQOIwiHEwUEGAAUzM7xtTdCW5BBuRqNDPKpY2zaTMQIty6cvKuU+16DyVR7s6r4mnFHW03sP7fOp0cDfSLu6HcSOZmKsGdUDxCd7a/ptfrWOkieYgdI8tjVV1GSS3R1Ir+MZxDYkALFgSLE2vr7VyviZAOdCh5jW317U+JcV4ZSRc68unQ/V6iDJI8QJN503JPlpuKZT1tINFeVxMfwdNLf21qN7GJVJIy67Hkf0qxfZUmc2S/TW9Q4jAhUWSbT1t/eqRzQT4/8ATqKw4L2UCKxpRgpjS/P61n0qwq4WkR4L+fO0ecU24FhsKyCp1HeK8OolKQem+1zz97wzxlrj7i+mb/ZZhSpx924hATB/nP8A9aH/AGrPE4dxpItaSSOc/lVqw3HsI0ClpsJkCcqQLAK1jUiqF21LuIUru05kkac7xedbx716OLNijGu5BqtIo/ZtwtoUoaqI9kg/rTX/ABIkQfFzFiPnQrDGISQlTRIHP2PoSSRRR4eoQQkgqJ8hG1QzdkptsR2D8QU2+oLcT4oAmSJA0mDetJaa/wCkg9SkGun8GYHhIi3S5kH1n5VAtq5gmjdrlg2WThPwnyowfp+dZWVkzfqNbOmNvP8A9hUr+ifOt1lY2RO8D8fv+VMHtT5/+lZWV3hAOsNr6isPxf8AdW6ykfJwDjNvL8qiXo39b1lZV3/tk3+o7Y+v/IV1hPjP9RrKypf8RnwNt1eQ/wBJqRWh8v8A2FZWUJcnIWs6q/p/Ki3dD6fiKysqUQoEc0H9Q/AVzsfNP4VlZRlycwZf3fIf6qxOh+t6yspvH59BfBrC6p+t66wvxHzH4JrKykl5OQe1qPKo2viV6/6a1WUIcjoHwXxp/pV/pFHvfAnz/M1lZV58D+BfiPu/WyalPwj+lf8A/Q1lZRXD/PKAcP8A+Ufrel5+H0/IVqsoR4BIlwWp+vvVONR9ferKyi+Qrg2N/wCr8hXSf0/1it1lKBgznw+ifxpFivi+udZWVqwnS4P/2Q=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TEhUSExMWFhUXGB0aGRgYGBoaGBgZGhkdHSAeHRoYHSggGhslHxsaITEhJSkrLi4uGh8zODMtNygtLisBCgoKDg0OGxAQGy8lICUtNS0tLS0tNS0tLi0vLS0tLS0tLS8tLS0tLS0tLS0tLS0tLS0tLS0tLS0tLS0tLS0tLf/AABEIALEBHAMBIgACEQEDEQH/xAAcAAACAgMBAQAAAAAAAAAAAAAEBQMGAAECBwj/xABDEAABAwIEAwYDBQYEBgIDAAABAgMRACEEEjFBBVFhBhMicYGRMqHwFEKxwdEHI1JicuEVM7LxJUNTgpLCJOIWorP/xAAaAQADAQEBAQAAAAAAAAAAAAABAgMEAAUG/8QALxEAAgICAQMCBQMDBQAAAAAAAAECEQMhMQQSQRNRBSJhcfAykeEUI8EVM0KBof/aAAwDAQACEQMRAD8Aq/b/ABqXMS2oXAInlrVrxnazD92nMVKIAsN68odx+Y7qJNNsZg+6QkuGFETHKhLIq2L6SGPHO0i3pAlKNkzY+dI+G4NbzkzF4mgnXZhI3q48M4d3bSc1hFedln2LufLKKPhHePxLzSktPXSbJcFx0B5edFNoeWQlJttROLZS4yEkW2nWoOG4lbUtr5eE7kVR5FyGWCyx4fFd2O7WJkXPWg38G0sEgDNtSwYlXImTvW8S4WklZ1PKlfVpugrBSAMdhQRcVV38JKyYq041alJBGtKltlUq2FRnm+bQssdCJ7DwZqIsX6UbimivTY0Q20Aj4Z61T1WkSoSuMH0FE4LCZhMwKLRkgiKDxGIynKNKfvlLSFoPSDMDSp0tNlPiN50oDDLKbwTNEIbKtBUJRryPRNi202KBFDrzNkFXwneiEiDChUXEFFSMo2NCHKT4Fkbwptm5mpkOglX8WW0UHw1ah4CKlcbKVHLYkU8V/cGixNj9dfPzoEOkEEbU04uhIIymRF/OlA1r0I7RzQwZek3BNG4zHkhKQPCKibUC3MeIUCtR0qCipPglwHpxgtKQQD609w/aN9DPcIVCNescvKqswoJV49CKx3FSYTIAm/SmcH4GQfiEd6rMSLm/OaGfwBBgKtNDQUqEXNFrdmFClalGqegNk2GhrMkiZ3oTE4g5SBaaixOLzGd6hUZFNHHu5B2Qiuu6MTBjnXIO1G4HGqSCkCQRpVpNpWijYO8yBEGZqRCRlPOonlVjCr3rqdC7a2SNvReKhz1MfFOUW5VGW65UcqRYsdClJUlOVKfhAGsUJxLELWqVmTTRwBIzGhGmkn944oJG0/kN6wxyt7ZWelsI7N8LUtwKjymrli8Gpw5BogXPXlSrgfGkgqIQdISeVW7s34nUoOq9OVYsuSUp9r5fA8MkKqyuKCk+Emw2rOIr7zKBqNK5f4olK3kOlIeQtSFINleE2IB1Ckwq3OoxjB3SFQMxt1rpd0ZJSRR5orQZgSFpJcVGX3rHsa2oaQhOk7ml72IR4SkzIuCCLjXXXajcLwZxxQXllGsBQk+kzStU+KGv2Ro8R7wwUBIAt5UAUp8QBppxDCKbdPgiEyZI8vrypcjAsreI+0oB/hhRvykgCelBY5y206J/NOVCnH4bKJTvQKidM1XLjnDghiW1SpHiUDHiTyP9qrR7lx1BCSlC0wYmEq5yTeteGLlG+QZMDi6AX8NvmFLXzMkAmNTFhT3jeCDZSmTBF1RaocRjYa7htPhOqouapjm9eTNL5XTFacWqABrRGGxygIIvU+HKUJnJJrhMrVAABotxd60G7Cw6SmdTTKQlsRBJ+VcYfAxAzAzUHEcbfu8olPzrG/ndRA3XJMvDKSO8keVA49BUQocr1G5i1HUEVNgB3gI061bGnB90gpoSY5U7QKWg3p1j8MpLmVQtTJ3s+y43LSoXuCa2vqIQSvh+Tm0V1nElKgda3jHc5zb1scPcBIUkiDFNkYNk5ZtAvzmunkhF3z9ib0J8O0VzcWG9dYLDBSik2O1Hjhx8QSNbii8Lw4NJzK+I0k86SdP7HDTBcHSE58skC/tSTh/DVLUsx4ZMnarj2feOdKF/8xJFCKcyoWzASlBObmTXmR6jInJfb9glLxLAKzlEDQdetGHs86UyAAImTanjLIKM5SAlOk70Hx7FOONwCQkaAb1rXUTlJRjr3s7RUVogx1iicOnLeaj7lRgZTJ0ppiuCqQ13hN9x0rfPJFUm+QydoUqTeu24Gt65ZZUswkSanxeCU0oJVuJtTNq+2ws4Zcyz1rkriiGUJAOYSToaEcVegqbFW3osypdXlRqOeg61w8kIVm/zCLdK7wHFmyolKQhREFRNBO42LJg8zzrBGM7qgZZN7GGGxClakDoBV17LYxXetlJSAN1EAAb671SME+ogZkyOn5mvQ+wPDS6pbpbyoaFpuMx5DcgX8yKhOF5FS4OxRtoY9rOGYd1YW4x3i9SoAQgfzEpVJJsEhJUdhSTHsvNMrWlrII8KFKbZWqx1QkhV/NJ/lEVfOF5cQwlC2XmxiMx+Pu3ENg5QVKSc2ZZBMC8TpofNOM8DQh1YaZaCWgmFNgkqzEJMn41znVdSrhMwMwNbJxpJyPRg7boF+wqbShDjCmlO2QhwAhZAkw4kLzK0IEIVtJojgvB0OoU248WiYhYXMAXlJGgO8G8U34DwBENLedLSHCkBpxZdbeUlWUqEmWHUq8OcK+KOoPfaLhLTOKCEKTncCnMg1VB8RAiM25GioPnXPHxIHdsFW21h2VpQSq+UrWqXFE/eIibxrIECBVdZ4s0+opeTMKgLSAkiDbORf1FTdoQ7lQ24G1hIzIWhMEpUbqPI7e9VwYBwLUpsAhQ8STM+h61WUU0kxItp2X/EFSWASkuDRR5J5kg+KB9CkL3DQhBEpU05JbcA0ULwY05V3wbtE4w0G30KRsCpMoI5SDI+dNMDi2iVMGCy7dIj4V7p/MVjqWJs2XHIkcdn2WcZhyy8k5kGCZg9D+V5oXjXZr7MnvErWtkfGIT3iRzB0UPQVrF4Y4F9D6LoNlDnz99aur7qFtT9xaN+Sh8qXJKmpLcX+MCwxnHtmvmX4jzlGBQ6UJbWlSVGJBMg9QoCD9TU2O7FONZnUuBSUa6g+0R86T4RkoL2XVlZjkUi8H5EGvWOGvjE4ZKtA4i4mdo361XI/Spx4IYsGOd2qZQeG8KW6vK2uFhOYBSYChGxrnFcJLapWJeUZDZG0STItTTsWgjG5DqhCknaIPzpj2rbjGIMf8vlIvIotRU6S8C/08HC2vJXmOCleHVigSpASTAEmRqCNh1FQtYBpKmg46W0uAKQ6kBaPJQkEQd5q/disA39kDKv+YFKI0kKJHrVPxvCktEYN2SGniQQLltwWPLXUUY9rbX5QXgikmkSdrOCDDoQVrC85ypOWD56kR60na4K6w6lpSwFr+AnRXQEb+cVbsHww43hKmvicaUpKOcoNh55TFKOHuJxGN4ehQJAQJGkLTMj0KaWONKLj97/AMAlgh4+lf5F+Kw77Sh9obKQdM0QqOulLOP4c5swQUnWNLVav2rP5cQ2EyIaVPI5jt1/tVv7PMJb4Y2pwTlZznMJ2nQ0FjUEpr9ib6WLbimeT8PxEJlQqR9QBC1kEagUw7BYdeI4glS5KYU4u0iCLAjSCdulW7tB2eYxGJ7lDTaA2MzqgkjXQDLaTz/2o5MMYz5Ej0snG0zznh+PW4/m0I0jaheI4tYdUFHUyetGpwzRxOTDFyMxSJ3jcwNPSiePcJUlQD7am72VFj5K0P40XjUJ3WqISxyrYFieI54nxckjS25qXCPFZgjU2rY4QET3RkkRfaalRw1SEELsRcdazuWOqiLWw53A5VglIKQbHkaKeZCkFKqWP4teTKLqiVVjvEpbQADEeI9azPHN0NZOhtDYAQkSd6U8RwqlpUsQSmSfLlRGHx47khXxib8xW+HPpDagu01eKnBuXm/3BaKwHSfDFEt4ZEeISaco4ZJgpgquOcVG/wAOyqKVaitb6iL0tASC+M8CZXnLcNhGptlFtCTv5VUnE92bKSrymm/G+KBzK0iyE6/zK3NArw+VMuIIB0NbHUUis2rpBHC+LlKrxG/KvXmW0IWyhK1Ibw6UPrJBKTiHQlKJG4lxNumuteFEifDMda954HxZpxCE92lxLiWwtCsoStPcOIKYVAJCu7EW1GguJ+jFS7ktjQ0wjhGOWy+M6EhLkIW8O8SUrum6SVISsGB93MFZhyKrGuhIUnVMAbSITAvzECD0HSnWOWUNpQQEmRIBJBKQQLkk2k/eV5nWqxjxYgTzPWsGaTm0vY9PHBRTfuc8T7QEJbwv7wKQ0lXhQHlEKUFypJUJkjb+LTSgeLYmHTj8Q26t1gpCRBbStMRnUkhWXxZgYOwo3gLTLYedKElwkEOZQXECIGVRum0achSjjOP/AHeIdUtOTEN5W2wTGVIgKhQBBJibcrmt0J92lwYpx7dvksPCOJMcSSwFthtSy4nKCFCIPMXuAdNzVVDRbUUqBzIVlMg7GP71rhOGWniOFbYj9ygFV/DcGZ6n86N7QLCcSoGwdGcTPxDUfgfennDWhYTtk2NRmbhVwRvXXZnAFTChF4lB3Ckm1Q4hyGjHK3tVh7PJytBMQQBM+Vefnn2o3YY9zJywMTh7/fHqCB+RpBwh5wJewij4mx4Jt4eQtsfxqz8KhCFp/hWq3mZH40g42nLjWXUx4rKO3L86hikncfBfIqqQp7P4cHEvSLON5x1sQekzarT2FbCcKgclK+RikymSxiTaQPGOrbllCeir+Rqxdj2crBTplWoehNtuUVfI7j+xLGql+4u4Y2GuKvCf8xEgQdTB/Ws7YoKsQIAuwYneJPvUqz/xdP8ARH/61Hx5whDT1zCnGz8xFvLeqb7k/oJrta+pPw/iJbPD1myVpLauV/7xTftpw0KYcdAGdKReLwDNjyqscfby8NwxSLgzPnOoq+8OeTiMOhRulxsBQ2MiD9RXPVS+py3aKDwzErabxXdEA9y2/IBs4k3v1G1FYTgyU8TwuIajI8lTsfdCim+XlrPvQLSSw1xBswSiGwZ8RSSQPSKtXYhhLmCwqlzmaJCVciCR7Gmk2rf5wKknRVe376XOIIQ5/loLaFf96pNXztgIwL6U2HdkCJgCP0rzrtzAxGLUf+owkbdfeK9C7UORgXSP+lpc6gUsnwFeSq/sfw4CX1ECSUiekG1G8WxxZ/xF4fH4GkJ3nLbzmflXXYMhjCKcWMoBUVG14H0POgcUolk4txIGZwu5DuqMrSesakUHO5sZRqKE3DMB3aU4NqDi8Qn985s02dU+dT9su8exDHDcMpSktJSHDeAbXUdJA/Gm/AcEcKw7jFeJ9wRfZSjYA+ZE1B2LwULWufChXjWdXnlakn+ETYU3q18wvp3or/awM4TENMIJByjvTqm5gEJ2O5AioO0zOIZWhLoTkPwrBsoD8D0NC9r8Lndxj6leIPQkT91MD20FeuvYFvF4RsKHhWhCh/KYBEUZQxum1szywqV+DxhziQCiT4Sq3tUOPxMhIHrG9NO0XClYjGOMtpSVJnKUgJBCQOVifnVaShzOWyIIMEGxBFBYIqmYckZR0MWHGchDk62I1BrTjjaljxDILn0oNLc5kKB1meoqfBYIO51iwiKVxirbbFW0OmO0LSnc5BAAA9BQuIe75SndAo2HSk2LxTaE5EpMjUxS5WMUdzXQ6Rfqjr7jbZKhg35xTPB4J1wAOE5RzreEQAvkBzp+yc4itE8tmjBGMuQP/wDH2lI1hUawfyrvsmspeThVGFBwKaWdAvQ2jQzfS1Me7tc+lLu0WHCglaBCk77mPw8qEJ1yWyYvKPUcagH/ADIBTZRTMJUfhJB0BAsdNpuKp/at9tvKkLBUuyUC6jflrHXSs4H2/jDLbdbU4spKYSqypBmQbJt51WeC8UwxzlxpaHlE+Oc4ykmEgxKSAQOsTRjijyF5nQwx7uYBpKoKkW11A0kHcSPU0i4u+lJUhSc1yogyVEkzcxISNKeM41BV3bZGpBGVOYx0SEkm25I0MUwGCUkZx8KjeQCJ1jY/pVIxUFRnnJydsRdmMWvKvEH480DbwC5AI5betDdvMdmeaWPiCc3zt9dadd0LpSAARHT0PTrFVftS3C0+UX86eM03QpYBie9an+NNvUVYOxnEcyQlRkwmPIASPSqj2XzKavokmPL6mi+B4nuiBuFqBnz/AErF1WO4s29NkqR6AmxV1ANuYsdPIUk47A7pfJQ15SDTgOhQnaNqXcbAOHKtxCvSYrzsLqR6GTaIuKL+FRMqadLZM/dcsJ6GUmnPBMYmLCJ8JHJSbenKgMewFqdSLB1hKgYvmTadNfhoXA4yTmBgOgLA3CwIWPcA+9Xe4klphRRHFAVDVMAj+n+xrWOQDhcazqpCyrymFD8TXb+LAewrhAzLJbJ5EiQa13f/ABB5n/rtC3WImrp8P6EZIG4ic3D8I2r7ykjSIEU7/Z0+pWGW0blhwpEfw6j8T50BjsIplnCBSRmS6Um+mo9jRf7OBkGOcIgBf+mSRTVaoW6dkHbrBd0pbiYyYgt/+SZn3EfOj+wGJKWn2f8AouE/9qrx+Nc/tIdC8LhnUyWy4lXooSN6H7BiV45RBhb+Qa/dRf2oT1EaG5FS7YNn7epiD+8eS7O5GUBIF+cirr+0B9X2VDaYzuuIQAdzP4aUj4MyMXxR1+JbbMjqEeBseqgpfommuPxaF41TqyO6wSDru6ofiNKRva+gySp/UjxGDlbHDUzlSkLeIOoF7+ZojteUl5lmLISVx/NMJn1ojskyoIcxbySHHyVX+4390X2i9JeHYv7XjlLTdAMz/Kiw9zf0peBuRx2oUGcIlGqhp/VElXpc+cVzw3Cd23hGQPiJcX1ypzfiU+1K+0WLLuJCBcK8CR0CwFHpMH0pk/i/+INoBulgiOUmfwFCJzZUu2eDQl7FoCdWEEemp+deh8IehllIj/LHrCRXnf7R8QUPJWTZbKkeovVr4Tjf/jJIEeAAmdNJE9a0raRCUqsSYuU44obSM/2gKTsSlbaVKn3NVPt2O8fccQgIKFZCQbrjeOY6beVeicNwJc4gHQJShoBSjpmKQABzNp9RVQ4phEvYxxM+HvHIPUJt86qlTIzXfGinpwD2XMVhI35xUDOJW2kpSsROorrEcQdQFNlNzIJP5UsS0VQBemhBtPvqjFQyW646YgKHOINQq4Q9/D86lw+HWhSUrJSFcqcv8Hdn/MMG4jSpyyrG6TVHbA0tLKwDIJNM2m1tm860/wD8JuCf4h7VJ9lzFQSCYJ2rz5dVdNDqDQuS7NbxLo0IpmzwJc6W3O9Tu8BMjc/W9B529F/UnRUeH4RKMW0FqKW1LHiEWv1EVb+Ldn0NFUMKVZWUtkZTrBM3HO1Q8Q7L50xMEaedG8BBKMqicybXNaMfWJR2GMpJaKLwngjjeIK3SfDcE7qO/wCNeg8PaS/hltE6mUncKHKpF4IE7E9azvQy2QtMJzAhSb5ep6U+Dq1PLsnJPtpFLxOGdZKkrnQ35/3pBx1WZAKh4iZEbAD+9eoYnK4mDCp0UIINV3G8CQ4hSAQCRatjaUrJoB7INj7Okxe/41BxxgoczgbBZ8kqAJ/8T8qZcLwi8OhDZvFjXfHmf3anToltSSOeYCPnS2pOmMnQ8YVmZlOse/rUD6g9hkgC6woRuCAT8imueweV7ApJPiR4Tz8M6/j61E2cgeSAR3bucbDKohXtdVeXLE8cmvZnqwyqcUTu42+FWJunu1dJj3uB9Gl+IZWicvxtuqUExqlQmPIhRHnUuKcSlKd8jg2iwj3sJo7FR3xgmVN5t7KSfCfXT0rlIZqxLxtBKWX25UlC0uCBeAQTpoelWriICOKYdyR4gBPnI+ciq2E5VCDCHZIH8LmpjnOsc/OjO0nEoThX0HMUiOuZshUWvogzyrTh+ZUQyOmWT9pxyssEa97r6H9Kg7ItE4HiEfEVL85yT60T2wdTi+HOrQFS0Qvqkpg/6T85of8AZe+HMHiEjVTip9UCK1RjSIOXIJw7/wCVwJ1seJbGYgA38JzD5VIwDhOHqVo6pC3PJbm3/bIE/wAtJP2dYlbbjrBPgfDjZEXQ6hJi3UT7Cm/a7GgH7IkErWQQmZlShkQP5U2Uo9EzvUs0bpIfFKjX7MCEYZ9wgfHrrISgW9DNDto7zumTHjV373NQGgMdY9qszfCk4bBpZsEpT4o+8o6+pP41VuMuhkKTmAedEuGQe6RskdazvcnRfiIL237SFwLYaMNiAtYkFR/gSdCOetH9n2fseHlQHeuAq3EZUzHQCouzHZkqKX3PC2Lto3P86j11g0Njn0u4h5RUQ0htSEkSRJtt1J9qD3rwHjYbwtvPic5M90geWZRJP40PhHFL4m6pZ/y0W8oERz1orsvhyhUpWHGnE/FGik7HrrSrhOILmLxChbwkes9OgowT2LN1QF+0JferZaEZisk9Exc+VM+DrdcbcS0kZJgKVaSBtVb4g6FuLc1KjkQd0oAF+m/tV14fiWWMCiHEAqBIE+LX56VrjGopGOUrbbLBisSnDYMd2R3ik5UCblw2n0OvKKoaMOWipxHi7pBlR0LqzFponsq01iA49iXwhthRATMEhfiJnqbW5UH2n4yHUEMt5MM3HdpiO9VMST0O1FrYyeio8UcehUhJF7ganf5zQ/Dz3spyAFKZkWNTcQYfSnuwkkSSTvJufnNJs62lmCQdKMcdxaVX4MzgWJnEtJWEvAhUWOoFPglYAiCItPKvOVuEnMSSedWbC9snEpCS2CQNazdR0k3Thv3/AIOSL9hsMtMSoc/Wab4ctpJOhPKlndgmCrL1vt1raJ1mRzi1eD6jKDR/EbzblS//ABDLzqJxSiJ/vQz508VFSbYHILcxc2MjcmpW8mbMk3O1LQ8km5t+lFIcQkiCTyp40nsbuGrr06COtOeyykl7KIIKFT8qrTOJN4gjryqx9kWlFTq02KUQOUkg/lWzp4r1VRwF2n7Hd85KDkzalJgjrP5VR8dgsXg1ZHWy5eziBZSdiRsdor0XAdrmXHiw4oNPgkFCrTG4J1Fddp+O4cZUFSQradI8969tK9CyqjztHG0LjvElC7DxCJrviiO/QGyfDrbccqN4iyh60AhVqMZ4QhDYQNt5knzrNlyrGxVsi7EpRhVdyvwoUfD1UTzozj3dnGFsauYeSP6FET7K+VD4rBKsoEEjTpFBcLwQcxiXXlEAIIgqIzExYHX0qc5xyLkvin2s6x+ECsMDBk5B6qhNMXcOhD2U38KSI3iQR5SUnrXPG8N3LK4ASAUrAGgCVhUewNR8TbLwBQqHE3Sf186wL2Z6VrwQY/EthCkuDMkE5QIkHaLzPL0qn4njhU+lARBSoLynfnJ/iKdT0p62XlAZkItaLjTcC4OnOqhxvAFt/vVmxva19IHpFej0kaMPUz2W/gvaJGHGHKlSl5Badb1sFEJV1iSnoKlWt/gmIzABbD48MzBAuATHhWAYm8iqdgmjlGKKZQgw0i4zmdSdQm/WT716L2Z4KrHobexbpcGqWswyJ6ADkLXrY9GdMg4U8hfE8PiWwcr4WtTcQpK0tqBMD+KdeYp12P4Qpx9WNfBDi5KEwfCgwLzvAga2HU1Djfs2CxwxCQtSg3kDYIhI8t/era1xhtvBqxKklISCckeInRKQOZJAA61N/NwUWhd2p4shqEgjvTdKDoP5lcgKq3AOEJdK8XiVfuwZGbRw/wARn7o2FIeLPOLeKsUMilwpxObxAbIJE5Egep5U1bcxGOhLaIaRASDKWx15n0rG9M1p6JuOcfU8e7azobPhCUD949+aE0sxYewigHEOIaWBmyBOSY0khUW1sJq68I4CjDysnO4oXUYEDkkbCueKOBaVNHKuUmUKEeUfVqRtLQ1PkrvZdbaV4htCvCUhaUi8SNjv9aVS8PxJTK3xcqKiNMpseRuK4w/GVtFxMZTEWPwqSY/DlFBYclRzKJJNyTc1pjHtRiyZLYbhEOOLlVhy6U4d4WVCNByqfgOECiNyasHFUNMMqLhGYiEp1JPlWhJURKl2I4Sp/FPIRAdQjMgKEoVBghVran3qzYrs8+XW141TLTLZzd2k2MX/ABqv8P4jiMHK2UpQ46CCo/dBUmAJ3hPzNKuMF993NiHhO5KpgcgB5CucU3ZSLaVDbGYhKnFlshSCSUnUG9LcRgm3TKmxTTstgEqwqVC4zrgnWM5pj/h6AeXSvOydXCE2vYopqqZRMVwRH3JHnUTXArXNXwYFo1Kjh6BtR/1GPud8jGacJksFfP8AWpcp0KZidNPao3XlGTGnIfUitNhzlaNxEV4dMkafWNxBBgX9/Wly2sxIPPSNfo04Cl2zJ06TvG9SpSTEBOv8NNGUYitWJ08PzAnL6A+daOHCcoyK/L/anncbwBHKo3UFOij+P1/Y03cn5O7ULS+lFjbfy86tnZNDq8K660sJcUuEZhKSlIGoF9zekPd5oClSOUXPP8avfBg2xhWwVBJWM14EzfT1rd8NipZb9kFHmHaXgbmJWVYnCutvBJAeY/eNkzaUjxac4qg4zBuoV3bwMwYDkpzJ5pJ0PSvot/FhIWZsJvtpXn3HMO3i1+NAWE+sdB1r2pTWNd0uASZV+wwcDZUoEpJIQDqBv86s6sTAnKf02vRLaUhOVKUjKIASYsABbpUoWbeH8/e2tfMZ+qlkm5PgAlfxKjmvH6VplgxObxa+XKKcOuKI+AARGn51jSrTlT5xUlk1R1k2f7RhwlfxJBSrqFaH2kUn4eFJQlM3Ag7zltNNsOpSVSUiD8RHKu38KosqUE+IXAI1G/uJrVDJ6iPR6afdGnyiv8e42ywnXMvUIFz67JqnYFpXFHV51BsNiUpSJ1J3PpVhwuCYxC/GrKBcp0zXgnMTen2G4cy0QGWwlJB0Fz1r1I5OzA3HTSMvUfqsUf4GtGHDTZSrKmE8zO/Lejez3DMSym7rYOkXMJ6G0T0o5WHUdFFJ6ipWcGoG7kx0rzl8QytcoimQYrhJKiTlvrE/RrMbhnPs62m1eIQptOniSQodJkUchtelo9ajdWQfhtS/1mRO7ObBGOzmDwDSX+IOB59w5jJzAqNzlR96P4jUiu3AcOTC4ZajoJgD2SbD2od3AtvPoexTa1paQQEC4N5Ft4v71HiO2kQ3hsG4gX1bUIjWABFekskcse+K/g04Z2hyDjnEy44y0ToEoKle6lQKH4q+8hAlSZmMwjX+/Kq9iu0ylXK1JjXeI/DyqBHaVshalqzRzFz5UOyT8FpSSXJW+KcJdRiVqdM5iVDrNSpcbR8RFXbj+B+0MBTUZ4BQToek8iK8nGBeW6UFJC5uFWy1fpMqzK3yjz2WbA9pClUMokjc9Kk4JhMTisRnUVKvK1kEpSP4U7AnpVl7FdiWC33jsrVN4n6Ir0DCYRDaciEBAGgAgfKtLfhFYR1ZTMTg2nsUxgnpShycpQAkhQFhzE39q5xn7KkIXJxCi3yyiY86m4hg3ftL2LyApaQS2Oa0iQeeoqjcZ7Q41yzr6gFbBUC46bXorfAHounAeHNtNBtC5SCqDP8AOd6nfbbMzM0h7LOKThUpBSqCu4PNZP50xeU5bQetfPdRL+7JfVi2cvtpBzCfKoUuE3BIFEJWv72XyrCo7Ae9Z79w2hkjEBOiTHUzfp86wvCD8QMCYtb9a0IiLW0kk/Kow+4CbDXUflGlLQQlOISDqrX8/wC9FpcSSL8tZpcMYCSopnaB+PTSPSuy9YG6ZuBEka13bQQxYBH6HlXBRPMetv1taoMMr4QhBUtUACdwflzk8qZN8HcgmUZgLpzkkHkYHKjHBknuMWxaA8PhlLWEASSYBsSMx+ia9BxuGRkCSkKAEAEA2AtVY7L4A5lqWQlabABVxm1PoDHqan452kZwiYec1PhH3jtGt69r4bhcIuTXP+DmqWxFxzENskttApzfEkGUmdCBtygUpacCB/beKQN8UViMa4sD92hJV4pHiJEeY1I8qco4mskTax1GnSed6h8Sm5NY145JhSck6QdLaaddoqUPqPwrBItfy50D9tEmUCddPx23piMYk+EpI3gHXT9da8vs9w8hAXbUe9cOPG9vlY1AtTcSnTmFfkeprkMiPjWPMCPoTSemGib7Z05bfV6Ow2OKR4pUmPFGqQdDG426WpclmJgpIn1EHS+up964w6i2oKgmDEayN+lVxJQldlcUuyVhWI4Q0pxK8iSAJBi0fgdqVs4pRxDiu7IbQMqD/FuTB0v7xT7DjOlYSTksU84XNukEK9xSftbjPs/dJSElBiSBcje83J105V7OCHfjcfdFOp3wFfagRcH0HztUpaAm/XWl2HxKIBSuJ01iP10rRxbgIBk6e3OvDeMzUGtpXNjPSdK7zK0IneQaC+3wSQn25fpRH2iUmBF4FuV5pe1Lk45dWoR7dPnTPBcRxBR+6bD5EEokJKU6SFmx5QY89qUqWsKIGRU7Hefx5VZuCcMLSFLBLaoylCAMyQYN8widDFbehi++1x5Ghd6KtxZSH3P3nDnEr38Iueq0qykUyHZjCLjPh2wQDA5jqAb0ZxRt4JKmn1kk2DiW1JV/4pSR70oVxl5A7xTbaVx8avEgEfdVBC0TzgivSt3o26rYS5gwxCAAEAWGwA2vSTirbazmy+MfeGvrQaO0/wBpfQ2lJywVLufB9GBTju2r3M7X+uled1KeHNcX9TDOr0Mex+KSEKTIzTpTDjfHWGkZnFpv8I1JPkKp+P4S24mM6kHZSbKB86admuzGFbAeU4VrTqXFSBA2BtXodN1azKnyPB+B1wYFxoLWjLmHw9PKqQf2YrcOZGIQW73AJUL/AAxzqTinb3ErWUYNAKQYBylRV+lAcYxmLwWGRh1OJSp4qcXkJzCY8JMdflW+FoMvcPT2dGEJbDhKZzAmxuNLdRUnejRSs2lVPs1xNZfyOLKguwzEmFDSJ53HtVzUiwtvyrwfiEXDM787/P8AskDlxsnWuFsjZYFaxC8pAUkbn2/3qqcd4stDpCbCBAGn1M0nT4JZZVF0ctl/UkzcTpBmY0Nx9b1Hh08rGfYRXSUrEgL06De/6+1SttG0EE7n368hUwm1JSddAbc/P3/E1w41MBJj8I2FaKgnUTyB6639xNTBUCMvKPf/AHrm14Cd4bHKaVmHxWFxryAvyt60czxt7OpYbQoK18ZEkQBAIO0yegpX3xAPhBmepubW9a6+17gkbztqNPQ1bF1GTGqi9HIlf46rxBttXeG0bwoEiNjaJqi4rh2MexCDiAtTaLpRqUwT4fPefKr208QNjbXz67+ddpxE8wDz1t5fjWhdfNRqgvfInTh5BAQ5EgERA8x7j2FdrwAIuDe6ed9fW8edNzpIPTTYCuGGoPivN+gg6e4n0rCrALGsOEHL4ha/0PKKmTJm0dDzt/v7UavNIiNb8+fkP96w4ZZ0g2g31nbpvFBpsNIAU8lE+GdzHKCPzqFXERplVJPLb12/Wj3ApJ0Gt5B6WP1sa7CQbqSBfabx+X60H8vgWgFOOH3m16ybEHr53ipDiABYqB18pjl5z71pxhSiQmQL2NidPl1rlrh0xJkTQclWzqY/4CvPmEfEmQcpEgQDc6xb3qLthwcOs3A8JBkm9vYAUxwPGQlICtQDtt6dLVxj+NNKSU8xG241r1Olz4sdXItKuxKyp4fugAClIjw+0beVEOupGkkjU/gIP1eq2rhWJLmdXhiwuLdbaWj5UY6haSkZ4Mb+1/Y3rJ1GPH6j7JaM6ss3CODnEq8KcqU/Es6TEwOZ/C1OHOyqRq8QD/KJ23mknZ3tL3LDrbkyBKCkEk3kiBudvOs4l+0NlSczTL8xOVbSh5306QJNa8XS4XBN7f3KR7fJa8JhmMOn92JWf+YqCr8PkIFAY7EJB7wrActKtM4GygDBGvlXnr/bnFvHKzhCkbKXKYPlEegM1A7hHHQftLqlJ/hR4U+seI+9XcoY12tpfRFO+K/SNeNdtEF0pwyVrdP3UiU+uw/qt1pUeHvvrU7iHDkV/wAtBt5KP6e9HYRLLIhtASnoI9+frWYriAj4Onob1ln1E3rGqXv5/gnKbfJthhDQ8KMg1lKYv5xfUXrvNJuBlHiEcxpQo4yofcBj6/Wuxx1CjCmjMyetZXim91ZINgXKSb38vq9QPNocIDiM6QYjSx1iDWf4qzB8PX1nnWv8Sa1TblP6/WlLGM4vuXIbLi1jsFhWUhGVsFOYIAlW4uNSZBpPxDgTT7C86SHXSFZlmVJOiY5AchsTTHsO+la3UlIugEG2iSQf9XyqTtHj1MtOPuAJCUmwgxsm9uh9a9zBPvipFe60UzD8N4fhGTiHm3FLCygJWROZPLLYRrNcYDjTWJJCJSRJyq1j01qq4AHGrdzOFITBTqRmUTt5CjMPwhrDPIOJxBCJBHdhQKrgRJiNb62mlz48eb5G/mQnJbUt2uqdr0O5hG920E0r7XdpG2MQWsM2YSBJWSQSRsDeI61Nw/tOy0y13zbanFpzmVRGZRgRNrAVgj8Oyp80dwOFAgwSIPpfz8ifnUgeEaH38z70MjFyPrrepG3rCNZ/GsT7lyFpokUkkTF7aHKR/bSpBf7pEan0/K1Du4gmARJ5g7fX4ViCJKZIBHprb9PSup+4AoSkeGSRppJ6VttV8qkyQNelhHtXDD0CCJIGXTeNRUq8SIIIg9f1+tKF0FM0W0i4SRFtfq96xCxsqAb79frrXBcVMJGsRrzv/vWi6pIByz+XT5/KhKUmBsMSn+cnWR012rhCiDJFtvW+lCPYtGUwND5k8/Ump041JAtEgEQfX2vRdrYvciRTypNhBN518rWqRTk20HKdd6hW6kkFKoymTOhH4/7CttKE2TqQefP9ee1L3M7uJV4fMbXm+u1rf286mSFeKL8rWiOvrWi2EkyJkTM77W51EVR4vQ29NeVqLe6HswheYyJgSYNiJ99IqB9k3ygiIF5ja8damcXcwbKm42g/nethSkpEZvXcDfrRdHAyO8EkGb6G348qlQFCQpCZ0J30/D9K2h4iYjWIPlWy+SM0jTUDmf7Ujpo60cuPBNsp/wDa1/xNCKfQ5NjYXzCY3n8LVOrG20APLnb6FbGOTcFImNbfW5pdci2gdZREABR1NjqkTQOIwiHEwUEGAAUzM7xtTdCW5BBuRqNDPKpY2zaTMQIty6cvKuU+16DyVR7s6r4mnFHW03sP7fOp0cDfSLu6HcSOZmKsGdUDxCd7a/ptfrWOkieYgdI8tjVV1GSS3R1Ir+MZxDYkALFgSLE2vr7VyviZAOdCh5jW317U+JcV4ZSRc68unQ/V6iDJI8QJN503JPlpuKZT1tINFeVxMfwdNLf21qN7GJVJIy67Hkf0qxfZUmc2S/TW9Q4jAhUWSbT1t/eqRzQT4/8ATqKw4L2UCKxpRgpjS/P61n0qwq4WkR4L+fO0ecU24FhsKyCp1HeK8OolKQem+1zz97wzxlrj7i+mb/ZZhSpx924hATB/nP8A9aH/AGrPE4dxpItaSSOc/lVqw3HsI0ClpsJkCcqQLAK1jUiqF21LuIUru05kkac7xedbx716OLNijGu5BqtIo/ZtwtoUoaqI9kg/rTX/ABIkQfFzFiPnQrDGISQlTRIHP2PoSSRRR4eoQQkgqJ8hG1QzdkptsR2D8QU2+oLcT4oAmSJA0mDetJaa/wCkg9SkGun8GYHhIi3S5kH1n5VAtq5gmjdrlg2WThPwnyowfp+dZWVkzfqNbOmNvP8A9hUr+ifOt1lY2RO8D8fv+VMHtT5/+lZWV3hAOsNr6isPxf8AdW6ykfJwDjNvL8qiXo39b1lZV3/tk3+o7Y+v/IV1hPjP9RrKypf8RnwNt1eQ/wBJqRWh8v8A2FZWUJcnIWs6q/p/Ki3dD6fiKysqUQoEc0H9Q/AVzsfNP4VlZRlycwZf3fIf6qxOh+t6yspvH59BfBrC6p+t66wvxHzH4JrKykl5OQe1qPKo2viV6/6a1WUIcjoHwXxp/pV/pFHvfAnz/M1lZV58D+BfiPu/WyalPwj+lf8A/Q1lZRXD/PKAcP8A+Ufrel5+H0/IVqsoR4BIlwWp+vvVONR9ferKyi+Qrg2N/wCr8hXSf0/1it1lKBgznw+ifxpFivi+udZWVqwnS4P/2Q==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MTEhUSExMWFhUXGB0aGRgYGBoaGBgZGhkdHSAeHRoYHSggGhslHxsaITEhJSkrLi4uGh8zODMtNygtLisBCgoKDg0OGxAQGy8lICUtNS0tLS0tNS0tLi0vLS0tLS0tLS8tLS0tLS0tLS0tLS0tLS0tLS0tLS0tLS0tLS0tLf/AABEIALEBHAMBIgACEQEDEQH/xAAcAAACAgMBAQAAAAAAAAAAAAAEBQMGAAECBwj/xABDEAABAwIEAwYDBQYEBgIDAAABAgMRACEEEjFBBVFhBhMicYGRMqHwFEKxwdEHI1JicuEVM7LxJUNTgpLCJOIWorP/xAAaAQADAQEBAQAAAAAAAAAAAAABAgMEAAUG/8QALxEAAgICAQMCBQMDBQAAAAAAAAECEQMhMQQSQRNRBSJhcfAykeEUI8EVM0KBof/aAAwDAQACEQMRAD8Aq/b/ABqXMS2oXAInlrVrxnazD92nMVKIAsN68odx+Y7qJNNsZg+6QkuGFETHKhLIq2L6SGPHO0i3pAlKNkzY+dI+G4NbzkzF4mgnXZhI3q48M4d3bSc1hFedln2LufLKKPhHePxLzSktPXSbJcFx0B5edFNoeWQlJttROLZS4yEkW2nWoOG4lbUtr5eE7kVR5FyGWCyx4fFd2O7WJkXPWg38G0sEgDNtSwYlXImTvW8S4WklZ1PKlfVpugrBSAMdhQRcVV38JKyYq041alJBGtKltlUq2FRnm+bQssdCJ7DwZqIsX6UbimivTY0Q20Aj4Z61T1WkSoSuMH0FE4LCZhMwKLRkgiKDxGIynKNKfvlLSFoPSDMDSp0tNlPiN50oDDLKbwTNEIbKtBUJRryPRNi202KBFDrzNkFXwneiEiDChUXEFFSMo2NCHKT4Fkbwptm5mpkOglX8WW0UHw1ah4CKlcbKVHLYkU8V/cGixNj9dfPzoEOkEEbU04uhIIymRF/OlA1r0I7RzQwZek3BNG4zHkhKQPCKibUC3MeIUCtR0qCipPglwHpxgtKQQD609w/aN9DPcIVCNescvKqswoJV49CKx3FSYTIAm/SmcH4GQfiEd6rMSLm/OaGfwBBgKtNDQUqEXNFrdmFClalGqegNk2GhrMkiZ3oTE4g5SBaaixOLzGd6hUZFNHHu5B2Qiuu6MTBjnXIO1G4HGqSCkCQRpVpNpWijYO8yBEGZqRCRlPOonlVjCr3rqdC7a2SNvReKhz1MfFOUW5VGW65UcqRYsdClJUlOVKfhAGsUJxLELWqVmTTRwBIzGhGmkn944oJG0/kN6wxyt7ZWelsI7N8LUtwKjymrli8Gpw5BogXPXlSrgfGkgqIQdISeVW7s34nUoOq9OVYsuSUp9r5fA8MkKqyuKCk+Emw2rOIr7zKBqNK5f4olK3kOlIeQtSFINleE2IB1Ckwq3OoxjB3SFQMxt1rpd0ZJSRR5orQZgSFpJcVGX3rHsa2oaQhOk7ml72IR4SkzIuCCLjXXXajcLwZxxQXllGsBQk+kzStU+KGv2Ro8R7wwUBIAt5UAUp8QBppxDCKbdPgiEyZI8vrypcjAsreI+0oB/hhRvykgCelBY5y206J/NOVCnH4bKJTvQKidM1XLjnDghiW1SpHiUDHiTyP9qrR7lx1BCSlC0wYmEq5yTeteGLlG+QZMDi6AX8NvmFLXzMkAmNTFhT3jeCDZSmTBF1RaocRjYa7htPhOqouapjm9eTNL5XTFacWqABrRGGxygIIvU+HKUJnJJrhMrVAABotxd60G7Cw6SmdTTKQlsRBJ+VcYfAxAzAzUHEcbfu8olPzrG/ndRA3XJMvDKSO8keVA49BUQocr1G5i1HUEVNgB3gI061bGnB90gpoSY5U7QKWg3p1j8MpLmVQtTJ3s+y43LSoXuCa2vqIQSvh+Tm0V1nElKgda3jHc5zb1scPcBIUkiDFNkYNk5ZtAvzmunkhF3z9ib0J8O0VzcWG9dYLDBSik2O1Hjhx8QSNbii8Lw4NJzK+I0k86SdP7HDTBcHSE58skC/tSTh/DVLUsx4ZMnarj2feOdKF/8xJFCKcyoWzASlBObmTXmR6jInJfb9glLxLAKzlEDQdetGHs86UyAAImTanjLIKM5SAlOk70Hx7FOONwCQkaAb1rXUTlJRjr3s7RUVogx1iicOnLeaj7lRgZTJ0ppiuCqQ13hN9x0rfPJFUm+QydoUqTeu24Gt65ZZUswkSanxeCU0oJVuJtTNq+2ws4Zcyz1rkriiGUJAOYSToaEcVegqbFW3osypdXlRqOeg61w8kIVm/zCLdK7wHFmyolKQhREFRNBO42LJg8zzrBGM7qgZZN7GGGxClakDoBV17LYxXetlJSAN1EAAb671SME+ogZkyOn5mvQ+wPDS6pbpbyoaFpuMx5DcgX8yKhOF5FS4OxRtoY9rOGYd1YW4x3i9SoAQgfzEpVJJsEhJUdhSTHsvNMrWlrII8KFKbZWqx1QkhV/NJ/lEVfOF5cQwlC2XmxiMx+Pu3ENg5QVKSc2ZZBMC8TpofNOM8DQh1YaZaCWgmFNgkqzEJMn41znVdSrhMwMwNbJxpJyPRg7boF+wqbShDjCmlO2QhwAhZAkw4kLzK0IEIVtJojgvB0OoU248WiYhYXMAXlJGgO8G8U34DwBENLedLSHCkBpxZdbeUlWUqEmWHUq8OcK+KOoPfaLhLTOKCEKTncCnMg1VB8RAiM25GioPnXPHxIHdsFW21h2VpQSq+UrWqXFE/eIibxrIECBVdZ4s0+opeTMKgLSAkiDbORf1FTdoQ7lQ24G1hIzIWhMEpUbqPI7e9VwYBwLUpsAhQ8STM+h61WUU0kxItp2X/EFSWASkuDRR5J5kg+KB9CkL3DQhBEpU05JbcA0ULwY05V3wbtE4w0G30KRsCpMoI5SDI+dNMDi2iVMGCy7dIj4V7p/MVjqWJs2XHIkcdn2WcZhyy8k5kGCZg9D+V5oXjXZr7MnvErWtkfGIT3iRzB0UPQVrF4Y4F9D6LoNlDnz99aur7qFtT9xaN+Sh8qXJKmpLcX+MCwxnHtmvmX4jzlGBQ6UJbWlSVGJBMg9QoCD9TU2O7FONZnUuBSUa6g+0R86T4RkoL2XVlZjkUi8H5EGvWOGvjE4ZKtA4i4mdo361XI/Spx4IYsGOd2qZQeG8KW6vK2uFhOYBSYChGxrnFcJLapWJeUZDZG0STItTTsWgjG5DqhCknaIPzpj2rbjGIMf8vlIvIotRU6S8C/08HC2vJXmOCleHVigSpASTAEmRqCNh1FQtYBpKmg46W0uAKQ6kBaPJQkEQd5q/disA39kDKv+YFKI0kKJHrVPxvCktEYN2SGniQQLltwWPLXUUY9rbX5QXgikmkSdrOCDDoQVrC85ypOWD56kR60na4K6w6lpSwFr+AnRXQEb+cVbsHww43hKmvicaUpKOcoNh55TFKOHuJxGN4ehQJAQJGkLTMj0KaWONKLj97/AMAlgh4+lf5F+Kw77Sh9obKQdM0QqOulLOP4c5swQUnWNLVav2rP5cQ2EyIaVPI5jt1/tVv7PMJb4Y2pwTlZznMJ2nQ0FjUEpr9ib6WLbimeT8PxEJlQqR9QBC1kEagUw7BYdeI4glS5KYU4u0iCLAjSCdulW7tB2eYxGJ7lDTaA2MzqgkjXQDLaTz/2o5MMYz5Ej0snG0zznh+PW4/m0I0jaheI4tYdUFHUyetGpwzRxOTDFyMxSJ3jcwNPSiePcJUlQD7am72VFj5K0P40XjUJ3WqISxyrYFieI54nxckjS25qXCPFZgjU2rY4QET3RkkRfaalRw1SEELsRcdazuWOqiLWw53A5VglIKQbHkaKeZCkFKqWP4teTKLqiVVjvEpbQADEeI9azPHN0NZOhtDYAQkSd6U8RwqlpUsQSmSfLlRGHx47khXxib8xW+HPpDagu01eKnBuXm/3BaKwHSfDFEt4ZEeISaco4ZJgpgquOcVG/wAOyqKVaitb6iL0tASC+M8CZXnLcNhGptlFtCTv5VUnE92bKSrymm/G+KBzK0iyE6/zK3NArw+VMuIIB0NbHUUis2rpBHC+LlKrxG/KvXmW0IWyhK1Ibw6UPrJBKTiHQlKJG4lxNumuteFEifDMda954HxZpxCE92lxLiWwtCsoStPcOIKYVAJCu7EW1GguJ+jFS7ktjQ0wjhGOWy+M6EhLkIW8O8SUrum6SVISsGB93MFZhyKrGuhIUnVMAbSITAvzECD0HSnWOWUNpQQEmRIBJBKQQLkk2k/eV5nWqxjxYgTzPWsGaTm0vY9PHBRTfuc8T7QEJbwv7wKQ0lXhQHlEKUFypJUJkjb+LTSgeLYmHTj8Q26t1gpCRBbStMRnUkhWXxZgYOwo3gLTLYedKElwkEOZQXECIGVRum0achSjjOP/AHeIdUtOTEN5W2wTGVIgKhQBBJibcrmt0J92lwYpx7dvksPCOJMcSSwFthtSy4nKCFCIPMXuAdNzVVDRbUUqBzIVlMg7GP71rhOGWniOFbYj9ygFV/DcGZ6n86N7QLCcSoGwdGcTPxDUfgfennDWhYTtk2NRmbhVwRvXXZnAFTChF4lB3Ckm1Q4hyGjHK3tVh7PJytBMQQBM+Vefnn2o3YY9zJywMTh7/fHqCB+RpBwh5wJewij4mx4Jt4eQtsfxqz8KhCFp/hWq3mZH40g42nLjWXUx4rKO3L86hikncfBfIqqQp7P4cHEvSLON5x1sQekzarT2FbCcKgclK+RikymSxiTaQPGOrbllCeir+Rqxdj2crBTplWoehNtuUVfI7j+xLGql+4u4Y2GuKvCf8xEgQdTB/Ws7YoKsQIAuwYneJPvUqz/xdP8ARH/61Hx5whDT1zCnGz8xFvLeqb7k/oJrta+pPw/iJbPD1myVpLauV/7xTftpw0KYcdAGdKReLwDNjyqscfby8NwxSLgzPnOoq+8OeTiMOhRulxsBQ2MiD9RXPVS+py3aKDwzErabxXdEA9y2/IBs4k3v1G1FYTgyU8TwuIajI8lTsfdCim+XlrPvQLSSw1xBswSiGwZ8RSSQPSKtXYhhLmCwqlzmaJCVciCR7Gmk2rf5wKknRVe376XOIIQ5/loLaFf96pNXztgIwL6U2HdkCJgCP0rzrtzAxGLUf+owkbdfeK9C7UORgXSP+lpc6gUsnwFeSq/sfw4CX1ECSUiekG1G8WxxZ/xF4fH4GkJ3nLbzmflXXYMhjCKcWMoBUVG14H0POgcUolk4txIGZwu5DuqMrSesakUHO5sZRqKE3DMB3aU4NqDi8Qn985s02dU+dT9su8exDHDcMpSktJSHDeAbXUdJA/Gm/AcEcKw7jFeJ9wRfZSjYA+ZE1B2LwULWufChXjWdXnlakn+ETYU3q18wvp3or/awM4TENMIJByjvTqm5gEJ2O5AioO0zOIZWhLoTkPwrBsoD8D0NC9r8Lndxj6leIPQkT91MD20FeuvYFvF4RsKHhWhCh/KYBEUZQxum1szywqV+DxhziQCiT4Sq3tUOPxMhIHrG9NO0XClYjGOMtpSVJnKUgJBCQOVifnVaShzOWyIIMEGxBFBYIqmYckZR0MWHGchDk62I1BrTjjaljxDILn0oNLc5kKB1meoqfBYIO51iwiKVxirbbFW0OmO0LSnc5BAAA9BQuIe75SndAo2HSk2LxTaE5EpMjUxS5WMUdzXQ6Rfqjr7jbZKhg35xTPB4J1wAOE5RzreEQAvkBzp+yc4itE8tmjBGMuQP/wDH2lI1hUawfyrvsmspeThVGFBwKaWdAvQ2jQzfS1Me7tc+lLu0WHCglaBCk77mPw8qEJ1yWyYvKPUcagH/ADIBTZRTMJUfhJB0BAsdNpuKp/at9tvKkLBUuyUC6jflrHXSs4H2/jDLbdbU4spKYSqypBmQbJt51WeC8UwxzlxpaHlE+Oc4ykmEgxKSAQOsTRjijyF5nQwx7uYBpKoKkW11A0kHcSPU0i4u+lJUhSc1yogyVEkzcxISNKeM41BV3bZGpBGVOYx0SEkm25I0MUwGCUkZx8KjeQCJ1jY/pVIxUFRnnJydsRdmMWvKvEH480DbwC5AI5betDdvMdmeaWPiCc3zt9dadd0LpSAARHT0PTrFVftS3C0+UX86eM03QpYBie9an+NNvUVYOxnEcyQlRkwmPIASPSqj2XzKavokmPL6mi+B4nuiBuFqBnz/AErF1WO4s29NkqR6AmxV1ANuYsdPIUk47A7pfJQ15SDTgOhQnaNqXcbAOHKtxCvSYrzsLqR6GTaIuKL+FRMqadLZM/dcsJ6GUmnPBMYmLCJ8JHJSbenKgMewFqdSLB1hKgYvmTadNfhoXA4yTmBgOgLA3CwIWPcA+9Xe4klphRRHFAVDVMAj+n+xrWOQDhcazqpCyrymFD8TXb+LAewrhAzLJbJ5EiQa13f/ABB5n/rtC3WImrp8P6EZIG4ic3D8I2r7ykjSIEU7/Z0+pWGW0blhwpEfw6j8T50BjsIplnCBSRmS6Um+mo9jRf7OBkGOcIgBf+mSRTVaoW6dkHbrBd0pbiYyYgt/+SZn3EfOj+wGJKWn2f8AouE/9qrx+Nc/tIdC8LhnUyWy4lXooSN6H7BiV45RBhb+Qa/dRf2oT1EaG5FS7YNn7epiD+8eS7O5GUBIF+cirr+0B9X2VDaYzuuIQAdzP4aUj4MyMXxR1+JbbMjqEeBseqgpfommuPxaF41TqyO6wSDru6ofiNKRva+gySp/UjxGDlbHDUzlSkLeIOoF7+ZojteUl5lmLISVx/NMJn1ojskyoIcxbySHHyVX+4390X2i9JeHYv7XjlLTdAMz/Kiw9zf0peBuRx2oUGcIlGqhp/VElXpc+cVzw3Cd23hGQPiJcX1ypzfiU+1K+0WLLuJCBcK8CR0CwFHpMH0pk/i/+INoBulgiOUmfwFCJzZUu2eDQl7FoCdWEEemp+deh8IehllIj/LHrCRXnf7R8QUPJWTZbKkeovVr4Tjf/jJIEeAAmdNJE9a0raRCUqsSYuU44obSM/2gKTsSlbaVKn3NVPt2O8fccQgIKFZCQbrjeOY6beVeicNwJc4gHQJShoBSjpmKQABzNp9RVQ4phEvYxxM+HvHIPUJt86qlTIzXfGinpwD2XMVhI35xUDOJW2kpSsROorrEcQdQFNlNzIJP5UsS0VQBemhBtPvqjFQyW646YgKHOINQq4Q9/D86lw+HWhSUrJSFcqcv8Hdn/MMG4jSpyyrG6TVHbA0tLKwDIJNM2m1tm860/wD8JuCf4h7VJ9lzFQSCYJ2rz5dVdNDqDQuS7NbxLo0IpmzwJc6W3O9Tu8BMjc/W9B529F/UnRUeH4RKMW0FqKW1LHiEWv1EVb+Ldn0NFUMKVZWUtkZTrBM3HO1Q8Q7L50xMEaedG8BBKMqicybXNaMfWJR2GMpJaKLwngjjeIK3SfDcE7qO/wCNeg8PaS/hltE6mUncKHKpF4IE7E9azvQy2QtMJzAhSb5ep6U+Dq1PLsnJPtpFLxOGdZKkrnQ35/3pBx1WZAKh4iZEbAD+9eoYnK4mDCp0UIINV3G8CQ4hSAQCRatjaUrJoB7INj7Okxe/41BxxgoczgbBZ8kqAJ/8T8qZcLwi8OhDZvFjXfHmf3anToltSSOeYCPnS2pOmMnQ8YVmZlOse/rUD6g9hkgC6woRuCAT8imueweV7ApJPiR4Tz8M6/j61E2cgeSAR3bucbDKohXtdVeXLE8cmvZnqwyqcUTu42+FWJunu1dJj3uB9Gl+IZWicvxtuqUExqlQmPIhRHnUuKcSlKd8jg2iwj3sJo7FR3xgmVN5t7KSfCfXT0rlIZqxLxtBKWX25UlC0uCBeAQTpoelWriICOKYdyR4gBPnI+ciq2E5VCDCHZIH8LmpjnOsc/OjO0nEoThX0HMUiOuZshUWvogzyrTh+ZUQyOmWT9pxyssEa97r6H9Kg7ItE4HiEfEVL85yT60T2wdTi+HOrQFS0Qvqkpg/6T85of8AZe+HMHiEjVTip9UCK1RjSIOXIJw7/wCVwJ1seJbGYgA38JzD5VIwDhOHqVo6pC3PJbm3/bIE/wAtJP2dYlbbjrBPgfDjZEXQ6hJi3UT7Cm/a7GgH7IkErWQQmZlShkQP5U2Uo9EzvUs0bpIfFKjX7MCEYZ9wgfHrrISgW9DNDto7zumTHjV373NQGgMdY9qszfCk4bBpZsEpT4o+8o6+pP41VuMuhkKTmAedEuGQe6RskdazvcnRfiIL237SFwLYaMNiAtYkFR/gSdCOetH9n2fseHlQHeuAq3EZUzHQCouzHZkqKX3PC2Lto3P86j11g0Njn0u4h5RUQ0htSEkSRJtt1J9qD3rwHjYbwtvPic5M90geWZRJP40PhHFL4m6pZ/y0W8oERz1orsvhyhUpWHGnE/FGik7HrrSrhOILmLxChbwkes9OgowT2LN1QF+0JferZaEZisk9Exc+VM+DrdcbcS0kZJgKVaSBtVb4g6FuLc1KjkQd0oAF+m/tV14fiWWMCiHEAqBIE+LX56VrjGopGOUrbbLBisSnDYMd2R3ik5UCblw2n0OvKKoaMOWipxHi7pBlR0LqzFponsq01iA49iXwhthRATMEhfiJnqbW5UH2n4yHUEMt5MM3HdpiO9VMST0O1FrYyeio8UcehUhJF7ganf5zQ/Dz3spyAFKZkWNTcQYfSnuwkkSSTvJufnNJs62lmCQdKMcdxaVX4MzgWJnEtJWEvAhUWOoFPglYAiCItPKvOVuEnMSSedWbC9snEpCS2CQNazdR0k3Thv3/AIOSL9hsMtMSoc/Wab4ctpJOhPKlndgmCrL1vt1raJ1mRzi1eD6jKDR/EbzblS//ABDLzqJxSiJ/vQz508VFSbYHILcxc2MjcmpW8mbMk3O1LQ8km5t+lFIcQkiCTyp40nsbuGrr06COtOeyykl7KIIKFT8qrTOJN4gjryqx9kWlFTq02KUQOUkg/lWzp4r1VRwF2n7Hd85KDkzalJgjrP5VR8dgsXg1ZHWy5eziBZSdiRsdor0XAdrmXHiw4oNPgkFCrTG4J1Fddp+O4cZUFSQradI8969tK9CyqjztHG0LjvElC7DxCJrviiO/QGyfDrbccqN4iyh60AhVqMZ4QhDYQNt5knzrNlyrGxVsi7EpRhVdyvwoUfD1UTzozj3dnGFsauYeSP6FET7K+VD4rBKsoEEjTpFBcLwQcxiXXlEAIIgqIzExYHX0qc5xyLkvin2s6x+ECsMDBk5B6qhNMXcOhD2U38KSI3iQR5SUnrXPG8N3LK4ASAUrAGgCVhUewNR8TbLwBQqHE3Sf186wL2Z6VrwQY/EthCkuDMkE5QIkHaLzPL0qn4njhU+lARBSoLynfnJ/iKdT0p62XlAZkItaLjTcC4OnOqhxvAFt/vVmxva19IHpFej0kaMPUz2W/gvaJGHGHKlSl5Badb1sFEJV1iSnoKlWt/gmIzABbD48MzBAuATHhWAYm8iqdgmjlGKKZQgw0i4zmdSdQm/WT716L2Z4KrHobexbpcGqWswyJ6ADkLXrY9GdMg4U8hfE8PiWwcr4WtTcQpK0tqBMD+KdeYp12P4Qpx9WNfBDi5KEwfCgwLzvAga2HU1Djfs2CxwxCQtSg3kDYIhI8t/era1xhtvBqxKklISCckeInRKQOZJAA61N/NwUWhd2p4shqEgjvTdKDoP5lcgKq3AOEJdK8XiVfuwZGbRw/wARn7o2FIeLPOLeKsUMilwpxObxAbIJE5Egep5U1bcxGOhLaIaRASDKWx15n0rG9M1p6JuOcfU8e7azobPhCUD949+aE0sxYewigHEOIaWBmyBOSY0khUW1sJq68I4CjDysnO4oXUYEDkkbCueKOBaVNHKuUmUKEeUfVqRtLQ1PkrvZdbaV4htCvCUhaUi8SNjv9aVS8PxJTK3xcqKiNMpseRuK4w/GVtFxMZTEWPwqSY/DlFBYclRzKJJNyTc1pjHtRiyZLYbhEOOLlVhy6U4d4WVCNByqfgOECiNyasHFUNMMqLhGYiEp1JPlWhJURKl2I4Sp/FPIRAdQjMgKEoVBghVran3qzYrs8+XW141TLTLZzd2k2MX/ABqv8P4jiMHK2UpQ46CCo/dBUmAJ3hPzNKuMF993NiHhO5KpgcgB5CucU3ZSLaVDbGYhKnFlshSCSUnUG9LcRgm3TKmxTTstgEqwqVC4zrgnWM5pj/h6AeXSvOydXCE2vYopqqZRMVwRH3JHnUTXArXNXwYFo1Kjh6BtR/1GPud8jGacJksFfP8AWpcp0KZidNPao3XlGTGnIfUitNhzlaNxEV4dMkafWNxBBgX9/Wly2sxIPPSNfo04Cl2zJ06TvG9SpSTEBOv8NNGUYitWJ08PzAnL6A+daOHCcoyK/L/anncbwBHKo3UFOij+P1/Y03cn5O7ULS+lFjbfy86tnZNDq8K660sJcUuEZhKSlIGoF9zekPd5oClSOUXPP8avfBg2xhWwVBJWM14EzfT1rd8NipZb9kFHmHaXgbmJWVYnCutvBJAeY/eNkzaUjxac4qg4zBuoV3bwMwYDkpzJ5pJ0PSvot/FhIWZsJvtpXn3HMO3i1+NAWE+sdB1r2pTWNd0uASZV+wwcDZUoEpJIQDqBv86s6sTAnKf02vRLaUhOVKUjKIASYsABbpUoWbeH8/e2tfMZ+qlkm5PgAlfxKjmvH6VplgxObxa+XKKcOuKI+AARGn51jSrTlT5xUlk1R1k2f7RhwlfxJBSrqFaH2kUn4eFJQlM3Ag7zltNNsOpSVSUiD8RHKu38KosqUE+IXAI1G/uJrVDJ6iPR6afdGnyiv8e42ywnXMvUIFz67JqnYFpXFHV51BsNiUpSJ1J3PpVhwuCYxC/GrKBcp0zXgnMTen2G4cy0QGWwlJB0Fz1r1I5OzA3HTSMvUfqsUf4GtGHDTZSrKmE8zO/Lejez3DMSym7rYOkXMJ6G0T0o5WHUdFFJ6ipWcGoG7kx0rzl8QytcoimQYrhJKiTlvrE/RrMbhnPs62m1eIQptOniSQodJkUchtelo9ajdWQfhtS/1mRO7ObBGOzmDwDSX+IOB59w5jJzAqNzlR96P4jUiu3AcOTC4ZajoJgD2SbD2od3AtvPoexTa1paQQEC4N5Ft4v71HiO2kQ3hsG4gX1bUIjWABFekskcse+K/g04Z2hyDjnEy44y0ToEoKle6lQKH4q+8hAlSZmMwjX+/Kq9iu0ylXK1JjXeI/DyqBHaVshalqzRzFz5UOyT8FpSSXJW+KcJdRiVqdM5iVDrNSpcbR8RFXbj+B+0MBTUZ4BQToek8iK8nGBeW6UFJC5uFWy1fpMqzK3yjz2WbA9pClUMokjc9Kk4JhMTisRnUVKvK1kEpSP4U7AnpVl7FdiWC33jsrVN4n6Ir0DCYRDaciEBAGgAgfKtLfhFYR1ZTMTg2nsUxgnpShycpQAkhQFhzE39q5xn7KkIXJxCi3yyiY86m4hg3ftL2LyApaQS2Oa0iQeeoqjcZ7Q41yzr6gFbBUC46bXorfAHounAeHNtNBtC5SCqDP8AOd6nfbbMzM0h7LOKThUpBSqCu4PNZP50xeU5bQetfPdRL+7JfVi2cvtpBzCfKoUuE3BIFEJWv72XyrCo7Ae9Z79w2hkjEBOiTHUzfp86wvCD8QMCYtb9a0IiLW0kk/Kow+4CbDXUflGlLQQlOISDqrX8/wC9FpcSSL8tZpcMYCSopnaB+PTSPSuy9YG6ZuBEka13bQQxYBH6HlXBRPMetv1taoMMr4QhBUtUACdwflzk8qZN8HcgmUZgLpzkkHkYHKjHBknuMWxaA8PhlLWEASSYBsSMx+ia9BxuGRkCSkKAEAEA2AtVY7L4A5lqWQlabABVxm1PoDHqan452kZwiYec1PhH3jtGt69r4bhcIuTXP+DmqWxFxzENskttApzfEkGUmdCBtygUpacCB/beKQN8UViMa4sD92hJV4pHiJEeY1I8qco4mskTax1GnSed6h8Sm5NY145JhSck6QdLaaddoqUPqPwrBItfy50D9tEmUCddPx23piMYk+EpI3gHXT9da8vs9w8hAXbUe9cOPG9vlY1AtTcSnTmFfkeprkMiPjWPMCPoTSemGib7Z05bfV6Ow2OKR4pUmPFGqQdDG426WpclmJgpIn1EHS+up964w6i2oKgmDEayN+lVxJQldlcUuyVhWI4Q0pxK8iSAJBi0fgdqVs4pRxDiu7IbQMqD/FuTB0v7xT7DjOlYSTksU84XNukEK9xSftbjPs/dJSElBiSBcje83J105V7OCHfjcfdFOp3wFfagRcH0HztUpaAm/XWl2HxKIBSuJ01iP10rRxbgIBk6e3OvDeMzUGtpXNjPSdK7zK0IneQaC+3wSQn25fpRH2iUmBF4FuV5pe1Lk45dWoR7dPnTPBcRxBR+6bD5EEokJKU6SFmx5QY89qUqWsKIGRU7Hefx5VZuCcMLSFLBLaoylCAMyQYN8widDFbehi++1x5Ghd6KtxZSH3P3nDnEr38Iueq0qykUyHZjCLjPh2wQDA5jqAb0ZxRt4JKmn1kk2DiW1JV/4pSR70oVxl5A7xTbaVx8avEgEfdVBC0TzgivSt3o26rYS5gwxCAAEAWGwA2vSTirbazmy+MfeGvrQaO0/wBpfQ2lJywVLufB9GBTju2r3M7X+uled1KeHNcX9TDOr0Mex+KSEKTIzTpTDjfHWGkZnFpv8I1JPkKp+P4S24mM6kHZSbKB86admuzGFbAeU4VrTqXFSBA2BtXodN1azKnyPB+B1wYFxoLWjLmHw9PKqQf2YrcOZGIQW73AJUL/AAxzqTinb3ErWUYNAKQYBylRV+lAcYxmLwWGRh1OJSp4qcXkJzCY8JMdflW+FoMvcPT2dGEJbDhKZzAmxuNLdRUnejRSs2lVPs1xNZfyOLKguwzEmFDSJ53HtVzUiwtvyrwfiEXDM787/P8AskDlxsnWuFsjZYFaxC8pAUkbn2/3qqcd4stDpCbCBAGn1M0nT4JZZVF0ctl/UkzcTpBmY0Nx9b1Hh08rGfYRXSUrEgL06De/6+1SttG0EE7n368hUwm1JSddAbc/P3/E1w41MBJj8I2FaKgnUTyB6639xNTBUCMvKPf/AHrm14Cd4bHKaVmHxWFxryAvyt60czxt7OpYbQoK18ZEkQBAIO0yegpX3xAPhBmepubW9a6+17gkbztqNPQ1bF1GTGqi9HIlf46rxBttXeG0bwoEiNjaJqi4rh2MexCDiAtTaLpRqUwT4fPefKr208QNjbXz67+ddpxE8wDz1t5fjWhdfNRqgvfInTh5BAQ5EgERA8x7j2FdrwAIuDe6ed9fW8edNzpIPTTYCuGGoPivN+gg6e4n0rCrALGsOEHL4ha/0PKKmTJm0dDzt/v7UavNIiNb8+fkP96w4ZZ0g2g31nbpvFBpsNIAU8lE+GdzHKCPzqFXERplVJPLb12/Wj3ApJ0Gt5B6WP1sa7CQbqSBfabx+X60H8vgWgFOOH3m16ybEHr53ipDiABYqB18pjl5z71pxhSiQmQL2NidPl1rlrh0xJkTQclWzqY/4CvPmEfEmQcpEgQDc6xb3qLthwcOs3A8JBkm9vYAUxwPGQlICtQDtt6dLVxj+NNKSU8xG241r1Olz4sdXItKuxKyp4fugAClIjw+0beVEOupGkkjU/gIP1eq2rhWJLmdXhiwuLdbaWj5UY6haSkZ4Mb+1/Y3rJ1GPH6j7JaM6ss3CODnEq8KcqU/Es6TEwOZ/C1OHOyqRq8QD/KJ23mknZ3tL3LDrbkyBKCkEk3kiBudvOs4l+0NlSczTL8xOVbSh5306QJNa8XS4XBN7f3KR7fJa8JhmMOn92JWf+YqCr8PkIFAY7EJB7wrActKtM4GygDBGvlXnr/bnFvHKzhCkbKXKYPlEegM1A7hHHQftLqlJ/hR4U+seI+9XcoY12tpfRFO+K/SNeNdtEF0pwyVrdP3UiU+uw/qt1pUeHvvrU7iHDkV/wAtBt5KP6e9HYRLLIhtASnoI9+frWYriAj4Onob1ln1E3rGqXv5/gnKbfJthhDQ8KMg1lKYv5xfUXrvNJuBlHiEcxpQo4yofcBj6/Wuxx1CjCmjMyetZXim91ZINgXKSb38vq9QPNocIDiM6QYjSx1iDWf4qzB8PX1nnWv8Sa1TblP6/WlLGM4vuXIbLi1jsFhWUhGVsFOYIAlW4uNSZBpPxDgTT7C86SHXSFZlmVJOiY5AchsTTHsO+la3UlIugEG2iSQf9XyqTtHj1MtOPuAJCUmwgxsm9uh9a9zBPvipFe60UzD8N4fhGTiHm3FLCygJWROZPLLYRrNcYDjTWJJCJSRJyq1j01qq4AHGrdzOFITBTqRmUTt5CjMPwhrDPIOJxBCJBHdhQKrgRJiNb62mlz48eb5G/mQnJbUt2uqdr0O5hG920E0r7XdpG2MQWsM2YSBJWSQSRsDeI61Nw/tOy0y13zbanFpzmVRGZRgRNrAVgj8Oyp80dwOFAgwSIPpfz8ifnUgeEaH38z70MjFyPrrepG3rCNZ/GsT7lyFpokUkkTF7aHKR/bSpBf7pEan0/K1Du4gmARJ5g7fX4ViCJKZIBHprb9PSup+4AoSkeGSRppJ6VttV8qkyQNelhHtXDD0CCJIGXTeNRUq8SIIIg9f1+tKF0FM0W0i4SRFtfq96xCxsqAb79frrXBcVMJGsRrzv/vWi6pIByz+XT5/KhKUmBsMSn+cnWR012rhCiDJFtvW+lCPYtGUwND5k8/Ump041JAtEgEQfX2vRdrYvciRTypNhBN518rWqRTk20HKdd6hW6kkFKoymTOhH4/7CttKE2TqQefP9ee1L3M7uJV4fMbXm+u1rf286mSFeKL8rWiOvrWi2EkyJkTM77W51EVR4vQ29NeVqLe6HswheYyJgSYNiJ99IqB9k3ygiIF5ja8damcXcwbKm42g/nethSkpEZvXcDfrRdHAyO8EkGb6G348qlQFCQpCZ0J30/D9K2h4iYjWIPlWy+SM0jTUDmf7Ujpo60cuPBNsp/wDa1/xNCKfQ5NjYXzCY3n8LVOrG20APLnb6FbGOTcFImNbfW5pdci2gdZREABR1NjqkTQOIwiHEwUEGAAUzM7xtTdCW5BBuRqNDPKpY2zaTMQIty6cvKuU+16DyVR7s6r4mnFHW03sP7fOp0cDfSLu6HcSOZmKsGdUDxCd7a/ptfrWOkieYgdI8tjVV1GSS3R1Ir+MZxDYkALFgSLE2vr7VyviZAOdCh5jW317U+JcV4ZSRc68unQ/V6iDJI8QJN503JPlpuKZT1tINFeVxMfwdNLf21qN7GJVJIy67Hkf0qxfZUmc2S/TW9Q4jAhUWSbT1t/eqRzQT4/8ATqKw4L2UCKxpRgpjS/P61n0qwq4WkR4L+fO0ecU24FhsKyCp1HeK8OolKQem+1zz97wzxlrj7i+mb/ZZhSpx924hATB/nP8A9aH/AGrPE4dxpItaSSOc/lVqw3HsI0ClpsJkCcqQLAK1jUiqF21LuIUru05kkac7xedbx716OLNijGu5BqtIo/ZtwtoUoaqI9kg/rTX/ABIkQfFzFiPnQrDGISQlTRIHP2PoSSRRR4eoQQkgqJ8hG1QzdkptsR2D8QU2+oLcT4oAmSJA0mDetJaa/wCkg9SkGun8GYHhIi3S5kH1n5VAtq5gmjdrlg2WThPwnyowfp+dZWVkzfqNbOmNvP8A9hUr+ifOt1lY2RO8D8fv+VMHtT5/+lZWV3hAOsNr6isPxf8AdW6ykfJwDjNvL8qiXo39b1lZV3/tk3+o7Y+v/IV1hPjP9RrKypf8RnwNt1eQ/wBJqRWh8v8A2FZWUJcnIWs6q/p/Ki3dD6fiKysqUQoEc0H9Q/AVzsfNP4VlZRlycwZf3fIf6qxOh+t6yspvH59BfBrC6p+t66wvxHzH4JrKykl5OQe1qPKo2viV6/6a1WUIcjoHwXxp/pV/pFHvfAnz/M1lZV58D+BfiPu/WyalPwj+lf8A/Q1lZRXD/PKAcP8A+Ufrel5+H0/IVqsoR4BIlwWp+vvVONR9ferKyi+Qrg2N/wCr8hXSf0/1it1lKBgznw+ifxpFivi+udZWVqwnS4P/2Q==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s://encrypted-tbn0.gstatic.com/images?q=tbn:ANd9GcRcMbAqHDv86_yDFW1AoI2pcno8qKs6RgTBf1RuF8rhrW7ZP9Bdo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98305" l="5986" r="99648">
                        <a14:foregroundMark x1="49296" y1="84181" x2="49296" y2="84181"/>
                        <a14:foregroundMark x1="47887" y1="81921" x2="47887" y2="81921"/>
                        <a14:foregroundMark x1="46479" y1="88136" x2="46479" y2="88136"/>
                        <a14:foregroundMark x1="51056" y1="85876" x2="51056" y2="85876"/>
                        <a14:foregroundMark x1="50352" y1="81921" x2="50352" y2="81921"/>
                        <a14:foregroundMark x1="51408" y1="88136" x2="51408" y2="88136"/>
                        <a14:foregroundMark x1="93310" y1="87571" x2="93310" y2="87571"/>
                        <a14:foregroundMark x1="96127" y1="89266" x2="96127" y2="89266"/>
                        <a14:foregroundMark x1="97887" y1="89831" x2="97887" y2="89831"/>
                        <a14:foregroundMark x1="98592" y1="89831" x2="98592" y2="89831"/>
                        <a14:foregroundMark x1="89789" y1="92090" x2="89789" y2="92090"/>
                        <a14:foregroundMark x1="88732" y1="95480" x2="88732" y2="95480"/>
                        <a14:foregroundMark x1="89789" y1="95480" x2="89789" y2="95480"/>
                        <a14:foregroundMark x1="15493" y1="46893" x2="15493" y2="46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56" y="1828800"/>
            <a:ext cx="5257366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vetprofessionals.com/catprofessional/images/home-ca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6" b="95415" l="5469" r="93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1"/>
            <a:ext cx="2590800" cy="13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elephant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100000" l="9825" r="89825">
                        <a14:foregroundMark x1="14035" y1="90395" x2="14035" y2="90395"/>
                        <a14:foregroundMark x1="12281" y1="97175" x2="12281" y2="97175"/>
                        <a14:foregroundMark x1="37895" y1="93220" x2="37895" y2="93220"/>
                        <a14:foregroundMark x1="36842" y1="97740" x2="36842" y2="97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54" y="1200150"/>
            <a:ext cx="7238996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2913</TotalTime>
  <Words>130</Words>
  <Application>Microsoft Office PowerPoint</Application>
  <PresentationFormat>On-screen Show (16:9)</PresentationFormat>
  <Paragraphs>15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Elemental</vt:lpstr>
      <vt:lpstr>relative ranking</vt:lpstr>
      <vt:lpstr>What is the challenge with absolute estimates?</vt:lpstr>
      <vt:lpstr>let’s try it!!!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challenges do you ?</vt:lpstr>
    </vt:vector>
  </TitlesOfParts>
  <Company>Equifax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sustain and deepen an agile transformation?</dc:title>
  <dc:creator>Danny Presten</dc:creator>
  <cp:lastModifiedBy>Danny Presten</cp:lastModifiedBy>
  <cp:revision>36</cp:revision>
  <dcterms:created xsi:type="dcterms:W3CDTF">2018-02-23T16:35:13Z</dcterms:created>
  <dcterms:modified xsi:type="dcterms:W3CDTF">2018-06-08T13:02:30Z</dcterms:modified>
</cp:coreProperties>
</file>