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5" r:id="rId3"/>
    <p:sldId id="263" r:id="rId4"/>
    <p:sldId id="266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22" y="-4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Committed</c:v>
                </c:pt>
              </c:strCache>
            </c:strRef>
          </c:tx>
          <c:marker>
            <c:symbol val="none"/>
          </c:marker>
          <c:cat>
            <c:strRef>
              <c:f>Sheet1!$B$1:$F$1</c:f>
              <c:strCache>
                <c:ptCount val="5"/>
                <c:pt idx="0">
                  <c:v>Sprint 1</c:v>
                </c:pt>
                <c:pt idx="1">
                  <c:v>Sprint 2</c:v>
                </c:pt>
                <c:pt idx="2">
                  <c:v>Sprint 3</c:v>
                </c:pt>
                <c:pt idx="3">
                  <c:v>Sprint 4</c:v>
                </c:pt>
                <c:pt idx="4">
                  <c:v>Sprint 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50</c:v>
                </c:pt>
                <c:pt idx="1">
                  <c:v>51</c:v>
                </c:pt>
                <c:pt idx="2">
                  <c:v>45</c:v>
                </c:pt>
                <c:pt idx="3">
                  <c:v>55</c:v>
                </c:pt>
                <c:pt idx="4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Completed</c:v>
                </c:pt>
              </c:strCache>
            </c:strRef>
          </c:tx>
          <c:marker>
            <c:symbol val="none"/>
          </c:marker>
          <c:cat>
            <c:strRef>
              <c:f>Sheet1!$B$1:$F$1</c:f>
              <c:strCache>
                <c:ptCount val="5"/>
                <c:pt idx="0">
                  <c:v>Sprint 1</c:v>
                </c:pt>
                <c:pt idx="1">
                  <c:v>Sprint 2</c:v>
                </c:pt>
                <c:pt idx="2">
                  <c:v>Sprint 3</c:v>
                </c:pt>
                <c:pt idx="3">
                  <c:v>Sprint 4</c:v>
                </c:pt>
                <c:pt idx="4">
                  <c:v>Sprint 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47</c:v>
                </c:pt>
                <c:pt idx="2">
                  <c:v>25</c:v>
                </c:pt>
                <c:pt idx="3">
                  <c:v>45</c:v>
                </c:pt>
                <c:pt idx="4">
                  <c:v>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926336"/>
        <c:axId val="191616128"/>
      </c:lineChart>
      <c:catAx>
        <c:axId val="204926336"/>
        <c:scaling>
          <c:orientation val="minMax"/>
        </c:scaling>
        <c:delete val="0"/>
        <c:axPos val="b"/>
        <c:majorTickMark val="out"/>
        <c:minorTickMark val="none"/>
        <c:tickLblPos val="nextTo"/>
        <c:crossAx val="191616128"/>
        <c:crosses val="autoZero"/>
        <c:auto val="1"/>
        <c:lblAlgn val="ctr"/>
        <c:lblOffset val="100"/>
        <c:noMultiLvlLbl val="0"/>
      </c:catAx>
      <c:valAx>
        <c:axId val="191616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4926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63971-12E2-4C6E-B217-8C556B7EB252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6D614-8BBE-4C2C-B36E-FC2DD4C02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 and QA</a:t>
            </a:r>
            <a:r>
              <a:rPr lang="en-US" baseline="0" dirty="0" smtClean="0"/>
              <a:t> not done in a single sprint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1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240554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914400"/>
            <a:ext cx="7543800" cy="1614488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31618"/>
            <a:ext cx="6172200" cy="51435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4351"/>
            <a:ext cx="5791200" cy="26288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457201"/>
            <a:ext cx="21336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14351"/>
            <a:ext cx="5029200" cy="3429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3055873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3200526"/>
            <a:ext cx="3733800" cy="5486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428750"/>
            <a:ext cx="6035040" cy="17625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493776"/>
            <a:ext cx="3273552" cy="257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493777"/>
            <a:ext cx="3273552" cy="25741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028700"/>
            <a:ext cx="3276600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028700"/>
            <a:ext cx="3273552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330941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4351"/>
            <a:ext cx="4343400" cy="257175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514351"/>
            <a:ext cx="2590800" cy="257175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459582"/>
            <a:ext cx="6705600" cy="191023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2589785"/>
            <a:ext cx="5029200" cy="5406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2498598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778831"/>
            <a:ext cx="7240620" cy="42802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418098" y="314349"/>
            <a:ext cx="4153854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87641"/>
            <a:ext cx="6479362" cy="356606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57600"/>
            <a:ext cx="7543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514351"/>
            <a:ext cx="6096000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160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4616054"/>
            <a:ext cx="45720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4381500"/>
            <a:ext cx="2133600" cy="228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6400800" cy="2667000"/>
          </a:xfrm>
        </p:spPr>
        <p:txBody>
          <a:bodyPr/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making small stories</a:t>
            </a:r>
            <a:endParaRPr lang="en-US" sz="4000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6" name="Rectangle 5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4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514350"/>
            <a:ext cx="4953000" cy="281940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539853"/>
              </p:ext>
            </p:extLst>
          </p:nvPr>
        </p:nvGraphicFramePr>
        <p:xfrm>
          <a:off x="2286000" y="590550"/>
          <a:ext cx="44958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9" name="Rectangle 8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390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4" name="Rectangle 3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381000" y="20955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Lucida Console" panose="020B0609040504020204" pitchFamily="49" charset="0"/>
              </a:rPr>
              <a:t>INVEST in good stories</a:t>
            </a:r>
            <a:endParaRPr lang="en-US" sz="2400" dirty="0">
              <a:latin typeface="Lucida Console" panose="020B060904050402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895350"/>
            <a:ext cx="70524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“I” Independent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“N” Negotiable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“V” Valuable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“E” Estimable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“S” Small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“T” Testable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Lucida Console" panose="020B060904050402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107" y="3342173"/>
            <a:ext cx="8591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Lucida Console" panose="020B0609040504020204" pitchFamily="49" charset="0"/>
              </a:rPr>
              <a:t>what are some real world challenges you face?</a:t>
            </a:r>
            <a:endParaRPr lang="en-US" sz="2400" i="1" dirty="0">
              <a:solidFill>
                <a:schemeClr val="bg1">
                  <a:lumMod val="50000"/>
                  <a:lumOff val="50000"/>
                </a:schemeClr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13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20955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Lucida Console" panose="020B0609040504020204" pitchFamily="49" charset="0"/>
              </a:rPr>
              <a:t>9</a:t>
            </a:r>
            <a:r>
              <a:rPr lang="en-US" sz="2400" dirty="0" smtClean="0">
                <a:latin typeface="Lucida Console" panose="020B0609040504020204" pitchFamily="49" charset="0"/>
              </a:rPr>
              <a:t> patterns for splitting stories</a:t>
            </a:r>
            <a:endParaRPr lang="en-US" sz="2400" dirty="0">
              <a:latin typeface="Lucida Console" panose="020B0609040504020204" pitchFamily="49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822930"/>
              </p:ext>
            </p:extLst>
          </p:nvPr>
        </p:nvGraphicFramePr>
        <p:xfrm>
          <a:off x="271789" y="717550"/>
          <a:ext cx="8305800" cy="3987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pattern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1rst story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2</a:t>
                      </a:r>
                      <a:r>
                        <a:rPr lang="en-US" sz="1100" baseline="30000" dirty="0" smtClean="0">
                          <a:latin typeface="Lucida Console" panose="020B0609040504020204" pitchFamily="49" charset="0"/>
                        </a:rPr>
                        <a:t>nd</a:t>
                      </a:r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 story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workflow steps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Publish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to web site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Publish with editor review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business rule variations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Search flights with flexible dates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“n” days between x and y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major effort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Pay for flight with all major credit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cards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Pay with one credit card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simple/complex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Search for flights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between two destinations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Specify max number of stops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variations in data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 can create news articles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In English…French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data entry variations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 can search for flights with flexible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dates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Using a fancy calendar UI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defer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performance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Search for flights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In under 5 secs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Operations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Sign up for account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Edit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Account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break out a spike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Investigate credit</a:t>
                      </a:r>
                      <a:r>
                        <a:rPr lang="en-US" sz="1100" baseline="0" dirty="0" smtClean="0">
                          <a:latin typeface="Lucida Console" panose="020B0609040504020204" pitchFamily="49" charset="0"/>
                        </a:rPr>
                        <a:t> card processing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Lucida Console" panose="020B0609040504020204" pitchFamily="49" charset="0"/>
                        </a:rPr>
                        <a:t>Implement</a:t>
                      </a:r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6773825" y="2512116"/>
            <a:ext cx="4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https://agileforall.com/patterns-for-splitting-user-stories/</a:t>
            </a:r>
          </a:p>
        </p:txBody>
      </p:sp>
    </p:spTree>
    <p:extLst>
      <p:ext uri="{BB962C8B-B14F-4D97-AF65-F5344CB8AC3E}">
        <p14:creationId xmlns:p14="http://schemas.microsoft.com/office/powerpoint/2010/main" val="12945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6705600" cy="2362200"/>
          </a:xfrm>
        </p:spPr>
        <p:txBody>
          <a:bodyPr/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let’s do an exercise</a:t>
            </a:r>
            <a:endParaRPr lang="en-US" sz="4000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6" name="Rectangle 5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262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2874</TotalTime>
  <Words>172</Words>
  <Application>Microsoft Office PowerPoint</Application>
  <PresentationFormat>On-screen Show (16:9)</PresentationFormat>
  <Paragraphs>44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Elemental</vt:lpstr>
      <vt:lpstr>making small stories</vt:lpstr>
      <vt:lpstr>PowerPoint Presentation</vt:lpstr>
      <vt:lpstr>PowerPoint Presentation</vt:lpstr>
      <vt:lpstr>PowerPoint Presentation</vt:lpstr>
      <vt:lpstr>let’s do an exercise</vt:lpstr>
    </vt:vector>
  </TitlesOfParts>
  <Company>Equifax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sustain and deepen an agile transformation?</dc:title>
  <dc:creator>Danny Presten</dc:creator>
  <cp:lastModifiedBy>Danny Presten</cp:lastModifiedBy>
  <cp:revision>33</cp:revision>
  <dcterms:created xsi:type="dcterms:W3CDTF">2018-02-23T16:35:13Z</dcterms:created>
  <dcterms:modified xsi:type="dcterms:W3CDTF">2018-06-07T16:21:39Z</dcterms:modified>
</cp:coreProperties>
</file>