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70" r:id="rId12"/>
    <p:sldId id="266" r:id="rId13"/>
    <p:sldId id="271" r:id="rId14"/>
    <p:sldId id="267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86" autoAdjust="0"/>
  </p:normalViewPr>
  <p:slideViewPr>
    <p:cSldViewPr>
      <p:cViewPr>
        <p:scale>
          <a:sx n="100" d="100"/>
          <a:sy n="100" d="100"/>
        </p:scale>
        <p:origin x="-1944" y="-8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9D295-84C1-46B2-9D90-0D3EDA3505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8BD7-7F47-485F-9FCB-0413178E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8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First step…yo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u’ve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gotta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get budget. for each tables correct answers you win valuable fake money</a:t>
            </a:r>
            <a:endParaRPr lang="en-US" sz="1200" b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8BD7-7F47-485F-9FCB-0413178EA78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99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SAFe</a:t>
            </a:r>
            <a:r>
              <a:rPr lang="en-US" dirty="0" smtClean="0"/>
              <a:t> calls these enablers –</a:t>
            </a:r>
            <a:r>
              <a:rPr lang="en-US" baseline="0" dirty="0" smtClean="0"/>
              <a:t> Infrastructure, Research/Exploration or Technical Capability (Architectural Runway)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8BD7-7F47-485F-9FCB-0413178EA7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74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SAFe</a:t>
            </a:r>
            <a:r>
              <a:rPr lang="en-US" dirty="0" smtClean="0"/>
              <a:t> calls these enablers –</a:t>
            </a:r>
            <a:r>
              <a:rPr lang="en-US" baseline="0" dirty="0" smtClean="0"/>
              <a:t> Infrastructure, Research/Exploration or Technical Capability (Architectural Runway)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8BD7-7F47-485F-9FCB-0413178EA7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7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5956" y="1666494"/>
            <a:ext cx="6226760" cy="815936"/>
          </a:xfrm>
        </p:spPr>
        <p:txBody>
          <a:bodyPr anchor="b">
            <a:noAutofit/>
          </a:bodyPr>
          <a:lstStyle>
            <a:lvl1pPr algn="l">
              <a:defRPr sz="40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835956" y="2459831"/>
            <a:ext cx="6233574" cy="1178719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buNone/>
              <a:defRPr sz="320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7627853" y="0"/>
            <a:ext cx="942975" cy="4495684"/>
            <a:chOff x="7324725" y="1657466"/>
            <a:chExt cx="942975" cy="4495684"/>
          </a:xfrm>
        </p:grpSpPr>
        <p:grpSp>
          <p:nvGrpSpPr>
            <p:cNvPr id="23" name="Group 22"/>
            <p:cNvGrpSpPr/>
            <p:nvPr/>
          </p:nvGrpSpPr>
          <p:grpSpPr>
            <a:xfrm>
              <a:off x="7324725" y="5343524"/>
              <a:ext cx="942975" cy="809626"/>
              <a:chOff x="2028825" y="1676399"/>
              <a:chExt cx="942975" cy="809626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16" t="83889" r="21531" b="4444"/>
              <a:stretch/>
            </p:blipFill>
            <p:spPr>
              <a:xfrm>
                <a:off x="2095500" y="1685924"/>
                <a:ext cx="762000" cy="800101"/>
              </a:xfrm>
              <a:prstGeom prst="rect">
                <a:avLst/>
              </a:prstGeom>
            </p:spPr>
          </p:pic>
          <p:sp>
            <p:nvSpPr>
              <p:cNvPr id="26" name="Hexagon 25"/>
              <p:cNvSpPr/>
              <p:nvPr/>
            </p:nvSpPr>
            <p:spPr>
              <a:xfrm>
                <a:off x="2028825" y="1676399"/>
                <a:ext cx="942975" cy="809626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 flipV="1">
              <a:off x="7796212" y="1657466"/>
              <a:ext cx="0" cy="36955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9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1581150"/>
            <a:ext cx="6561052" cy="2743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First </a:t>
            </a:r>
            <a:r>
              <a:rPr lang="en-US" dirty="0"/>
              <a:t>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6616" y="205740"/>
            <a:ext cx="8787384" cy="5539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627853" y="0"/>
            <a:ext cx="942975" cy="4495684"/>
            <a:chOff x="7324725" y="1657466"/>
            <a:chExt cx="942975" cy="4495684"/>
          </a:xfrm>
        </p:grpSpPr>
        <p:grpSp>
          <p:nvGrpSpPr>
            <p:cNvPr id="6" name="Group 5"/>
            <p:cNvGrpSpPr/>
            <p:nvPr/>
          </p:nvGrpSpPr>
          <p:grpSpPr>
            <a:xfrm>
              <a:off x="7324725" y="5343524"/>
              <a:ext cx="942975" cy="809626"/>
              <a:chOff x="2028825" y="1676399"/>
              <a:chExt cx="942975" cy="8096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16" t="83889" r="21531" b="4444"/>
              <a:stretch/>
            </p:blipFill>
            <p:spPr>
              <a:xfrm>
                <a:off x="2095500" y="1685924"/>
                <a:ext cx="762000" cy="800101"/>
              </a:xfrm>
              <a:prstGeom prst="rect">
                <a:avLst/>
              </a:prstGeom>
            </p:spPr>
          </p:pic>
          <p:sp>
            <p:nvSpPr>
              <p:cNvPr id="10" name="Hexagon 9"/>
              <p:cNvSpPr/>
              <p:nvPr/>
            </p:nvSpPr>
            <p:spPr>
              <a:xfrm>
                <a:off x="2028825" y="1676399"/>
                <a:ext cx="942975" cy="809626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V="1">
              <a:off x="7796212" y="1657466"/>
              <a:ext cx="0" cy="36955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5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2000">
                <a:solidFill>
                  <a:schemeClr val="bg1"/>
                </a:solidFill>
                <a:latin typeface="+mn-lt"/>
              </a:defRPr>
            </a:lvl1pPr>
            <a:lvl2pPr marL="742950" indent="-28575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800">
                <a:solidFill>
                  <a:schemeClr val="bg1"/>
                </a:solidFill>
                <a:latin typeface="+mn-lt"/>
              </a:defRPr>
            </a:lvl2pPr>
            <a:lvl3pPr marL="1143000" indent="-2286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600">
                <a:solidFill>
                  <a:schemeClr val="bg1"/>
                </a:solidFill>
                <a:latin typeface="+mn-lt"/>
              </a:defRPr>
            </a:lvl3pPr>
            <a:lvl4pPr marL="1600200" indent="-2286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400">
                <a:solidFill>
                  <a:schemeClr val="bg1"/>
                </a:solidFill>
                <a:latin typeface="+mn-lt"/>
              </a:defRPr>
            </a:lvl4pPr>
            <a:lvl5pPr marL="2057400" indent="-2286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400">
                <a:solidFill>
                  <a:schemeClr val="bg1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2000">
                <a:solidFill>
                  <a:schemeClr val="bg1"/>
                </a:solidFill>
                <a:latin typeface="+mn-lt"/>
              </a:defRPr>
            </a:lvl1pPr>
            <a:lvl2pPr marL="742950" indent="-28575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800">
                <a:solidFill>
                  <a:schemeClr val="bg1"/>
                </a:solidFill>
                <a:latin typeface="+mn-lt"/>
              </a:defRPr>
            </a:lvl2pPr>
            <a:lvl3pPr marL="1143000" indent="-2286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600">
                <a:solidFill>
                  <a:schemeClr val="bg1"/>
                </a:solidFill>
                <a:latin typeface="+mn-lt"/>
              </a:defRPr>
            </a:lvl3pPr>
            <a:lvl4pPr marL="1600200" indent="-2286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400">
                <a:solidFill>
                  <a:schemeClr val="bg1"/>
                </a:solidFill>
                <a:latin typeface="+mn-lt"/>
              </a:defRPr>
            </a:lvl4pPr>
            <a:lvl5pPr marL="2057400" indent="-2286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400">
                <a:solidFill>
                  <a:schemeClr val="bg1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85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452" y="966978"/>
            <a:ext cx="7620348" cy="37719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5452" y="1440180"/>
            <a:ext cx="7620348" cy="1295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Palatino Linotype" panose="02040502050505030304" pitchFamily="18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bullets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59020" y="205740"/>
            <a:ext cx="878498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5452" y="2876550"/>
            <a:ext cx="7620348" cy="37719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FontTx/>
              <a:buNone/>
            </a:pPr>
            <a:r>
              <a:rPr lang="en-US" dirty="0"/>
              <a:t>Click to edit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5452" y="3349752"/>
            <a:ext cx="7620348" cy="1295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10000"/>
              </a:spcAft>
              <a:buClr>
                <a:schemeClr val="accent1"/>
              </a:buClr>
              <a:buSzPct val="120000"/>
              <a:buFont typeface="Palatino Linotype" panose="02040502050505030304" pitchFamily="18" charset="0"/>
              <a:buNone/>
              <a:defRPr lang="en-US" sz="2000" b="0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34290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10000"/>
              </a:spcAft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4290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10000"/>
              </a:spcAft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4290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10000"/>
              </a:spcAft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290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10000"/>
              </a:spcAft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b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bullets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27853" y="0"/>
            <a:ext cx="942975" cy="4495684"/>
            <a:chOff x="7324725" y="1657466"/>
            <a:chExt cx="942975" cy="4495684"/>
          </a:xfrm>
        </p:grpSpPr>
        <p:grpSp>
          <p:nvGrpSpPr>
            <p:cNvPr id="11" name="Group 10"/>
            <p:cNvGrpSpPr/>
            <p:nvPr/>
          </p:nvGrpSpPr>
          <p:grpSpPr>
            <a:xfrm>
              <a:off x="7324725" y="5343524"/>
              <a:ext cx="942975" cy="809626"/>
              <a:chOff x="2028825" y="1676399"/>
              <a:chExt cx="942975" cy="80962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16" t="83889" r="21531" b="4444"/>
              <a:stretch/>
            </p:blipFill>
            <p:spPr>
              <a:xfrm>
                <a:off x="2095500" y="1685924"/>
                <a:ext cx="762000" cy="800101"/>
              </a:xfrm>
              <a:prstGeom prst="rect">
                <a:avLst/>
              </a:prstGeom>
            </p:spPr>
          </p:pic>
          <p:sp>
            <p:nvSpPr>
              <p:cNvPr id="14" name="Hexagon 13"/>
              <p:cNvSpPr/>
              <p:nvPr/>
            </p:nvSpPr>
            <p:spPr>
              <a:xfrm>
                <a:off x="2028825" y="1676399"/>
                <a:ext cx="942975" cy="809626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 flipV="1">
              <a:off x="7796212" y="1657466"/>
              <a:ext cx="0" cy="36955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0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2240554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36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65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3055873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61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35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31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9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5956" y="1666494"/>
            <a:ext cx="6226760" cy="815936"/>
          </a:xfrm>
        </p:spPr>
        <p:txBody>
          <a:bodyPr anchor="b">
            <a:noAutofit/>
          </a:bodyPr>
          <a:lstStyle>
            <a:lvl1pPr algn="l">
              <a:defRPr sz="4000" b="0" cap="none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835956" y="2459831"/>
            <a:ext cx="6233574" cy="1178719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buNone/>
              <a:defRPr sz="320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7627853" y="0"/>
            <a:ext cx="942975" cy="4495684"/>
            <a:chOff x="7324725" y="1657466"/>
            <a:chExt cx="942975" cy="4495684"/>
          </a:xfrm>
        </p:grpSpPr>
        <p:grpSp>
          <p:nvGrpSpPr>
            <p:cNvPr id="16" name="Group 15"/>
            <p:cNvGrpSpPr/>
            <p:nvPr/>
          </p:nvGrpSpPr>
          <p:grpSpPr>
            <a:xfrm>
              <a:off x="7324725" y="5343524"/>
              <a:ext cx="942975" cy="809626"/>
              <a:chOff x="2028825" y="1676399"/>
              <a:chExt cx="942975" cy="809626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16" t="83889" r="21531" b="4444"/>
              <a:stretch/>
            </p:blipFill>
            <p:spPr>
              <a:xfrm>
                <a:off x="2095500" y="1685924"/>
                <a:ext cx="762000" cy="800101"/>
              </a:xfrm>
              <a:prstGeom prst="rect">
                <a:avLst/>
              </a:prstGeom>
            </p:spPr>
          </p:pic>
          <p:sp>
            <p:nvSpPr>
              <p:cNvPr id="27" name="Hexagon 26"/>
              <p:cNvSpPr/>
              <p:nvPr/>
            </p:nvSpPr>
            <p:spPr>
              <a:xfrm>
                <a:off x="2028825" y="1676399"/>
                <a:ext cx="942975" cy="809626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 flipV="1">
              <a:off x="7796212" y="1657466"/>
              <a:ext cx="0" cy="36955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13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330941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96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2498598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54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47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5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835956" y="1666494"/>
            <a:ext cx="6226760" cy="815936"/>
          </a:xfrm>
        </p:spPr>
        <p:txBody>
          <a:bodyPr anchor="b">
            <a:noAutofit/>
          </a:bodyPr>
          <a:lstStyle>
            <a:lvl1pPr algn="l">
              <a:defRPr sz="4000" b="0" cap="none" baseline="0">
                <a:solidFill>
                  <a:srgbClr val="F4762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835956" y="2459831"/>
            <a:ext cx="6233574" cy="1178719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buNone/>
              <a:defRPr sz="320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627853" y="0"/>
            <a:ext cx="942975" cy="4495684"/>
            <a:chOff x="7324725" y="1657466"/>
            <a:chExt cx="942975" cy="4495684"/>
          </a:xfrm>
        </p:grpSpPr>
        <p:grpSp>
          <p:nvGrpSpPr>
            <p:cNvPr id="22" name="Group 21"/>
            <p:cNvGrpSpPr/>
            <p:nvPr/>
          </p:nvGrpSpPr>
          <p:grpSpPr>
            <a:xfrm>
              <a:off x="7324725" y="5343524"/>
              <a:ext cx="942975" cy="809626"/>
              <a:chOff x="2028825" y="1676399"/>
              <a:chExt cx="942975" cy="80962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16" t="83889" r="21531" b="4444"/>
              <a:stretch/>
            </p:blipFill>
            <p:spPr>
              <a:xfrm>
                <a:off x="2095500" y="1685924"/>
                <a:ext cx="762000" cy="800101"/>
              </a:xfrm>
              <a:prstGeom prst="rect">
                <a:avLst/>
              </a:prstGeom>
            </p:spPr>
          </p:pic>
          <p:sp>
            <p:nvSpPr>
              <p:cNvPr id="27" name="Hexagon 26"/>
              <p:cNvSpPr/>
              <p:nvPr/>
            </p:nvSpPr>
            <p:spPr>
              <a:xfrm>
                <a:off x="2028825" y="1676399"/>
                <a:ext cx="942975" cy="809626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 flipV="1">
              <a:off x="7796212" y="1657466"/>
              <a:ext cx="0" cy="36955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6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573314" y="895350"/>
            <a:ext cx="8005910" cy="37959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2000">
                <a:solidFill>
                  <a:schemeClr val="bg1"/>
                </a:solidFill>
                <a:latin typeface="+mn-lt"/>
              </a:defRPr>
            </a:lvl1pPr>
            <a:lvl2pPr marL="742950" indent="-28575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800">
                <a:solidFill>
                  <a:schemeClr val="bg1"/>
                </a:solidFill>
                <a:latin typeface="+mn-lt"/>
              </a:defRPr>
            </a:lvl2pPr>
            <a:lvl3pPr marL="1143000" indent="-2286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600">
                <a:solidFill>
                  <a:schemeClr val="bg1"/>
                </a:solidFill>
                <a:latin typeface="+mn-lt"/>
              </a:defRPr>
            </a:lvl3pPr>
            <a:lvl4pPr marL="1600200" indent="-2286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400">
                <a:solidFill>
                  <a:schemeClr val="bg1"/>
                </a:solidFill>
                <a:latin typeface="+mn-lt"/>
              </a:defRPr>
            </a:lvl4pPr>
            <a:lvl5pPr marL="2057400" indent="-228600"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59020" y="205740"/>
            <a:ext cx="878498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3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-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79" y="966978"/>
            <a:ext cx="7195729" cy="37719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None/>
              <a:defRPr lang="en-US" sz="2400" b="0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86384" y="1440180"/>
            <a:ext cx="7108846" cy="29626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bullets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59020" y="205740"/>
            <a:ext cx="878498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33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76" y="966978"/>
            <a:ext cx="3511296" cy="37719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22376" y="1440180"/>
            <a:ext cx="3749040" cy="29626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 pitchFamily="18" charset="2"/>
              <a:buChar char="Â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bullets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59020" y="205740"/>
            <a:ext cx="878498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46320" y="966978"/>
            <a:ext cx="3511296" cy="37719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FontTx/>
              <a:buNone/>
            </a:pPr>
            <a:r>
              <a:rPr lang="en-US" dirty="0"/>
              <a:t>Click to edit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846320" y="1440180"/>
            <a:ext cx="3749040" cy="29626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10000"/>
              </a:spcAft>
              <a:buClr>
                <a:schemeClr val="accent1"/>
              </a:buClr>
              <a:buSzPct val="100000"/>
              <a:buFont typeface="Wingdings 2" panose="05020102010507070707" pitchFamily="18" charset="2"/>
              <a:buChar char=""/>
              <a:defRPr lang="en-US" sz="2000" b="0" kern="120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34290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10000"/>
              </a:spcAft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4290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10000"/>
              </a:spcAft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4290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10000"/>
              </a:spcAft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290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10000"/>
              </a:spcAft>
              <a:buClr>
                <a:srgbClr val="C00000"/>
              </a:buClr>
              <a:buSzPct val="120000"/>
              <a:buFontTx/>
              <a:buBlip>
                <a:blip r:embed="rId2"/>
              </a:buBlip>
              <a:defRPr lang="en-US" sz="2600" b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bullets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11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59020" y="205740"/>
            <a:ext cx="878498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16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67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31171" y="2023054"/>
            <a:ext cx="4623292" cy="25298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SzPct val="100000"/>
              <a:buFont typeface="Wingdings 2" panose="05020102010507070707" pitchFamily="18" charset="2"/>
              <a:buChar char=""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6616" y="205740"/>
            <a:ext cx="8787384" cy="5539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627853" y="0"/>
            <a:ext cx="942975" cy="4495684"/>
            <a:chOff x="7324725" y="1657466"/>
            <a:chExt cx="942975" cy="4495684"/>
          </a:xfrm>
        </p:grpSpPr>
        <p:grpSp>
          <p:nvGrpSpPr>
            <p:cNvPr id="6" name="Group 5"/>
            <p:cNvGrpSpPr/>
            <p:nvPr/>
          </p:nvGrpSpPr>
          <p:grpSpPr>
            <a:xfrm>
              <a:off x="7324725" y="5343524"/>
              <a:ext cx="942975" cy="809626"/>
              <a:chOff x="2028825" y="1676399"/>
              <a:chExt cx="942975" cy="8096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16" t="83889" r="21531" b="4444"/>
              <a:stretch/>
            </p:blipFill>
            <p:spPr>
              <a:xfrm>
                <a:off x="2095500" y="1685924"/>
                <a:ext cx="762000" cy="800101"/>
              </a:xfrm>
              <a:prstGeom prst="rect">
                <a:avLst/>
              </a:prstGeom>
            </p:spPr>
          </p:pic>
          <p:sp>
            <p:nvSpPr>
              <p:cNvPr id="10" name="Hexagon 9"/>
              <p:cNvSpPr/>
              <p:nvPr/>
            </p:nvSpPr>
            <p:spPr>
              <a:xfrm>
                <a:off x="2028825" y="1676399"/>
                <a:ext cx="942975" cy="809626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V="1">
              <a:off x="7796212" y="1657466"/>
              <a:ext cx="0" cy="36955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363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616" y="205740"/>
            <a:ext cx="8787384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801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bg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Tx/>
        <a:buBlip>
          <a:blip r:embed="rId14"/>
        </a:buBlip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 Narrow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Courier New" pitchFamily="49" charset="0"/>
        <a:buChar char="o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1"/>
            <a:ext cx="6096000" cy="274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2CA8EDD-1F8E-454D-B3CE-D6F0B2844BEC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6/7/2018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5D4FB5F-D9F7-4443-B9CE-B704D177F98B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59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https://www.youtube.com/watch?v=JzwkVeij0aA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514350"/>
            <a:ext cx="6400800" cy="2667000"/>
          </a:xfrm>
        </p:spPr>
        <p:txBody>
          <a:bodyPr/>
          <a:lstStyle/>
          <a:p>
            <a:r>
              <a:rPr lang="en-US" sz="4000" dirty="0" smtClean="0">
                <a:latin typeface="Lucida Console" panose="020B0609040504020204" pitchFamily="49" charset="0"/>
                <a:cs typeface="Calibri" panose="020F0502020204030204" pitchFamily="34" charset="0"/>
              </a:rPr>
              <a:t>intro to writing stories</a:t>
            </a:r>
            <a:endParaRPr lang="en-US" sz="4000" dirty="0">
              <a:latin typeface="Lucida Console" panose="020B0609040504020204" pitchFamily="49" charset="0"/>
              <a:cs typeface="Calibri" panose="020F0502020204030204" pitchFamily="34" charset="0"/>
            </a:endParaRPr>
          </a:p>
        </p:txBody>
      </p:sp>
      <p:sp>
        <p:nvSpPr>
          <p:cNvPr id="3" name="AutoShape 2" descr="Agile Octane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4" descr="Agile Octane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114800"/>
            <a:ext cx="9144000" cy="51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0" b="41094"/>
          <a:stretch/>
        </p:blipFill>
        <p:spPr>
          <a:xfrm>
            <a:off x="5486400" y="4139144"/>
            <a:ext cx="2495550" cy="49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885950"/>
            <a:ext cx="6934200" cy="615553"/>
          </a:xfrm>
        </p:spPr>
        <p:txBody>
          <a:bodyPr/>
          <a:lstStyle/>
          <a:p>
            <a:r>
              <a:rPr lang="en-US" sz="4000" dirty="0" smtClean="0">
                <a:latin typeface="Lucida Console" panose="020B0609040504020204" pitchFamily="49" charset="0"/>
                <a:cs typeface="Calibri" panose="020F0502020204030204" pitchFamily="34" charset="0"/>
              </a:rPr>
              <a:t>what is a spike?</a:t>
            </a:r>
            <a:endParaRPr lang="en-US" sz="4000" dirty="0">
              <a:latin typeface="Lucida Console" panose="020B0609040504020204" pitchFamily="49" charset="0"/>
              <a:cs typeface="Calibri" panose="020F0502020204030204" pitchFamily="34" charset="0"/>
            </a:endParaRPr>
          </a:p>
        </p:txBody>
      </p:sp>
      <p:sp>
        <p:nvSpPr>
          <p:cNvPr id="3" name="AutoShape 2" descr="Agile Octane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4" descr="Agile Octane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4267200"/>
            <a:ext cx="9144000" cy="514350"/>
            <a:chOff x="152400" y="4267200"/>
            <a:chExt cx="9144000" cy="514350"/>
          </a:xfrm>
        </p:grpSpPr>
        <p:sp>
          <p:nvSpPr>
            <p:cNvPr id="11" name="Rectangle 10"/>
            <p:cNvSpPr/>
            <p:nvPr/>
          </p:nvSpPr>
          <p:spPr>
            <a:xfrm>
              <a:off x="152400" y="4267200"/>
              <a:ext cx="9144000" cy="51435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 smtClean="0">
                <a:solidFill>
                  <a:prstClr val="white"/>
                </a:solidFill>
                <a:latin typeface="Palatino Linotype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70" b="41094"/>
            <a:stretch/>
          </p:blipFill>
          <p:spPr>
            <a:xfrm>
              <a:off x="5486400" y="4291544"/>
              <a:ext cx="2495550" cy="490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97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clipboar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4" descr="Image result for clipboar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6" descr="Image result for clipboard image"/>
          <p:cNvSpPr>
            <a:spLocks noChangeAspect="1" noChangeArrowheads="1"/>
          </p:cNvSpPr>
          <p:nvPr/>
        </p:nvSpPr>
        <p:spPr bwMode="auto">
          <a:xfrm>
            <a:off x="990600" y="11239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8" descr="Image result for clipboard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50" name="Picture 10" descr="Image result for clipboar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r="14289"/>
          <a:stretch/>
        </p:blipFill>
        <p:spPr bwMode="auto">
          <a:xfrm rot="20121013">
            <a:off x="1031233" y="256004"/>
            <a:ext cx="2951815" cy="412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100605">
            <a:off x="1184652" y="885656"/>
            <a:ext cx="2743200" cy="3093154"/>
          </a:xfrm>
          <a:prstGeom prst="rect">
            <a:avLst/>
          </a:prstGeom>
          <a:solidFill>
            <a:schemeClr val="bg1"/>
          </a:solidFill>
        </p:spPr>
        <p:txBody>
          <a:bodyPr wrap="square" tIns="91440" rtlCol="0">
            <a:spAutoFit/>
          </a:bodyPr>
          <a:lstStyle/>
          <a:p>
            <a:pPr>
              <a:spcBef>
                <a:spcPct val="20000"/>
              </a:spcBef>
              <a:buClr>
                <a:srgbClr val="000000"/>
              </a:buClr>
              <a:buSzPct val="12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Do:</a:t>
            </a:r>
          </a:p>
          <a:p>
            <a:pPr marL="457200" indent="-457200">
              <a:spcBef>
                <a:spcPct val="20000"/>
              </a:spcBef>
              <a:buClr>
                <a:srgbClr val="000000"/>
              </a:buClr>
              <a:buSzPct val="120000"/>
              <a:buFontTx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Decide on a room at someone’s house</a:t>
            </a:r>
          </a:p>
          <a:p>
            <a:pPr marL="457200" indent="-457200">
              <a:spcBef>
                <a:spcPct val="20000"/>
              </a:spcBef>
              <a:buClr>
                <a:srgbClr val="000000"/>
              </a:buClr>
              <a:buSzPct val="120000"/>
              <a:buFontTx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Write Epics, Features, Stories, and Enablers</a:t>
            </a:r>
          </a:p>
          <a:p>
            <a:pPr marL="457200" indent="-457200">
              <a:spcBef>
                <a:spcPct val="20000"/>
              </a:spcBef>
              <a:buClr>
                <a:srgbClr val="000000"/>
              </a:buClr>
              <a:buSzPct val="120000"/>
              <a:buFontTx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Rate your story by quality </a:t>
            </a:r>
          </a:p>
        </p:txBody>
      </p:sp>
      <p:pic>
        <p:nvPicPr>
          <p:cNvPr id="9" name="Picture 10" descr="Image result for clipboar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r="14289"/>
          <a:stretch/>
        </p:blipFill>
        <p:spPr bwMode="auto">
          <a:xfrm rot="853851">
            <a:off x="5262756" y="890027"/>
            <a:ext cx="2951815" cy="412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870637">
            <a:off x="5481362" y="1337704"/>
            <a:ext cx="2514600" cy="3031599"/>
          </a:xfrm>
          <a:prstGeom prst="rect">
            <a:avLst/>
          </a:prstGeom>
          <a:solidFill>
            <a:schemeClr val="bg1"/>
          </a:solidFill>
        </p:spPr>
        <p:txBody>
          <a:bodyPr wrap="square" tIns="91440" rtlCol="0">
            <a:spAutoFit/>
          </a:bodyPr>
          <a:lstStyle/>
          <a:p>
            <a:pPr>
              <a:spcBef>
                <a:spcPct val="20000"/>
              </a:spcBef>
              <a:buClr>
                <a:srgbClr val="000000"/>
              </a:buClr>
              <a:buSzPct val="12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Discussion</a:t>
            </a:r>
          </a:p>
          <a:p>
            <a:pPr marL="342900" indent="-342900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How is this similar or different from software development?</a:t>
            </a:r>
          </a:p>
          <a:p>
            <a:pPr marL="342900" indent="-342900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What challenges complicate this in the real world?</a:t>
            </a:r>
          </a:p>
        </p:txBody>
      </p:sp>
    </p:spTree>
    <p:extLst>
      <p:ext uri="{BB962C8B-B14F-4D97-AF65-F5344CB8AC3E}">
        <p14:creationId xmlns:p14="http://schemas.microsoft.com/office/powerpoint/2010/main" val="35144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885950"/>
            <a:ext cx="6934200" cy="1231106"/>
          </a:xfrm>
        </p:spPr>
        <p:txBody>
          <a:bodyPr/>
          <a:lstStyle/>
          <a:p>
            <a:r>
              <a:rPr lang="en-US" sz="4000" dirty="0" smtClean="0">
                <a:latin typeface="Lucida Console" panose="020B0609040504020204" pitchFamily="49" charset="0"/>
                <a:cs typeface="Calibri" panose="020F0502020204030204" pitchFamily="34" charset="0"/>
              </a:rPr>
              <a:t>what are some anti-patterns you see?</a:t>
            </a:r>
            <a:endParaRPr lang="en-US" sz="4000" dirty="0">
              <a:latin typeface="Lucida Console" panose="020B0609040504020204" pitchFamily="49" charset="0"/>
              <a:cs typeface="Calibri" panose="020F0502020204030204" pitchFamily="34" charset="0"/>
            </a:endParaRPr>
          </a:p>
        </p:txBody>
      </p:sp>
      <p:sp>
        <p:nvSpPr>
          <p:cNvPr id="3" name="AutoShape 2" descr="Agile Octane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4" descr="Agile Octane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4267200"/>
            <a:ext cx="9144000" cy="514350"/>
            <a:chOff x="152400" y="4267200"/>
            <a:chExt cx="9144000" cy="514350"/>
          </a:xfrm>
        </p:grpSpPr>
        <p:sp>
          <p:nvSpPr>
            <p:cNvPr id="11" name="Rectangle 10"/>
            <p:cNvSpPr/>
            <p:nvPr/>
          </p:nvSpPr>
          <p:spPr>
            <a:xfrm>
              <a:off x="152400" y="4267200"/>
              <a:ext cx="9144000" cy="51435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 smtClean="0">
                <a:solidFill>
                  <a:prstClr val="white"/>
                </a:solidFill>
                <a:latin typeface="Palatino Linotype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70" b="41094"/>
            <a:stretch/>
          </p:blipFill>
          <p:spPr>
            <a:xfrm>
              <a:off x="5486400" y="4291544"/>
              <a:ext cx="2495550" cy="490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06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extreme home makeover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720">
            <a:off x="5243004" y="2967022"/>
            <a:ext cx="26670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2061655"/>
            <a:ext cx="9144000" cy="1020190"/>
            <a:chOff x="0" y="2061655"/>
            <a:chExt cx="9144000" cy="1020190"/>
          </a:xfrm>
        </p:grpSpPr>
        <p:sp>
          <p:nvSpPr>
            <p:cNvPr id="6" name="Rectangle 5"/>
            <p:cNvSpPr/>
            <p:nvPr/>
          </p:nvSpPr>
          <p:spPr>
            <a:xfrm>
              <a:off x="0" y="2061655"/>
              <a:ext cx="9144000" cy="1020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70" b="41094"/>
            <a:stretch/>
          </p:blipFill>
          <p:spPr>
            <a:xfrm>
              <a:off x="1738478" y="2061655"/>
              <a:ext cx="5195722" cy="1020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82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treme MakeOver Home Edition Intro Them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42950"/>
            <a:ext cx="67056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300" y="4400550"/>
            <a:ext cx="7391400" cy="815608"/>
          </a:xfrm>
          <a:prstGeom prst="rect">
            <a:avLst/>
          </a:prstGeom>
          <a:noFill/>
        </p:spPr>
        <p:txBody>
          <a:bodyPr wrap="square" tIns="91440" rtlCol="0">
            <a:spAutoFit/>
          </a:bodyPr>
          <a:lstStyle/>
          <a:p>
            <a:pPr>
              <a:spcBef>
                <a:spcPct val="20000"/>
              </a:spcBef>
              <a:buClr>
                <a:prstClr val="white"/>
              </a:buClr>
              <a:buSzPct val="120000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5"/>
              </a:rPr>
              <a:t>https://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5"/>
              </a:rPr>
              <a:t>www.youtube.com/watch?v=JzwkVeij0aA</a:t>
            </a: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prstClr val="white"/>
              </a:buClr>
              <a:buSzPct val="120000"/>
            </a:pP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extreme home makeover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720">
            <a:off x="5243004" y="2967022"/>
            <a:ext cx="26670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2061655"/>
            <a:ext cx="9144000" cy="1020190"/>
            <a:chOff x="0" y="2061655"/>
            <a:chExt cx="9144000" cy="1020190"/>
          </a:xfrm>
        </p:grpSpPr>
        <p:sp>
          <p:nvSpPr>
            <p:cNvPr id="9" name="Rectangle 8"/>
            <p:cNvSpPr/>
            <p:nvPr/>
          </p:nvSpPr>
          <p:spPr>
            <a:xfrm>
              <a:off x="0" y="2061655"/>
              <a:ext cx="9144000" cy="102019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70" b="41094"/>
            <a:stretch/>
          </p:blipFill>
          <p:spPr>
            <a:xfrm>
              <a:off x="1738478" y="2061655"/>
              <a:ext cx="5195722" cy="1020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1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895350"/>
            <a:ext cx="6172200" cy="762000"/>
          </a:xfrm>
          <a:prstGeom prst="rect">
            <a:avLst/>
          </a:prstGeom>
          <a:noFill/>
        </p:spPr>
        <p:txBody>
          <a:bodyPr wrap="square" tIns="91440" rtlCol="0">
            <a:prstTxWarp prst="textArchUp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000000"/>
              </a:buClr>
              <a:buSzPct val="120000"/>
            </a:pPr>
            <a:r>
              <a:rPr lang="en-US" sz="6000" dirty="0" smtClean="0">
                <a:solidFill>
                  <a:srgbClr val="FFFFFF"/>
                </a:solidFill>
                <a:effectLst>
                  <a:glow rad="228600">
                    <a:srgbClr val="019EFF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Questions for Cash</a:t>
            </a:r>
          </a:p>
        </p:txBody>
      </p:sp>
      <p:sp>
        <p:nvSpPr>
          <p:cNvPr id="3" name="AutoShape 2" descr="Image result for cash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520">
            <a:off x="5047125" y="1703365"/>
            <a:ext cx="2274111" cy="265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Image result for question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" r="100000">
                        <a14:foregroundMark x1="64800" y1="37931" x2="64800" y2="37931"/>
                        <a14:foregroundMark x1="68800" y1="41810" x2="68800" y2="41810"/>
                        <a14:foregroundMark x1="52000" y1="39655" x2="52000" y2="39655"/>
                        <a14:foregroundMark x1="56400" y1="40948" x2="56400" y2="40948"/>
                        <a14:foregroundMark x1="58000" y1="54310" x2="58000" y2="54310"/>
                        <a14:foregroundMark x1="60800" y1="68534" x2="60800" y2="68534"/>
                        <a14:foregroundMark x1="11200" y1="28448" x2="11200" y2="28448"/>
                        <a14:foregroundMark x1="13600" y1="24569" x2="13600" y2="24569"/>
                        <a14:foregroundMark x1="10400" y1="23707" x2="10400" y2="23707"/>
                        <a14:foregroundMark x1="58400" y1="91810" x2="58400" y2="91810"/>
                        <a14:foregroundMark x1="53600" y1="84052" x2="53600" y2="84052"/>
                        <a14:foregroundMark x1="59600" y1="85345" x2="59600" y2="85345"/>
                        <a14:foregroundMark x1="62800" y1="93966" x2="62800" y2="93966"/>
                        <a14:foregroundMark x1="53600" y1="87069" x2="53600" y2="87069"/>
                        <a14:foregroundMark x1="54000" y1="88362" x2="55600" y2="92672"/>
                        <a14:foregroundMark x1="81600" y1="8621" x2="81600" y2="8621"/>
                        <a14:foregroundMark x1="81600" y1="8190" x2="82000" y2="6466"/>
                        <a14:foregroundMark x1="82000" y1="6466" x2="82000" y2="6466"/>
                        <a14:foregroundMark x1="76000" y1="3879" x2="74000" y2="5172"/>
                        <a14:foregroundMark x1="77200" y1="17672" x2="76800" y2="15948"/>
                        <a14:foregroundMark x1="76800" y1="15948" x2="76800" y2="15948"/>
                        <a14:foregroundMark x1="87600" y1="14224" x2="87600" y2="14224"/>
                        <a14:foregroundMark x1="88400" y1="13362" x2="96400" y2="14224"/>
                        <a14:foregroundMark x1="95600" y1="16379" x2="90800" y2="20690"/>
                        <a14:foregroundMark x1="90800" y1="26293" x2="91200" y2="26724"/>
                        <a14:foregroundMark x1="88000" y1="81466" x2="94000" y2="78879"/>
                        <a14:foregroundMark x1="94000" y1="78879" x2="94000" y2="78879"/>
                        <a14:foregroundMark x1="95600" y1="81466" x2="96000" y2="83621"/>
                        <a14:foregroundMark x1="96000" y1="83621" x2="96000" y2="84483"/>
                        <a14:foregroundMark x1="90800" y1="94397" x2="90800" y2="94397"/>
                        <a14:foregroundMark x1="90800" y1="94397" x2="90000" y2="93534"/>
                        <a14:foregroundMark x1="9200" y1="96121" x2="6800" y2="95690"/>
                        <a14:foregroundMark x1="11200" y1="88793" x2="13200" y2="83190"/>
                        <a14:foregroundMark x1="13200" y1="83190" x2="13200" y2="83190"/>
                        <a14:foregroundMark x1="7600" y1="35345" x2="7600" y2="35345"/>
                        <a14:foregroundMark x1="7600" y1="35776" x2="8800" y2="36207"/>
                        <a14:foregroundMark x1="11600" y1="3448" x2="18800" y2="3448"/>
                        <a14:foregroundMark x1="18800" y1="3448" x2="18800" y2="3448"/>
                        <a14:foregroundMark x1="19200" y1="6897" x2="17600" y2="8621"/>
                        <a14:foregroundMark x1="17600" y1="8621" x2="16800" y2="9483"/>
                        <a14:foregroundMark x1="16400" y1="9483" x2="15200" y2="10345"/>
                        <a14:foregroundMark x1="14000" y1="16379" x2="14000" y2="16379"/>
                        <a14:foregroundMark x1="52800" y1="44397" x2="52800" y2="44397"/>
                        <a14:foregroundMark x1="68000" y1="56034" x2="68000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610">
            <a:off x="1858923" y="1723511"/>
            <a:ext cx="2752098" cy="25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ques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" r="100000">
                        <a14:foregroundMark x1="64800" y1="37931" x2="64800" y2="37931"/>
                        <a14:foregroundMark x1="68800" y1="41810" x2="68800" y2="41810"/>
                        <a14:foregroundMark x1="52000" y1="39655" x2="52000" y2="39655"/>
                        <a14:foregroundMark x1="56400" y1="40948" x2="56400" y2="40948"/>
                        <a14:foregroundMark x1="58000" y1="54310" x2="58000" y2="54310"/>
                        <a14:foregroundMark x1="60800" y1="68534" x2="60800" y2="68534"/>
                        <a14:foregroundMark x1="11200" y1="28448" x2="11200" y2="28448"/>
                        <a14:foregroundMark x1="13600" y1="24569" x2="13600" y2="24569"/>
                        <a14:foregroundMark x1="10400" y1="23707" x2="10400" y2="23707"/>
                        <a14:foregroundMark x1="58400" y1="91810" x2="58400" y2="91810"/>
                        <a14:foregroundMark x1="53600" y1="84052" x2="53600" y2="84052"/>
                        <a14:foregroundMark x1="59600" y1="85345" x2="59600" y2="85345"/>
                        <a14:foregroundMark x1="62800" y1="93966" x2="62800" y2="93966"/>
                        <a14:foregroundMark x1="53600" y1="87069" x2="53600" y2="87069"/>
                        <a14:foregroundMark x1="54000" y1="88362" x2="55600" y2="92672"/>
                        <a14:foregroundMark x1="81600" y1="8621" x2="81600" y2="8621"/>
                        <a14:foregroundMark x1="81600" y1="8190" x2="82000" y2="6466"/>
                        <a14:foregroundMark x1="82000" y1="6466" x2="82000" y2="6466"/>
                        <a14:foregroundMark x1="76000" y1="3879" x2="74000" y2="5172"/>
                        <a14:foregroundMark x1="77200" y1="17672" x2="76800" y2="15948"/>
                        <a14:foregroundMark x1="76800" y1="15948" x2="76800" y2="15948"/>
                        <a14:foregroundMark x1="87600" y1="14224" x2="87600" y2="14224"/>
                        <a14:foregroundMark x1="88400" y1="13362" x2="96400" y2="14224"/>
                        <a14:foregroundMark x1="95600" y1="16379" x2="90800" y2="20690"/>
                        <a14:foregroundMark x1="90800" y1="26293" x2="91200" y2="26724"/>
                        <a14:foregroundMark x1="88000" y1="81466" x2="94000" y2="78879"/>
                        <a14:foregroundMark x1="94000" y1="78879" x2="94000" y2="78879"/>
                        <a14:foregroundMark x1="95600" y1="81466" x2="96000" y2="83621"/>
                        <a14:foregroundMark x1="96000" y1="83621" x2="96000" y2="84483"/>
                        <a14:foregroundMark x1="90800" y1="94397" x2="90800" y2="94397"/>
                        <a14:foregroundMark x1="90800" y1="94397" x2="90000" y2="93534"/>
                        <a14:foregroundMark x1="9200" y1="96121" x2="6800" y2="95690"/>
                        <a14:foregroundMark x1="11200" y1="88793" x2="13200" y2="83190"/>
                        <a14:foregroundMark x1="13200" y1="83190" x2="13200" y2="83190"/>
                        <a14:foregroundMark x1="7600" y1="35345" x2="7600" y2="35345"/>
                        <a14:foregroundMark x1="7600" y1="35776" x2="8800" y2="36207"/>
                        <a14:foregroundMark x1="11600" y1="3448" x2="18800" y2="3448"/>
                        <a14:foregroundMark x1="18800" y1="3448" x2="18800" y2="3448"/>
                        <a14:foregroundMark x1="19200" y1="6897" x2="17600" y2="8621"/>
                        <a14:foregroundMark x1="17600" y1="8621" x2="16800" y2="9483"/>
                        <a14:foregroundMark x1="16400" y1="9483" x2="15200" y2="10345"/>
                        <a14:foregroundMark x1="14000" y1="16379" x2="14000" y2="16379"/>
                        <a14:foregroundMark x1="52800" y1="44397" x2="52800" y2="44397"/>
                        <a14:foregroundMark x1="68000" y1="56034" x2="68000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89" r="81553"/>
          <a:stretch/>
        </p:blipFill>
        <p:spPr bwMode="auto">
          <a:xfrm rot="20768610">
            <a:off x="365456" y="2759808"/>
            <a:ext cx="507684" cy="5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ques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" r="100000">
                        <a14:foregroundMark x1="64800" y1="37931" x2="64800" y2="37931"/>
                        <a14:foregroundMark x1="68800" y1="41810" x2="68800" y2="41810"/>
                        <a14:foregroundMark x1="52000" y1="39655" x2="52000" y2="39655"/>
                        <a14:foregroundMark x1="56400" y1="40948" x2="56400" y2="40948"/>
                        <a14:foregroundMark x1="58000" y1="54310" x2="58000" y2="54310"/>
                        <a14:foregroundMark x1="60800" y1="68534" x2="60800" y2="68534"/>
                        <a14:foregroundMark x1="11200" y1="28448" x2="11200" y2="28448"/>
                        <a14:foregroundMark x1="13600" y1="24569" x2="13600" y2="24569"/>
                        <a14:foregroundMark x1="10400" y1="23707" x2="10400" y2="23707"/>
                        <a14:foregroundMark x1="58400" y1="91810" x2="58400" y2="91810"/>
                        <a14:foregroundMark x1="53600" y1="84052" x2="53600" y2="84052"/>
                        <a14:foregroundMark x1="59600" y1="85345" x2="59600" y2="85345"/>
                        <a14:foregroundMark x1="62800" y1="93966" x2="62800" y2="93966"/>
                        <a14:foregroundMark x1="53600" y1="87069" x2="53600" y2="87069"/>
                        <a14:foregroundMark x1="54000" y1="88362" x2="55600" y2="92672"/>
                        <a14:foregroundMark x1="81600" y1="8621" x2="81600" y2="8621"/>
                        <a14:foregroundMark x1="81600" y1="8190" x2="82000" y2="6466"/>
                        <a14:foregroundMark x1="82000" y1="6466" x2="82000" y2="6466"/>
                        <a14:foregroundMark x1="76000" y1="3879" x2="74000" y2="5172"/>
                        <a14:foregroundMark x1="77200" y1="17672" x2="76800" y2="15948"/>
                        <a14:foregroundMark x1="76800" y1="15948" x2="76800" y2="15948"/>
                        <a14:foregroundMark x1="87600" y1="14224" x2="87600" y2="14224"/>
                        <a14:foregroundMark x1="88400" y1="13362" x2="96400" y2="14224"/>
                        <a14:foregroundMark x1="95600" y1="16379" x2="90800" y2="20690"/>
                        <a14:foregroundMark x1="90800" y1="26293" x2="91200" y2="26724"/>
                        <a14:foregroundMark x1="88000" y1="81466" x2="94000" y2="78879"/>
                        <a14:foregroundMark x1="94000" y1="78879" x2="94000" y2="78879"/>
                        <a14:foregroundMark x1="95600" y1="81466" x2="96000" y2="83621"/>
                        <a14:foregroundMark x1="96000" y1="83621" x2="96000" y2="84483"/>
                        <a14:foregroundMark x1="90800" y1="94397" x2="90800" y2="94397"/>
                        <a14:foregroundMark x1="90800" y1="94397" x2="90000" y2="93534"/>
                        <a14:foregroundMark x1="9200" y1="96121" x2="6800" y2="95690"/>
                        <a14:foregroundMark x1="11200" y1="88793" x2="13200" y2="83190"/>
                        <a14:foregroundMark x1="13200" y1="83190" x2="13200" y2="83190"/>
                        <a14:foregroundMark x1="7600" y1="35345" x2="7600" y2="35345"/>
                        <a14:foregroundMark x1="7600" y1="35776" x2="8800" y2="36207"/>
                        <a14:foregroundMark x1="11600" y1="3448" x2="18800" y2="3448"/>
                        <a14:foregroundMark x1="18800" y1="3448" x2="18800" y2="3448"/>
                        <a14:foregroundMark x1="19200" y1="6897" x2="17600" y2="8621"/>
                        <a14:foregroundMark x1="17600" y1="8621" x2="16800" y2="9483"/>
                        <a14:foregroundMark x1="16400" y1="9483" x2="15200" y2="10345"/>
                        <a14:foregroundMark x1="14000" y1="16379" x2="14000" y2="16379"/>
                        <a14:foregroundMark x1="52800" y1="44397" x2="52800" y2="44397"/>
                        <a14:foregroundMark x1="68000" y1="56034" x2="68000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89" r="81553"/>
          <a:stretch/>
        </p:blipFill>
        <p:spPr bwMode="auto">
          <a:xfrm rot="20768610">
            <a:off x="286081" y="3767661"/>
            <a:ext cx="507684" cy="5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ques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" r="100000">
                        <a14:foregroundMark x1="64800" y1="37931" x2="64800" y2="37931"/>
                        <a14:foregroundMark x1="68800" y1="41810" x2="68800" y2="41810"/>
                        <a14:foregroundMark x1="52000" y1="39655" x2="52000" y2="39655"/>
                        <a14:foregroundMark x1="56400" y1="40948" x2="56400" y2="40948"/>
                        <a14:foregroundMark x1="58000" y1="54310" x2="58000" y2="54310"/>
                        <a14:foregroundMark x1="60800" y1="68534" x2="60800" y2="68534"/>
                        <a14:foregroundMark x1="11200" y1="28448" x2="11200" y2="28448"/>
                        <a14:foregroundMark x1="13600" y1="24569" x2="13600" y2="24569"/>
                        <a14:foregroundMark x1="10400" y1="23707" x2="10400" y2="23707"/>
                        <a14:foregroundMark x1="58400" y1="91810" x2="58400" y2="91810"/>
                        <a14:foregroundMark x1="53600" y1="84052" x2="53600" y2="84052"/>
                        <a14:foregroundMark x1="59600" y1="85345" x2="59600" y2="85345"/>
                        <a14:foregroundMark x1="62800" y1="93966" x2="62800" y2="93966"/>
                        <a14:foregroundMark x1="53600" y1="87069" x2="53600" y2="87069"/>
                        <a14:foregroundMark x1="54000" y1="88362" x2="55600" y2="92672"/>
                        <a14:foregroundMark x1="81600" y1="8621" x2="81600" y2="8621"/>
                        <a14:foregroundMark x1="81600" y1="8190" x2="82000" y2="6466"/>
                        <a14:foregroundMark x1="82000" y1="6466" x2="82000" y2="6466"/>
                        <a14:foregroundMark x1="76000" y1="3879" x2="74000" y2="5172"/>
                        <a14:foregroundMark x1="77200" y1="17672" x2="76800" y2="15948"/>
                        <a14:foregroundMark x1="76800" y1="15948" x2="76800" y2="15948"/>
                        <a14:foregroundMark x1="87600" y1="14224" x2="87600" y2="14224"/>
                        <a14:foregroundMark x1="88400" y1="13362" x2="96400" y2="14224"/>
                        <a14:foregroundMark x1="95600" y1="16379" x2="90800" y2="20690"/>
                        <a14:foregroundMark x1="90800" y1="26293" x2="91200" y2="26724"/>
                        <a14:foregroundMark x1="88000" y1="81466" x2="94000" y2="78879"/>
                        <a14:foregroundMark x1="94000" y1="78879" x2="94000" y2="78879"/>
                        <a14:foregroundMark x1="95600" y1="81466" x2="96000" y2="83621"/>
                        <a14:foregroundMark x1="96000" y1="83621" x2="96000" y2="84483"/>
                        <a14:foregroundMark x1="90800" y1="94397" x2="90800" y2="94397"/>
                        <a14:foregroundMark x1="90800" y1="94397" x2="90000" y2="93534"/>
                        <a14:foregroundMark x1="9200" y1="96121" x2="6800" y2="95690"/>
                        <a14:foregroundMark x1="11200" y1="88793" x2="13200" y2="83190"/>
                        <a14:foregroundMark x1="13200" y1="83190" x2="13200" y2="83190"/>
                        <a14:foregroundMark x1="7600" y1="35345" x2="7600" y2="35345"/>
                        <a14:foregroundMark x1="7600" y1="35776" x2="8800" y2="36207"/>
                        <a14:foregroundMark x1="11600" y1="3448" x2="18800" y2="3448"/>
                        <a14:foregroundMark x1="18800" y1="3448" x2="18800" y2="3448"/>
                        <a14:foregroundMark x1="19200" y1="6897" x2="17600" y2="8621"/>
                        <a14:foregroundMark x1="17600" y1="8621" x2="16800" y2="9483"/>
                        <a14:foregroundMark x1="16400" y1="9483" x2="15200" y2="10345"/>
                        <a14:foregroundMark x1="14000" y1="16379" x2="14000" y2="16379"/>
                        <a14:foregroundMark x1="52800" y1="44397" x2="52800" y2="44397"/>
                        <a14:foregroundMark x1="68000" y1="56034" x2="68000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89" r="81553"/>
          <a:stretch/>
        </p:blipFill>
        <p:spPr bwMode="auto">
          <a:xfrm rot="20768610">
            <a:off x="8058482" y="4114461"/>
            <a:ext cx="507684" cy="5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ques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" r="100000">
                        <a14:foregroundMark x1="64800" y1="37931" x2="64800" y2="37931"/>
                        <a14:foregroundMark x1="68800" y1="41810" x2="68800" y2="41810"/>
                        <a14:foregroundMark x1="52000" y1="39655" x2="52000" y2="39655"/>
                        <a14:foregroundMark x1="56400" y1="40948" x2="56400" y2="40948"/>
                        <a14:foregroundMark x1="58000" y1="54310" x2="58000" y2="54310"/>
                        <a14:foregroundMark x1="60800" y1="68534" x2="60800" y2="68534"/>
                        <a14:foregroundMark x1="11200" y1="28448" x2="11200" y2="28448"/>
                        <a14:foregroundMark x1="13600" y1="24569" x2="13600" y2="24569"/>
                        <a14:foregroundMark x1="10400" y1="23707" x2="10400" y2="23707"/>
                        <a14:foregroundMark x1="58400" y1="91810" x2="58400" y2="91810"/>
                        <a14:foregroundMark x1="53600" y1="84052" x2="53600" y2="84052"/>
                        <a14:foregroundMark x1="59600" y1="85345" x2="59600" y2="85345"/>
                        <a14:foregroundMark x1="62800" y1="93966" x2="62800" y2="93966"/>
                        <a14:foregroundMark x1="53600" y1="87069" x2="53600" y2="87069"/>
                        <a14:foregroundMark x1="54000" y1="88362" x2="55600" y2="92672"/>
                        <a14:foregroundMark x1="81600" y1="8621" x2="81600" y2="8621"/>
                        <a14:foregroundMark x1="81600" y1="8190" x2="82000" y2="6466"/>
                        <a14:foregroundMark x1="82000" y1="6466" x2="82000" y2="6466"/>
                        <a14:foregroundMark x1="76000" y1="3879" x2="74000" y2="5172"/>
                        <a14:foregroundMark x1="77200" y1="17672" x2="76800" y2="15948"/>
                        <a14:foregroundMark x1="76800" y1="15948" x2="76800" y2="15948"/>
                        <a14:foregroundMark x1="87600" y1="14224" x2="87600" y2="14224"/>
                        <a14:foregroundMark x1="88400" y1="13362" x2="96400" y2="14224"/>
                        <a14:foregroundMark x1="95600" y1="16379" x2="90800" y2="20690"/>
                        <a14:foregroundMark x1="90800" y1="26293" x2="91200" y2="26724"/>
                        <a14:foregroundMark x1="88000" y1="81466" x2="94000" y2="78879"/>
                        <a14:foregroundMark x1="94000" y1="78879" x2="94000" y2="78879"/>
                        <a14:foregroundMark x1="95600" y1="81466" x2="96000" y2="83621"/>
                        <a14:foregroundMark x1="96000" y1="83621" x2="96000" y2="84483"/>
                        <a14:foregroundMark x1="90800" y1="94397" x2="90800" y2="94397"/>
                        <a14:foregroundMark x1="90800" y1="94397" x2="90000" y2="93534"/>
                        <a14:foregroundMark x1="9200" y1="96121" x2="6800" y2="95690"/>
                        <a14:foregroundMark x1="11200" y1="88793" x2="13200" y2="83190"/>
                        <a14:foregroundMark x1="13200" y1="83190" x2="13200" y2="83190"/>
                        <a14:foregroundMark x1="7600" y1="35345" x2="7600" y2="35345"/>
                        <a14:foregroundMark x1="7600" y1="35776" x2="8800" y2="36207"/>
                        <a14:foregroundMark x1="11600" y1="3448" x2="18800" y2="3448"/>
                        <a14:foregroundMark x1="18800" y1="3448" x2="18800" y2="3448"/>
                        <a14:foregroundMark x1="19200" y1="6897" x2="17600" y2="8621"/>
                        <a14:foregroundMark x1="17600" y1="8621" x2="16800" y2="9483"/>
                        <a14:foregroundMark x1="16400" y1="9483" x2="15200" y2="10345"/>
                        <a14:foregroundMark x1="14000" y1="16379" x2="14000" y2="16379"/>
                        <a14:foregroundMark x1="52800" y1="44397" x2="52800" y2="44397"/>
                        <a14:foregroundMark x1="68000" y1="56034" x2="68000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89" r="81553"/>
          <a:stretch/>
        </p:blipFill>
        <p:spPr bwMode="auto">
          <a:xfrm rot="20768610">
            <a:off x="7906082" y="2588438"/>
            <a:ext cx="507684" cy="5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ques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" r="100000">
                        <a14:foregroundMark x1="64800" y1="37931" x2="64800" y2="37931"/>
                        <a14:foregroundMark x1="68800" y1="41810" x2="68800" y2="41810"/>
                        <a14:foregroundMark x1="52000" y1="39655" x2="52000" y2="39655"/>
                        <a14:foregroundMark x1="56400" y1="40948" x2="56400" y2="40948"/>
                        <a14:foregroundMark x1="58000" y1="54310" x2="58000" y2="54310"/>
                        <a14:foregroundMark x1="60800" y1="68534" x2="60800" y2="68534"/>
                        <a14:foregroundMark x1="11200" y1="28448" x2="11200" y2="28448"/>
                        <a14:foregroundMark x1="13600" y1="24569" x2="13600" y2="24569"/>
                        <a14:foregroundMark x1="10400" y1="23707" x2="10400" y2="23707"/>
                        <a14:foregroundMark x1="58400" y1="91810" x2="58400" y2="91810"/>
                        <a14:foregroundMark x1="53600" y1="84052" x2="53600" y2="84052"/>
                        <a14:foregroundMark x1="59600" y1="85345" x2="59600" y2="85345"/>
                        <a14:foregroundMark x1="62800" y1="93966" x2="62800" y2="93966"/>
                        <a14:foregroundMark x1="53600" y1="87069" x2="53600" y2="87069"/>
                        <a14:foregroundMark x1="54000" y1="88362" x2="55600" y2="92672"/>
                        <a14:foregroundMark x1="81600" y1="8621" x2="81600" y2="8621"/>
                        <a14:foregroundMark x1="81600" y1="8190" x2="82000" y2="6466"/>
                        <a14:foregroundMark x1="82000" y1="6466" x2="82000" y2="6466"/>
                        <a14:foregroundMark x1="76000" y1="3879" x2="74000" y2="5172"/>
                        <a14:foregroundMark x1="77200" y1="17672" x2="76800" y2="15948"/>
                        <a14:foregroundMark x1="76800" y1="15948" x2="76800" y2="15948"/>
                        <a14:foregroundMark x1="87600" y1="14224" x2="87600" y2="14224"/>
                        <a14:foregroundMark x1="88400" y1="13362" x2="96400" y2="14224"/>
                        <a14:foregroundMark x1="95600" y1="16379" x2="90800" y2="20690"/>
                        <a14:foregroundMark x1="90800" y1="26293" x2="91200" y2="26724"/>
                        <a14:foregroundMark x1="88000" y1="81466" x2="94000" y2="78879"/>
                        <a14:foregroundMark x1="94000" y1="78879" x2="94000" y2="78879"/>
                        <a14:foregroundMark x1="95600" y1="81466" x2="96000" y2="83621"/>
                        <a14:foregroundMark x1="96000" y1="83621" x2="96000" y2="84483"/>
                        <a14:foregroundMark x1="90800" y1="94397" x2="90800" y2="94397"/>
                        <a14:foregroundMark x1="90800" y1="94397" x2="90000" y2="93534"/>
                        <a14:foregroundMark x1="9200" y1="96121" x2="6800" y2="95690"/>
                        <a14:foregroundMark x1="11200" y1="88793" x2="13200" y2="83190"/>
                        <a14:foregroundMark x1="13200" y1="83190" x2="13200" y2="83190"/>
                        <a14:foregroundMark x1="7600" y1="35345" x2="7600" y2="35345"/>
                        <a14:foregroundMark x1="7600" y1="35776" x2="8800" y2="36207"/>
                        <a14:foregroundMark x1="11600" y1="3448" x2="18800" y2="3448"/>
                        <a14:foregroundMark x1="18800" y1="3448" x2="18800" y2="3448"/>
                        <a14:foregroundMark x1="19200" y1="6897" x2="17600" y2="8621"/>
                        <a14:foregroundMark x1="17600" y1="8621" x2="16800" y2="9483"/>
                        <a14:foregroundMark x1="16400" y1="9483" x2="15200" y2="10345"/>
                        <a14:foregroundMark x1="14000" y1="16379" x2="14000" y2="16379"/>
                        <a14:foregroundMark x1="52800" y1="44397" x2="52800" y2="44397"/>
                        <a14:foregroundMark x1="68000" y1="56034" x2="68000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89" r="81553"/>
          <a:stretch/>
        </p:blipFill>
        <p:spPr bwMode="auto">
          <a:xfrm rot="20768610">
            <a:off x="3715081" y="4298990"/>
            <a:ext cx="507684" cy="5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ques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" r="100000">
                        <a14:foregroundMark x1="64800" y1="37931" x2="64800" y2="37931"/>
                        <a14:foregroundMark x1="68800" y1="41810" x2="68800" y2="41810"/>
                        <a14:foregroundMark x1="52000" y1="39655" x2="52000" y2="39655"/>
                        <a14:foregroundMark x1="56400" y1="40948" x2="56400" y2="40948"/>
                        <a14:foregroundMark x1="58000" y1="54310" x2="58000" y2="54310"/>
                        <a14:foregroundMark x1="60800" y1="68534" x2="60800" y2="68534"/>
                        <a14:foregroundMark x1="11200" y1="28448" x2="11200" y2="28448"/>
                        <a14:foregroundMark x1="13600" y1="24569" x2="13600" y2="24569"/>
                        <a14:foregroundMark x1="10400" y1="23707" x2="10400" y2="23707"/>
                        <a14:foregroundMark x1="58400" y1="91810" x2="58400" y2="91810"/>
                        <a14:foregroundMark x1="53600" y1="84052" x2="53600" y2="84052"/>
                        <a14:foregroundMark x1="59600" y1="85345" x2="59600" y2="85345"/>
                        <a14:foregroundMark x1="62800" y1="93966" x2="62800" y2="93966"/>
                        <a14:foregroundMark x1="53600" y1="87069" x2="53600" y2="87069"/>
                        <a14:foregroundMark x1="54000" y1="88362" x2="55600" y2="92672"/>
                        <a14:foregroundMark x1="81600" y1="8621" x2="81600" y2="8621"/>
                        <a14:foregroundMark x1="81600" y1="8190" x2="82000" y2="6466"/>
                        <a14:foregroundMark x1="82000" y1="6466" x2="82000" y2="6466"/>
                        <a14:foregroundMark x1="76000" y1="3879" x2="74000" y2="5172"/>
                        <a14:foregroundMark x1="77200" y1="17672" x2="76800" y2="15948"/>
                        <a14:foregroundMark x1="76800" y1="15948" x2="76800" y2="15948"/>
                        <a14:foregroundMark x1="87600" y1="14224" x2="87600" y2="14224"/>
                        <a14:foregroundMark x1="88400" y1="13362" x2="96400" y2="14224"/>
                        <a14:foregroundMark x1="95600" y1="16379" x2="90800" y2="20690"/>
                        <a14:foregroundMark x1="90800" y1="26293" x2="91200" y2="26724"/>
                        <a14:foregroundMark x1="88000" y1="81466" x2="94000" y2="78879"/>
                        <a14:foregroundMark x1="94000" y1="78879" x2="94000" y2="78879"/>
                        <a14:foregroundMark x1="95600" y1="81466" x2="96000" y2="83621"/>
                        <a14:foregroundMark x1="96000" y1="83621" x2="96000" y2="84483"/>
                        <a14:foregroundMark x1="90800" y1="94397" x2="90800" y2="94397"/>
                        <a14:foregroundMark x1="90800" y1="94397" x2="90000" y2="93534"/>
                        <a14:foregroundMark x1="9200" y1="96121" x2="6800" y2="95690"/>
                        <a14:foregroundMark x1="11200" y1="88793" x2="13200" y2="83190"/>
                        <a14:foregroundMark x1="13200" y1="83190" x2="13200" y2="83190"/>
                        <a14:foregroundMark x1="7600" y1="35345" x2="7600" y2="35345"/>
                        <a14:foregroundMark x1="7600" y1="35776" x2="8800" y2="36207"/>
                        <a14:foregroundMark x1="11600" y1="3448" x2="18800" y2="3448"/>
                        <a14:foregroundMark x1="18800" y1="3448" x2="18800" y2="3448"/>
                        <a14:foregroundMark x1="19200" y1="6897" x2="17600" y2="8621"/>
                        <a14:foregroundMark x1="17600" y1="8621" x2="16800" y2="9483"/>
                        <a14:foregroundMark x1="16400" y1="9483" x2="15200" y2="10345"/>
                        <a14:foregroundMark x1="14000" y1="16379" x2="14000" y2="16379"/>
                        <a14:foregroundMark x1="52800" y1="44397" x2="52800" y2="44397"/>
                        <a14:foregroundMark x1="68000" y1="56034" x2="68000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89" r="81553"/>
          <a:stretch/>
        </p:blipFill>
        <p:spPr bwMode="auto">
          <a:xfrm rot="20768610">
            <a:off x="597405" y="1786461"/>
            <a:ext cx="507684" cy="5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ques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" r="100000">
                        <a14:foregroundMark x1="64800" y1="37931" x2="64800" y2="37931"/>
                        <a14:foregroundMark x1="68800" y1="41810" x2="68800" y2="41810"/>
                        <a14:foregroundMark x1="52000" y1="39655" x2="52000" y2="39655"/>
                        <a14:foregroundMark x1="56400" y1="40948" x2="56400" y2="40948"/>
                        <a14:foregroundMark x1="58000" y1="54310" x2="58000" y2="54310"/>
                        <a14:foregroundMark x1="60800" y1="68534" x2="60800" y2="68534"/>
                        <a14:foregroundMark x1="11200" y1="28448" x2="11200" y2="28448"/>
                        <a14:foregroundMark x1="13600" y1="24569" x2="13600" y2="24569"/>
                        <a14:foregroundMark x1="10400" y1="23707" x2="10400" y2="23707"/>
                        <a14:foregroundMark x1="58400" y1="91810" x2="58400" y2="91810"/>
                        <a14:foregroundMark x1="53600" y1="84052" x2="53600" y2="84052"/>
                        <a14:foregroundMark x1="59600" y1="85345" x2="59600" y2="85345"/>
                        <a14:foregroundMark x1="62800" y1="93966" x2="62800" y2="93966"/>
                        <a14:foregroundMark x1="53600" y1="87069" x2="53600" y2="87069"/>
                        <a14:foregroundMark x1="54000" y1="88362" x2="55600" y2="92672"/>
                        <a14:foregroundMark x1="81600" y1="8621" x2="81600" y2="8621"/>
                        <a14:foregroundMark x1="81600" y1="8190" x2="82000" y2="6466"/>
                        <a14:foregroundMark x1="82000" y1="6466" x2="82000" y2="6466"/>
                        <a14:foregroundMark x1="76000" y1="3879" x2="74000" y2="5172"/>
                        <a14:foregroundMark x1="77200" y1="17672" x2="76800" y2="15948"/>
                        <a14:foregroundMark x1="76800" y1="15948" x2="76800" y2="15948"/>
                        <a14:foregroundMark x1="87600" y1="14224" x2="87600" y2="14224"/>
                        <a14:foregroundMark x1="88400" y1="13362" x2="96400" y2="14224"/>
                        <a14:foregroundMark x1="95600" y1="16379" x2="90800" y2="20690"/>
                        <a14:foregroundMark x1="90800" y1="26293" x2="91200" y2="26724"/>
                        <a14:foregroundMark x1="88000" y1="81466" x2="94000" y2="78879"/>
                        <a14:foregroundMark x1="94000" y1="78879" x2="94000" y2="78879"/>
                        <a14:foregroundMark x1="95600" y1="81466" x2="96000" y2="83621"/>
                        <a14:foregroundMark x1="96000" y1="83621" x2="96000" y2="84483"/>
                        <a14:foregroundMark x1="90800" y1="94397" x2="90800" y2="94397"/>
                        <a14:foregroundMark x1="90800" y1="94397" x2="90000" y2="93534"/>
                        <a14:foregroundMark x1="9200" y1="96121" x2="6800" y2="95690"/>
                        <a14:foregroundMark x1="11200" y1="88793" x2="13200" y2="83190"/>
                        <a14:foregroundMark x1="13200" y1="83190" x2="13200" y2="83190"/>
                        <a14:foregroundMark x1="7600" y1="35345" x2="7600" y2="35345"/>
                        <a14:foregroundMark x1="7600" y1="35776" x2="8800" y2="36207"/>
                        <a14:foregroundMark x1="11600" y1="3448" x2="18800" y2="3448"/>
                        <a14:foregroundMark x1="18800" y1="3448" x2="18800" y2="3448"/>
                        <a14:foregroundMark x1="19200" y1="6897" x2="17600" y2="8621"/>
                        <a14:foregroundMark x1="17600" y1="8621" x2="16800" y2="9483"/>
                        <a14:foregroundMark x1="16400" y1="9483" x2="15200" y2="10345"/>
                        <a14:foregroundMark x1="14000" y1="16379" x2="14000" y2="16379"/>
                        <a14:foregroundMark x1="52800" y1="44397" x2="52800" y2="44397"/>
                        <a14:foregroundMark x1="68000" y1="56034" x2="68000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89" r="81553"/>
          <a:stretch/>
        </p:blipFill>
        <p:spPr bwMode="auto">
          <a:xfrm rot="20768610">
            <a:off x="7345687" y="3390014"/>
            <a:ext cx="507684" cy="5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ques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" r="100000">
                        <a14:foregroundMark x1="64800" y1="37931" x2="64800" y2="37931"/>
                        <a14:foregroundMark x1="68800" y1="41810" x2="68800" y2="41810"/>
                        <a14:foregroundMark x1="52000" y1="39655" x2="52000" y2="39655"/>
                        <a14:foregroundMark x1="56400" y1="40948" x2="56400" y2="40948"/>
                        <a14:foregroundMark x1="58000" y1="54310" x2="58000" y2="54310"/>
                        <a14:foregroundMark x1="60800" y1="68534" x2="60800" y2="68534"/>
                        <a14:foregroundMark x1="11200" y1="28448" x2="11200" y2="28448"/>
                        <a14:foregroundMark x1="13600" y1="24569" x2="13600" y2="24569"/>
                        <a14:foregroundMark x1="10400" y1="23707" x2="10400" y2="23707"/>
                        <a14:foregroundMark x1="58400" y1="91810" x2="58400" y2="91810"/>
                        <a14:foregroundMark x1="53600" y1="84052" x2="53600" y2="84052"/>
                        <a14:foregroundMark x1="59600" y1="85345" x2="59600" y2="85345"/>
                        <a14:foregroundMark x1="62800" y1="93966" x2="62800" y2="93966"/>
                        <a14:foregroundMark x1="53600" y1="87069" x2="53600" y2="87069"/>
                        <a14:foregroundMark x1="54000" y1="88362" x2="55600" y2="92672"/>
                        <a14:foregroundMark x1="81600" y1="8621" x2="81600" y2="8621"/>
                        <a14:foregroundMark x1="81600" y1="8190" x2="82000" y2="6466"/>
                        <a14:foregroundMark x1="82000" y1="6466" x2="82000" y2="6466"/>
                        <a14:foregroundMark x1="76000" y1="3879" x2="74000" y2="5172"/>
                        <a14:foregroundMark x1="77200" y1="17672" x2="76800" y2="15948"/>
                        <a14:foregroundMark x1="76800" y1="15948" x2="76800" y2="15948"/>
                        <a14:foregroundMark x1="87600" y1="14224" x2="87600" y2="14224"/>
                        <a14:foregroundMark x1="88400" y1="13362" x2="96400" y2="14224"/>
                        <a14:foregroundMark x1="95600" y1="16379" x2="90800" y2="20690"/>
                        <a14:foregroundMark x1="90800" y1="26293" x2="91200" y2="26724"/>
                        <a14:foregroundMark x1="88000" y1="81466" x2="94000" y2="78879"/>
                        <a14:foregroundMark x1="94000" y1="78879" x2="94000" y2="78879"/>
                        <a14:foregroundMark x1="95600" y1="81466" x2="96000" y2="83621"/>
                        <a14:foregroundMark x1="96000" y1="83621" x2="96000" y2="84483"/>
                        <a14:foregroundMark x1="90800" y1="94397" x2="90800" y2="94397"/>
                        <a14:foregroundMark x1="90800" y1="94397" x2="90000" y2="93534"/>
                        <a14:foregroundMark x1="9200" y1="96121" x2="6800" y2="95690"/>
                        <a14:foregroundMark x1="11200" y1="88793" x2="13200" y2="83190"/>
                        <a14:foregroundMark x1="13200" y1="83190" x2="13200" y2="83190"/>
                        <a14:foregroundMark x1="7600" y1="35345" x2="7600" y2="35345"/>
                        <a14:foregroundMark x1="7600" y1="35776" x2="8800" y2="36207"/>
                        <a14:foregroundMark x1="11600" y1="3448" x2="18800" y2="3448"/>
                        <a14:foregroundMark x1="18800" y1="3448" x2="18800" y2="3448"/>
                        <a14:foregroundMark x1="19200" y1="6897" x2="17600" y2="8621"/>
                        <a14:foregroundMark x1="17600" y1="8621" x2="16800" y2="9483"/>
                        <a14:foregroundMark x1="16400" y1="9483" x2="15200" y2="10345"/>
                        <a14:foregroundMark x1="14000" y1="16379" x2="14000" y2="16379"/>
                        <a14:foregroundMark x1="52800" y1="44397" x2="52800" y2="44397"/>
                        <a14:foregroundMark x1="68000" y1="56034" x2="68000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89" r="81553"/>
          <a:stretch/>
        </p:blipFill>
        <p:spPr bwMode="auto">
          <a:xfrm rot="20768610">
            <a:off x="8070394" y="2015060"/>
            <a:ext cx="507684" cy="5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ques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" r="100000">
                        <a14:foregroundMark x1="64800" y1="37931" x2="64800" y2="37931"/>
                        <a14:foregroundMark x1="68800" y1="41810" x2="68800" y2="41810"/>
                        <a14:foregroundMark x1="52000" y1="39655" x2="52000" y2="39655"/>
                        <a14:foregroundMark x1="56400" y1="40948" x2="56400" y2="40948"/>
                        <a14:foregroundMark x1="58000" y1="54310" x2="58000" y2="54310"/>
                        <a14:foregroundMark x1="60800" y1="68534" x2="60800" y2="68534"/>
                        <a14:foregroundMark x1="11200" y1="28448" x2="11200" y2="28448"/>
                        <a14:foregroundMark x1="13600" y1="24569" x2="13600" y2="24569"/>
                        <a14:foregroundMark x1="10400" y1="23707" x2="10400" y2="23707"/>
                        <a14:foregroundMark x1="58400" y1="91810" x2="58400" y2="91810"/>
                        <a14:foregroundMark x1="53600" y1="84052" x2="53600" y2="84052"/>
                        <a14:foregroundMark x1="59600" y1="85345" x2="59600" y2="85345"/>
                        <a14:foregroundMark x1="62800" y1="93966" x2="62800" y2="93966"/>
                        <a14:foregroundMark x1="53600" y1="87069" x2="53600" y2="87069"/>
                        <a14:foregroundMark x1="54000" y1="88362" x2="55600" y2="92672"/>
                        <a14:foregroundMark x1="81600" y1="8621" x2="81600" y2="8621"/>
                        <a14:foregroundMark x1="81600" y1="8190" x2="82000" y2="6466"/>
                        <a14:foregroundMark x1="82000" y1="6466" x2="82000" y2="6466"/>
                        <a14:foregroundMark x1="76000" y1="3879" x2="74000" y2="5172"/>
                        <a14:foregroundMark x1="77200" y1="17672" x2="76800" y2="15948"/>
                        <a14:foregroundMark x1="76800" y1="15948" x2="76800" y2="15948"/>
                        <a14:foregroundMark x1="87600" y1="14224" x2="87600" y2="14224"/>
                        <a14:foregroundMark x1="88400" y1="13362" x2="96400" y2="14224"/>
                        <a14:foregroundMark x1="95600" y1="16379" x2="90800" y2="20690"/>
                        <a14:foregroundMark x1="90800" y1="26293" x2="91200" y2="26724"/>
                        <a14:foregroundMark x1="88000" y1="81466" x2="94000" y2="78879"/>
                        <a14:foregroundMark x1="94000" y1="78879" x2="94000" y2="78879"/>
                        <a14:foregroundMark x1="95600" y1="81466" x2="96000" y2="83621"/>
                        <a14:foregroundMark x1="96000" y1="83621" x2="96000" y2="84483"/>
                        <a14:foregroundMark x1="90800" y1="94397" x2="90800" y2="94397"/>
                        <a14:foregroundMark x1="90800" y1="94397" x2="90000" y2="93534"/>
                        <a14:foregroundMark x1="9200" y1="96121" x2="6800" y2="95690"/>
                        <a14:foregroundMark x1="11200" y1="88793" x2="13200" y2="83190"/>
                        <a14:foregroundMark x1="13200" y1="83190" x2="13200" y2="83190"/>
                        <a14:foregroundMark x1="7600" y1="35345" x2="7600" y2="35345"/>
                        <a14:foregroundMark x1="7600" y1="35776" x2="8800" y2="36207"/>
                        <a14:foregroundMark x1="11600" y1="3448" x2="18800" y2="3448"/>
                        <a14:foregroundMark x1="18800" y1="3448" x2="18800" y2="3448"/>
                        <a14:foregroundMark x1="19200" y1="6897" x2="17600" y2="8621"/>
                        <a14:foregroundMark x1="17600" y1="8621" x2="16800" y2="9483"/>
                        <a14:foregroundMark x1="16400" y1="9483" x2="15200" y2="10345"/>
                        <a14:foregroundMark x1="14000" y1="16379" x2="14000" y2="16379"/>
                        <a14:foregroundMark x1="52800" y1="44397" x2="52800" y2="44397"/>
                        <a14:foregroundMark x1="68000" y1="56034" x2="68000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89" r="81553"/>
          <a:stretch/>
        </p:blipFill>
        <p:spPr bwMode="auto">
          <a:xfrm rot="20768610">
            <a:off x="7371244" y="1713397"/>
            <a:ext cx="507684" cy="5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27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85750"/>
            <a:ext cx="8686800" cy="4773614"/>
          </a:xfrm>
          <a:prstGeom prst="rect">
            <a:avLst/>
          </a:prstGeom>
          <a:noFill/>
        </p:spPr>
        <p:txBody>
          <a:bodyPr wrap="square" tIns="91440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T/F – Stories should be easy to pass between one team and another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Who works with internal and external stakeholders to define high level scope?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Who has decision making authority for product direction at the team level?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T/F - It’s normal and accepted that often times one Product Owner will need to support 3 teams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T/F – The enterprise standard is 1 </a:t>
            </a:r>
            <a:r>
              <a:rPr lang="en-US" dirty="0" err="1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dev</a:t>
            </a:r>
            <a:r>
              <a:rPr lang="en-US" dirty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 completes 1 story point in 1 day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What is your favorite color?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T/F - Each team should have one and only one Product Owner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T/F - Product Owners must be SME’s for the technology they’re working with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3672"/>
            <a:ext cx="8305800" cy="3794885"/>
          </a:xfrm>
          <a:prstGeom prst="rect">
            <a:avLst/>
          </a:prstGeom>
          <a:noFill/>
        </p:spPr>
        <p:txBody>
          <a:bodyPr wrap="square" tIns="91440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T/F </a:t>
            </a:r>
            <a:r>
              <a:rPr lang="en-US" dirty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- Good stories can quickly be estimated for how many hours they take to complete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T/F </a:t>
            </a:r>
            <a:r>
              <a:rPr lang="en-US" dirty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- </a:t>
            </a: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Enablers usually aren’t estimated for points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How </a:t>
            </a:r>
            <a:r>
              <a:rPr lang="en-US" dirty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do you know if a story is too big?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T/F – Only overworked Product Owners fully elaborate stories right before they’re needed, it’s best to have them done months in advance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How do you know if a story is at the right level of detail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T/F – PO’s don’t typically need to talk to each other if they’re working from a clear product roadmap</a:t>
            </a: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What </a:t>
            </a:r>
            <a:r>
              <a:rPr lang="en-US" dirty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is one positive thing you’ve seen from PI planning</a:t>
            </a:r>
            <a:r>
              <a:rPr lang="en-US" dirty="0" smtClean="0">
                <a:solidFill>
                  <a:srgbClr val="FFFFFF"/>
                </a:solidFill>
                <a:latin typeface="Lucida Console" panose="020B0609040504020204" pitchFamily="49" charset="0"/>
                <a:cs typeface="Arial" pitchFamily="34" charset="0"/>
              </a:rPr>
              <a:t>?</a:t>
            </a:r>
            <a:endParaRPr lang="en-US" dirty="0">
              <a:solidFill>
                <a:srgbClr val="FFFFFF"/>
              </a:solidFill>
              <a:latin typeface="Lucida Console" panose="020B0609040504020204" pitchFamily="49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9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extreme home makeover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720">
            <a:off x="5243004" y="2967022"/>
            <a:ext cx="26670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2061655"/>
            <a:ext cx="9144000" cy="1020190"/>
            <a:chOff x="0" y="2061655"/>
            <a:chExt cx="9144000" cy="1020190"/>
          </a:xfrm>
        </p:grpSpPr>
        <p:sp>
          <p:nvSpPr>
            <p:cNvPr id="2" name="Rectangle 1"/>
            <p:cNvSpPr/>
            <p:nvPr/>
          </p:nvSpPr>
          <p:spPr>
            <a:xfrm>
              <a:off x="0" y="2061655"/>
              <a:ext cx="9144000" cy="1020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70" b="41094"/>
            <a:stretch/>
          </p:blipFill>
          <p:spPr>
            <a:xfrm>
              <a:off x="1738478" y="2061655"/>
              <a:ext cx="5195722" cy="1020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59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514350"/>
            <a:ext cx="6934200" cy="1846659"/>
          </a:xfrm>
        </p:spPr>
        <p:txBody>
          <a:bodyPr/>
          <a:lstStyle/>
          <a:p>
            <a:r>
              <a:rPr lang="en-US" sz="4000" dirty="0" smtClean="0">
                <a:latin typeface="Lucida Console" panose="020B0609040504020204" pitchFamily="49" charset="0"/>
                <a:cs typeface="Calibri" panose="020F0502020204030204" pitchFamily="34" charset="0"/>
              </a:rPr>
              <a:t>as a _____ I want to ______ so that ______</a:t>
            </a:r>
            <a:endParaRPr lang="en-US" sz="4000" dirty="0">
              <a:latin typeface="Lucida Console" panose="020B0609040504020204" pitchFamily="49" charset="0"/>
              <a:cs typeface="Calibri" panose="020F0502020204030204" pitchFamily="34" charset="0"/>
            </a:endParaRPr>
          </a:p>
        </p:txBody>
      </p:sp>
      <p:sp>
        <p:nvSpPr>
          <p:cNvPr id="3" name="AutoShape 2" descr="Agile Octane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4" descr="Agile Octane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4267200"/>
            <a:ext cx="9144000" cy="514350"/>
            <a:chOff x="152400" y="4267200"/>
            <a:chExt cx="9144000" cy="514350"/>
          </a:xfrm>
        </p:grpSpPr>
        <p:sp>
          <p:nvSpPr>
            <p:cNvPr id="11" name="Rectangle 10"/>
            <p:cNvSpPr/>
            <p:nvPr/>
          </p:nvSpPr>
          <p:spPr>
            <a:xfrm>
              <a:off x="152400" y="4267200"/>
              <a:ext cx="9144000" cy="51435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 smtClean="0">
                <a:solidFill>
                  <a:prstClr val="white"/>
                </a:solidFill>
                <a:latin typeface="Palatino Linotype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70" b="41094"/>
            <a:stretch/>
          </p:blipFill>
          <p:spPr>
            <a:xfrm>
              <a:off x="5486400" y="4291544"/>
              <a:ext cx="2495550" cy="490006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633247" y="3181350"/>
            <a:ext cx="8226425" cy="615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4000" i="1" dirty="0" smtClean="0">
                <a:solidFill>
                  <a:srgbClr val="FFFFFF"/>
                </a:solidFill>
                <a:latin typeface="Lucida Console" panose="020B0609040504020204" pitchFamily="49" charset="0"/>
                <a:cs typeface="Calibri" panose="020F0502020204030204" pitchFamily="34" charset="0"/>
              </a:rPr>
              <a:t>why prescribe the format?</a:t>
            </a:r>
            <a:endParaRPr lang="en-US" sz="4000" i="1" dirty="0">
              <a:solidFill>
                <a:srgbClr val="FFFFFF"/>
              </a:solidFill>
              <a:latin typeface="Lucida Console" panose="020B060904050402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7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19200" y="2599551"/>
            <a:ext cx="1600200" cy="276999"/>
          </a:xfrm>
        </p:spPr>
        <p:txBody>
          <a:bodyPr/>
          <a:lstStyle/>
          <a:p>
            <a:pPr algn="ctr"/>
            <a:r>
              <a:rPr lang="en-US" sz="1800" dirty="0" smtClean="0">
                <a:latin typeface="Lucida Console" panose="020B0609040504020204" pitchFamily="49" charset="0"/>
                <a:cs typeface="Calibri" panose="020F0502020204030204" pitchFamily="34" charset="0"/>
              </a:rPr>
              <a:t>card</a:t>
            </a:r>
            <a:endParaRPr lang="en-US" sz="1800" dirty="0">
              <a:latin typeface="Lucida Console" panose="020B0609040504020204" pitchFamily="49" charset="0"/>
              <a:cs typeface="Calibri" panose="020F0502020204030204" pitchFamily="34" charset="0"/>
            </a:endParaRPr>
          </a:p>
        </p:txBody>
      </p:sp>
      <p:sp>
        <p:nvSpPr>
          <p:cNvPr id="3" name="AutoShape 2" descr="Agile Octane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4" descr="Agile Octane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267200"/>
            <a:ext cx="9144000" cy="514350"/>
            <a:chOff x="152400" y="4267200"/>
            <a:chExt cx="9144000" cy="514350"/>
          </a:xfrm>
        </p:grpSpPr>
        <p:sp>
          <p:nvSpPr>
            <p:cNvPr id="11" name="Rectangle 10"/>
            <p:cNvSpPr/>
            <p:nvPr/>
          </p:nvSpPr>
          <p:spPr>
            <a:xfrm>
              <a:off x="152400" y="4267200"/>
              <a:ext cx="9144000" cy="51435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 smtClean="0">
                <a:solidFill>
                  <a:prstClr val="white"/>
                </a:solidFill>
                <a:latin typeface="Palatino Linotype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70" b="41094"/>
            <a:stretch/>
          </p:blipFill>
          <p:spPr>
            <a:xfrm>
              <a:off x="5486400" y="4291544"/>
              <a:ext cx="2495550" cy="490006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32349" r="58475" b="40751"/>
          <a:stretch/>
        </p:blipFill>
        <p:spPr bwMode="auto">
          <a:xfrm>
            <a:off x="1371600" y="1504950"/>
            <a:ext cx="1402812" cy="110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6000" y="2653636"/>
            <a:ext cx="3886200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1800" dirty="0" smtClean="0">
                <a:latin typeface="Lucida Console" panose="020B0609040504020204" pitchFamily="49" charset="0"/>
                <a:cs typeface="Calibri" panose="020F0502020204030204" pitchFamily="34" charset="0"/>
              </a:rPr>
              <a:t>conversation</a:t>
            </a:r>
            <a:endParaRPr lang="en-US" sz="1800" dirty="0">
              <a:latin typeface="Lucida Console" panose="020B0609040504020204" pitchFamily="49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8" t="27224" r="16454" b="31439"/>
          <a:stretch/>
        </p:blipFill>
        <p:spPr bwMode="auto">
          <a:xfrm>
            <a:off x="3702964" y="1504950"/>
            <a:ext cx="1030075" cy="104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0" y="2661263"/>
            <a:ext cx="3886200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1800" dirty="0" smtClean="0">
                <a:latin typeface="Lucida Console" panose="020B0609040504020204" pitchFamily="49" charset="0"/>
                <a:cs typeface="Calibri" panose="020F0502020204030204" pitchFamily="34" charset="0"/>
              </a:rPr>
              <a:t>confirmation</a:t>
            </a:r>
            <a:endParaRPr lang="en-US" sz="1800" dirty="0">
              <a:latin typeface="Lucida Console" panose="020B0609040504020204" pitchFamily="49" charset="0"/>
              <a:cs typeface="Calibri" panose="020F0502020204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80" t="26851" r="15427" b="31439"/>
          <a:stretch/>
        </p:blipFill>
        <p:spPr bwMode="auto">
          <a:xfrm>
            <a:off x="6024890" y="1565554"/>
            <a:ext cx="1061710" cy="10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21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efx_PowerPoint_TemplateMASTER 2014">
  <a:themeElements>
    <a:clrScheme name="Catalyst">
      <a:dk1>
        <a:srgbClr val="000000"/>
      </a:dk1>
      <a:lt1>
        <a:srgbClr val="FFFFFF"/>
      </a:lt1>
      <a:dk2>
        <a:srgbClr val="000000"/>
      </a:dk2>
      <a:lt2>
        <a:srgbClr val="ADAFAA"/>
      </a:lt2>
      <a:accent1>
        <a:srgbClr val="F47621"/>
      </a:accent1>
      <a:accent2>
        <a:srgbClr val="4DCC3C"/>
      </a:accent2>
      <a:accent3>
        <a:srgbClr val="B42541"/>
      </a:accent3>
      <a:accent4>
        <a:srgbClr val="F99D1C"/>
      </a:accent4>
      <a:accent5>
        <a:srgbClr val="FECF30"/>
      </a:accent5>
      <a:accent6>
        <a:srgbClr val="019EFF"/>
      </a:accent6>
      <a:hlink>
        <a:srgbClr val="019EFF"/>
      </a:hlink>
      <a:folHlink>
        <a:srgbClr val="0000FF"/>
      </a:folHlink>
    </a:clrScheme>
    <a:fontScheme name="Catalyst">
      <a:majorFont>
        <a:latin typeface="Century Gothic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tIns="91440" rtlCol="0">
        <a:spAutoFit/>
      </a:bodyPr>
      <a:lstStyle>
        <a:defPPr algn="l">
          <a:spcBef>
            <a:spcPct val="20000"/>
          </a:spcBef>
          <a:buClr>
            <a:schemeClr val="tx1"/>
          </a:buClr>
          <a:buSzPct val="120000"/>
          <a:defRPr sz="2000" b="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3058</TotalTime>
  <Words>339</Words>
  <Application>Microsoft Office PowerPoint</Application>
  <PresentationFormat>On-screen Show (16:9)</PresentationFormat>
  <Paragraphs>38</Paragraphs>
  <Slides>13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efx_PowerPoint_TemplateMASTER 2014</vt:lpstr>
      <vt:lpstr>Elemental</vt:lpstr>
      <vt:lpstr>intro to writing stories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a _____ I want to ______ so that ______</vt:lpstr>
      <vt:lpstr>card</vt:lpstr>
      <vt:lpstr>what is a spike?</vt:lpstr>
      <vt:lpstr>PowerPoint Presentation</vt:lpstr>
      <vt:lpstr>what are some anti-patterns you see?</vt:lpstr>
      <vt:lpstr>PowerPoint Presentation</vt:lpstr>
    </vt:vector>
  </TitlesOfParts>
  <Company>Equifax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Kite</dc:creator>
  <cp:lastModifiedBy>Danny Presten</cp:lastModifiedBy>
  <cp:revision>113</cp:revision>
  <dcterms:created xsi:type="dcterms:W3CDTF">2016-05-27T13:11:26Z</dcterms:created>
  <dcterms:modified xsi:type="dcterms:W3CDTF">2018-06-07T17:09:10Z</dcterms:modified>
</cp:coreProperties>
</file>