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notesMasterIdLst>
    <p:notesMasterId r:id="rId45"/>
  </p:notesMasterIdLst>
  <p:sldIdLst>
    <p:sldId id="256" r:id="rId4"/>
    <p:sldId id="286" r:id="rId5"/>
    <p:sldId id="285" r:id="rId6"/>
    <p:sldId id="304"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271" r:id="rId25"/>
    <p:sldId id="272" r:id="rId26"/>
    <p:sldId id="273" r:id="rId27"/>
    <p:sldId id="278" r:id="rId28"/>
    <p:sldId id="305" r:id="rId29"/>
    <p:sldId id="274" r:id="rId30"/>
    <p:sldId id="275" r:id="rId31"/>
    <p:sldId id="279" r:id="rId32"/>
    <p:sldId id="280" r:id="rId33"/>
    <p:sldId id="281" r:id="rId34"/>
    <p:sldId id="282" r:id="rId35"/>
    <p:sldId id="306" r:id="rId36"/>
    <p:sldId id="276" r:id="rId37"/>
    <p:sldId id="277" r:id="rId38"/>
    <p:sldId id="307" r:id="rId39"/>
    <p:sldId id="308" r:id="rId40"/>
    <p:sldId id="309" r:id="rId41"/>
    <p:sldId id="283" r:id="rId42"/>
    <p:sldId id="284" r:id="rId43"/>
    <p:sldId id="261"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40" d="100"/>
          <a:sy n="140" d="100"/>
        </p:scale>
        <p:origin x="-792" y="-2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63971-12E2-4C6E-B217-8C556B7EB252}" type="datetimeFigureOut">
              <a:rPr lang="en-US" smtClean="0"/>
              <a:t>3/28/2018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6D614-8BBE-4C2C-B36E-FC2DD4C027ED}" type="slidenum">
              <a:rPr lang="en-US" smtClean="0"/>
              <a:t>‹#›</a:t>
            </a:fld>
            <a:endParaRPr lang="en-US"/>
          </a:p>
        </p:txBody>
      </p:sp>
    </p:spTree>
    <p:extLst>
      <p:ext uri="{BB962C8B-B14F-4D97-AF65-F5344CB8AC3E}">
        <p14:creationId xmlns:p14="http://schemas.microsoft.com/office/powerpoint/2010/main" val="64538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dev.scaledagileframework.com/scrum-maste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dev.scaledagileframework.com/product-owne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dev.scaledagileframework.com/product-and-solution-management/"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OVERVIEW: In this slide, you can explain that, at first glance, the Framework may appear complicated.  However, you can provide assurance that you will take them through it in a logical manner.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is what is referred to as the “SAFe Big Picture”.   At first, it may look complicated, but as we will see, it is actually a very straight-forward and logical representation.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will see that roles, artifacts, and activities are clearly defined based on proven principles and practices.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Decomposing the SAFe Big Picture into it’s constituent parts, we’ll discover that it’s a simple, powerful and easily understood framework for managing complex software and systems development.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35167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OVERVIEW:  Here, you can introduce the Enterprise Backlog Model consisting of the Portfolio, Value Stream, Program, Team, and Sprint backlogs.  You can also elaborate on the artifacts and roles which influence the creation and prioritization of the backlog items, such as Strategic Themes, the Vision, and the </a:t>
            </a:r>
            <a:r>
              <a:rPr lang="en-US" sz="1200" kern="1200" smtClean="0">
                <a:solidFill>
                  <a:schemeClr val="tx1"/>
                </a:solidFill>
                <a:effectLst/>
                <a:latin typeface="+mn-lt"/>
                <a:ea typeface="+mn-ea"/>
                <a:cs typeface="+mn-cs"/>
              </a:rPr>
              <a:t>Roadmap.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four levels of backlogs which comprise the Enterprise Backlog Model: the Portfolio Backlog which contains Epics, Solution Backlog which contains capabilities, the Program Backlog which contains Features, and the Team Backlog which contains Stories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backlogs contain prioritized functionality and enablers.  Enablers are the exploration, architecture, and infrastructure needed to support the functionality.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Epics are identified and progressively elaborated as they flow through the Portfolio Kanban System.  The Kanban System makes the strategic business initiatives visible and brings a structured analysis process driven by economics.  There are Kanban Systems at the Value Stream and Program Levels, as well.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Epics are broken down into Capabilities.  Prioritization is guided by the Vision and Roadmap.  We’ll take about prioritization later.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Capabilities are broken down into Features.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Features are then broken down into Stories which are executed by the Agile teams.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However, this isn’t a strict hierarchy.  A Capability, Feature, or Story may emerge within the context of the Value Stream, Program, or Team and not have a parent.</a:t>
            </a:r>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8078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OVERVIEW: If your audience is not familiar with the concept of cadence, you can explain it now.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cadence is the division of time (or </a:t>
            </a:r>
            <a:r>
              <a:rPr lang="en-US" sz="1200" kern="1200" dirty="0" err="1" smtClean="0">
                <a:solidFill>
                  <a:schemeClr val="tx1"/>
                </a:solidFill>
                <a:effectLst/>
                <a:latin typeface="+mn-lt"/>
                <a:ea typeface="+mn-ea"/>
                <a:cs typeface="+mn-cs"/>
              </a:rPr>
              <a:t>timebox</a:t>
            </a:r>
            <a:r>
              <a:rPr lang="en-US" sz="1200" kern="1200" dirty="0" smtClean="0">
                <a:solidFill>
                  <a:schemeClr val="tx1"/>
                </a:solidFill>
                <a:effectLst/>
                <a:latin typeface="+mn-lt"/>
                <a:ea typeface="+mn-ea"/>
                <a:cs typeface="+mn-cs"/>
              </a:rPr>
              <a:t>) that provides a “heartbeat.” Cadence is critical for synchronizing teams on the Agile Release Train.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teams work on the same cadence (2 week iterations) to synchronize and align.  Cadence, however, doesn’t just apply at the Team Level.</a:t>
            </a:r>
            <a:r>
              <a:rPr lang="en-US" sz="1200" kern="1200" baseline="0" dirty="0" smtClean="0">
                <a:solidFill>
                  <a:schemeClr val="tx1"/>
                </a:solidFill>
                <a:effectLst/>
                <a:latin typeface="+mn-lt"/>
                <a:ea typeface="+mn-ea"/>
                <a:cs typeface="+mn-cs"/>
              </a:rPr>
              <a:t>  It </a:t>
            </a:r>
            <a:r>
              <a:rPr lang="en-US" sz="1200" kern="1200" dirty="0" smtClean="0">
                <a:solidFill>
                  <a:schemeClr val="tx1"/>
                </a:solidFill>
                <a:effectLst/>
                <a:latin typeface="+mn-lt"/>
                <a:ea typeface="+mn-ea"/>
                <a:cs typeface="+mn-cs"/>
              </a:rPr>
              <a:t>is key throughout the Framework</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0EB2F42-7EB3-426A-AE0F-BE645EFDC31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23902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OVERVIEW: Here, you can discuss the Iteration at the Team Level and the Program Increment, or PI, and Program Level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At the Team Level, the teams work in two week increments called Iterations.  They begin each Sprint with planning and end with a demo and a retrospective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At the Program Level, the teams on the Agile Release Train work in 8 – 12 week increments, called Programs Increments, or PIs.  A PI begins with a higher level planning event, called PI Planning, and ends with a demo and retrospective known as “Inspect and Adapt.”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teams on the Agile Release Train develop on cadence, but can release any time based on business needs.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At the Value Stream Level, additional coordination activities may be required to align all Agile Release Trains (and Suppliers) in the Value Stream.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there any other questions about cadence and synchronization for alignment?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47292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OVERVIEW: Here, you can explain the importance of </a:t>
            </a:r>
            <a:r>
              <a:rPr lang="en-US" sz="1200" kern="1200" dirty="0" err="1" smtClean="0">
                <a:solidFill>
                  <a:schemeClr val="tx1"/>
                </a:solidFill>
                <a:effectLst/>
                <a:latin typeface="+mn-lt"/>
                <a:ea typeface="+mn-ea"/>
                <a:cs typeface="+mn-cs"/>
              </a:rPr>
              <a:t>bult</a:t>
            </a:r>
            <a:r>
              <a:rPr lang="en-US" sz="1200" kern="1200" dirty="0" smtClean="0">
                <a:solidFill>
                  <a:schemeClr val="tx1"/>
                </a:solidFill>
                <a:effectLst/>
                <a:latin typeface="+mn-lt"/>
                <a:ea typeface="+mn-ea"/>
                <a:cs typeface="+mn-cs"/>
              </a:rPr>
              <a:t>-in quality to enable enterprise agility.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Enterprise’s ability to deliver new functionality with the fastest sustainable lead time and to be able to react to rapidly changing business environments is dependent on Solution quality.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Built-in quality is not unique to SAFe. Rather, it is a core principle of the Lean-Agile Mindset, where it helps avoid the cost of delays associated with recall, rework, and defect fixing.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With respect to firmware and hardware, the goal is the same, but the physics and economics—and therefore the practices—are somewhat different. They include a more intense focus on modeling and simulation, as well as more exploratory early iterations, more design verification, and more frequent system-level integration.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EB2F42-7EB3-426A-AE0F-BE645EFDC31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198936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OVERVIEW: Here, you can explain built-in quality in the level of detail required by your audience.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Enterprise agility requires built-in quality.  Throughout the Big Picture, you’ll see ways in which quality is achieved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At the bottom right of the Big Picture, you’ll note the Built-in Quality icon which describes the practices: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For software, continuous integration, test-first development, refactoring, pair work, and collective ownership</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For firmware and hardware, exploratory early iterations, frequent system-level integration and testing, and design verification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Throughout the Framework, the role of the Architect or Engineer is seen as a first-class citizen.  At the Portfolio Level, we have the Enterprise Architect; at the Value Stream Level, the Solution Architect or Engineer, and at the Program Level, the System Architect or Engineer.  We also have User Experience designers, the System Team, and Release Management to insure quality.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Quality is confirmed through frequent demonstrations of the solution being built – the Team Demo, the System Demo, and the Solution Demo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Agile Architecture brings together architectural guidance provided by the Enterprise, Solution, and System Architects which is then validated by the Agile</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eams with short feedback loops as they build the Architectural Runway.  Architectural Runway is the code needed to support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near-term functionality, as described by Architectural Enablers.</a:t>
            </a:r>
            <a:endParaRPr lang="en-US" dirty="0"/>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6870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OVERVIEW:  Here, you can explain why the Framework uses the term “relentless improvement” rather than “continuous improvement.”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Continuous improvement is not enough.  We need to be relentless with a sense of urgency and danger.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Events are built into SAFe to ensure this happens.</a:t>
            </a:r>
          </a:p>
        </p:txBody>
      </p:sp>
      <p:sp>
        <p:nvSpPr>
          <p:cNvPr id="4" name="Slide Number Placeholder 3"/>
          <p:cNvSpPr>
            <a:spLocks noGrp="1"/>
          </p:cNvSpPr>
          <p:nvPr>
            <p:ph type="sldNum" sz="quarter" idx="10"/>
          </p:nvPr>
        </p:nvSpPr>
        <p:spPr/>
        <p:txBody>
          <a:bodyPr/>
          <a:lstStyle/>
          <a:p>
            <a:fld id="{F0EB2F42-7EB3-426A-AE0F-BE645EFDC31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797776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n-lt"/>
                <a:ea typeface="+mn-ea"/>
                <a:cs typeface="+mn-cs"/>
              </a:rPr>
              <a:t>OVERVIEW: Here, you can reference the House of Lean’s pillar of relentless improvement and explain how the Framework supports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One of the pillars of the House of Lean is relentless improvement.  An enterprise is never agile; it is always becoming more agile.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multiple events which serve as forcing functions for relentless improvement. Each cross-functional team conducts a retrospective at the end of every sprint. In this retrospective, the team reflects on the good and the bad and collaborates on ways to improve.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Collectively, the entire Agile Release Train has a retrospective at the end of every Program Increment as part of the Inspect and Adapt Workshop.  During this workshop, root cause analysis is used to identify Program Level problems and ways to improve.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 Inspect and Adapt Workshop also happens at the Value Stream Level.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Though everyone is responsible for relentless improvement, there are several key roles: the Scrum Master, the Release Train Engineer, and the Value Stream Engineer.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Lean-Agile Leaders remove impediments and continuously improve the system in which teams operate.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During the Innovation and Planning (IP) sprint, teams may have continuing education opportunities and “hackathons” where new approaches, tools, techniques, and prototypes are explored and demonstrated.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Fact-based metrics are used as feedback loops to measure the rapid progress towards working, high quality software which satisfies the needs of the business.  Included in these metrics are how predictable teams are at meeting their PI Objectives.</a:t>
            </a:r>
          </a:p>
          <a:p>
            <a:endParaRPr lang="en-US" dirty="0"/>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08303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OVERVIEW:  Here, you can give an overview of how SAFe organizes around value and uses sound economic decision-making.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a SAFe Principle, we want to take an economic view and make sound decisions at all time.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SAFe organizes around Value Streams to understand and deliver value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Donald Reinertsen says in his book, The Principles of Product Development Flow, “You can ignore economics, but they won’t ignore you.”</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EB2F42-7EB3-426A-AE0F-BE645EFDC31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08343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mn-ea"/>
                <a:cs typeface="+mn-cs"/>
              </a:rPr>
              <a:t>OVERVIEW:  Here, you’ll discuss how the enterprise strategy is translated into a solution to maximize value to the customer.  You may or may not go into detail based on your audience.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connection between the enterprise business strategy and the Portfolio is through Strategic Themes.  This brief list guides the Economic Framework, Budgets, and backlog decisions.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Budgets are allocated to Value Streams in order to decentralize decisions which can be made quickly and efficiently at the Value Stream Level.  Would you like to hear more about Lean-Agile Budgeting?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Epics are progressively analyzed as they move through the Portfolio Kanban System to determine the most important initiatives to do at that given point in time.  It also assures capacity matching.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Sequencing of Epics, Capabilities, and Features is driven by a Lean approach called Weighted Shortest Job First (WSJF) which looks at the cost of delaying one item in order to do another.  It looks at both the cost of delay and the effort to complete it.  Would you like to hear more about WSJF?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Prioritizing functionality is done by Program Portfolio Management at the Portfolio Level, Solution Management at the Value Stream Level, Product Management at the Program Level, and Product Owners at the Team Level.  This approach requires an understanding of decentralized decision-making, which is SAFe Principle #9.</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Economic Framework is a set of decision rules that aligns everyone to both the mission and the financial constraints. </a:t>
            </a:r>
            <a:r>
              <a:rPr lang="en-US" sz="1200" kern="1200" dirty="0" err="1" smtClean="0">
                <a:solidFill>
                  <a:schemeClr val="tx1"/>
                </a:solidFill>
                <a:effectLst/>
                <a:latin typeface="+mn-lt"/>
                <a:ea typeface="+mn-ea"/>
                <a:cs typeface="+mn-cs"/>
              </a:rPr>
              <a:t>SAFe’s</a:t>
            </a:r>
            <a:r>
              <a:rPr lang="en-US" sz="1200" kern="1200" dirty="0" smtClean="0">
                <a:solidFill>
                  <a:schemeClr val="tx1"/>
                </a:solidFill>
                <a:effectLst/>
                <a:latin typeface="+mn-lt"/>
                <a:ea typeface="+mn-ea"/>
                <a:cs typeface="+mn-cs"/>
              </a:rPr>
              <a:t> first Principle is to take an economic view, which highlights the key role that economics plays in successful Solution development.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Solution Intent is the evolving understanding of what needs to be built and how it should be built. It is often more economically beneficial to wait and explore options as facts surface due to the high cost of change later in the process.  Set-based design practices help avoid committing too early to design and requirements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business value delivered at the end of each Program Increment is assessed by the Business Owners to measure planned vs. actual.  The business is responsible for prioritizing and the teams are responsible for delivering.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Finally, the business determines when a solution needs to be released, rather than the more rigid waterfall approach of delivering everything at the end.</a:t>
            </a:r>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43891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OVERVIEW: You can use this slide to bring thing “full circle” and summarize what your audience has learned.  You can also pause here to take questions, or use the final slide which simply says “Questions?”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We’re back where we started.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saw that roles, artifacts, and activities are clearly defined based on proven principles and practices.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After decomposing the SAFe Big Picture into it’s constituent parts, I hope we’ve learned that it’s a simple, powerful and easily understood framework for managing complex software and systems development.</a:t>
            </a:r>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91480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OVERVIEW:  With this slide, you can talk in general about the speed at which SAFe has been adopted, or adapt your voice-over to highlight its adoption in a specific market.  See the case studies on the Scaled Agile Framework website.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SAFe is an online, freely revealed knowledge base of proven success patterns for implementing Lean-Agile software and systems development at enterprise scale. It provides comprehensive guidance for work at the enterprise Portfolio, Value Stream, Program, and Team levels.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Companies like John Deere, Intel, Lego, and Telstra have published case studies citing the business benefits.  The list is growing every day.  You can find those by navigating to ScaledAgileFramework.com and clicking on the “Case Studies” menu.</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find certified members of the SAFe community, navigate to ScaledAgile.com and click on the Community menu.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EB2F42-7EB3-426A-AE0F-BE645EFDC31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064685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pPr defTabSz="941923">
              <a:defRPr/>
            </a:pPr>
            <a:r>
              <a:rPr lang="en-US" dirty="0"/>
              <a:t>Questions?</a:t>
            </a:r>
          </a:p>
          <a:p>
            <a:endParaRPr lang="en-US" dirty="0"/>
          </a:p>
        </p:txBody>
      </p:sp>
      <p:sp>
        <p:nvSpPr>
          <p:cNvPr id="4" name="Slide Number Placeholder 3"/>
          <p:cNvSpPr>
            <a:spLocks noGrp="1"/>
          </p:cNvSpPr>
          <p:nvPr>
            <p:ph type="sldNum" sz="quarter" idx="10"/>
          </p:nvPr>
        </p:nvSpPr>
        <p:spPr/>
        <p:txBody>
          <a:bodyPr/>
          <a:lstStyle/>
          <a:p>
            <a:fld id="{F0EB2F42-7EB3-426A-AE0F-BE645EFDC31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246626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2769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8461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1510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2682516"/>
          </a:xfrm>
        </p:spPr>
        <p:txBody>
          <a:bodyPr/>
          <a:lstStyle/>
          <a:p>
            <a:r>
              <a:rPr lang="en-US" sz="1100" b="0" i="0" kern="1200" dirty="0">
                <a:solidFill>
                  <a:schemeClr val="tx1"/>
                </a:solidFill>
                <a:effectLst/>
                <a:latin typeface="+mn-lt"/>
                <a:ea typeface="+mn-ea"/>
                <a:cs typeface="+mn-cs"/>
              </a:rPr>
              <a:t>The Scrum Master role is a special role for an Agile Team member who spends much of her time helping other team members communicate, coordinate, and cooperate; generally, this person assists the team in meeting their delivery goals:</a:t>
            </a:r>
          </a:p>
          <a:p>
            <a:pPr marL="628650" lvl="1" indent="-171450">
              <a:buFont typeface="Arial" charset="0"/>
              <a:buChar char="•"/>
            </a:pPr>
            <a:r>
              <a:rPr lang="en-US" sz="1100" b="0" i="0" kern="1200" dirty="0">
                <a:solidFill>
                  <a:schemeClr val="tx1"/>
                </a:solidFill>
                <a:effectLst/>
                <a:latin typeface="+mn-lt"/>
                <a:ea typeface="+mn-ea"/>
                <a:cs typeface="+mn-cs"/>
              </a:rPr>
              <a:t>The Scrum Master is a servant leader who helps teams self-organize, self-manage, and deliver via effective Agile practices. </a:t>
            </a:r>
          </a:p>
          <a:p>
            <a:pPr marL="628650" lvl="1" indent="-171450">
              <a:buFont typeface="Arial" charset="0"/>
              <a:buChar char="•"/>
            </a:pPr>
            <a:r>
              <a:rPr lang="en-US" sz="1100" b="0" i="0" kern="1200" dirty="0">
                <a:solidFill>
                  <a:schemeClr val="tx1"/>
                </a:solidFill>
                <a:effectLst/>
                <a:latin typeface="+mn-lt"/>
                <a:ea typeface="+mn-ea"/>
                <a:cs typeface="+mn-cs"/>
              </a:rPr>
              <a:t>The Scrum Master supports and coaches the practices, </a:t>
            </a:r>
            <a:r>
              <a:rPr lang="en-US" sz="1100" b="0" i="0" kern="1200" dirty="0" smtClean="0">
                <a:solidFill>
                  <a:schemeClr val="tx1"/>
                </a:solidFill>
                <a:effectLst/>
                <a:latin typeface="+mn-lt"/>
                <a:ea typeface="+mn-ea"/>
                <a:cs typeface="+mn-cs"/>
              </a:rPr>
              <a:t>principles, </a:t>
            </a:r>
            <a:r>
              <a:rPr lang="en-US" sz="1100" b="0" i="0" kern="1200" dirty="0">
                <a:solidFill>
                  <a:schemeClr val="tx1"/>
                </a:solidFill>
                <a:effectLst/>
                <a:latin typeface="+mn-lt"/>
                <a:ea typeface="+mn-ea"/>
                <a:cs typeface="+mn-cs"/>
              </a:rPr>
              <a:t>and mindset of the </a:t>
            </a:r>
            <a:r>
              <a:rPr lang="en-US" sz="1100" b="0" i="0" kern="1200" dirty="0" smtClean="0">
                <a:solidFill>
                  <a:schemeClr val="tx1"/>
                </a:solidFill>
                <a:effectLst/>
                <a:latin typeface="+mn-lt"/>
                <a:ea typeface="+mn-ea"/>
                <a:cs typeface="+mn-cs"/>
              </a:rPr>
              <a:t>SAFe </a:t>
            </a:r>
            <a:r>
              <a:rPr lang="en-US" sz="1100" b="0" i="0" kern="1200" dirty="0">
                <a:solidFill>
                  <a:schemeClr val="tx1"/>
                </a:solidFill>
                <a:effectLst/>
                <a:latin typeface="+mn-lt"/>
                <a:ea typeface="+mn-ea"/>
                <a:cs typeface="+mn-cs"/>
              </a:rPr>
              <a:t>and other process rules the team has agreed to. </a:t>
            </a:r>
          </a:p>
          <a:p>
            <a:pPr marL="628650" lvl="1" indent="-171450">
              <a:buFont typeface="Arial" charset="0"/>
              <a:buChar char="•"/>
            </a:pPr>
            <a:r>
              <a:rPr lang="en-US" sz="1100" b="0" i="0" kern="1200" dirty="0">
                <a:solidFill>
                  <a:schemeClr val="tx1"/>
                </a:solidFill>
                <a:effectLst/>
                <a:latin typeface="+mn-lt"/>
                <a:ea typeface="+mn-ea"/>
                <a:cs typeface="+mn-cs"/>
              </a:rPr>
              <a:t>The Scrum Master also helps the team coordinate with other teams on the Agile Release Train and communicates status to management as needed.</a:t>
            </a:r>
            <a:r>
              <a:rPr lang="en-US" sz="1100" dirty="0"/>
              <a:t/>
            </a:r>
            <a:br>
              <a:rPr lang="en-US" sz="1100" dirty="0"/>
            </a:br>
            <a:r>
              <a:rPr lang="en-US" sz="1100" dirty="0"/>
              <a:t/>
            </a:r>
            <a:br>
              <a:rPr lang="en-US" sz="1100" dirty="0"/>
            </a:br>
            <a:r>
              <a:rPr lang="en-US" sz="1100" b="0" i="0" kern="1200" dirty="0">
                <a:solidFill>
                  <a:schemeClr val="tx1"/>
                </a:solidFill>
                <a:effectLst/>
                <a:latin typeface="+mn-lt"/>
                <a:ea typeface="+mn-ea"/>
                <a:cs typeface="+mn-cs"/>
              </a:rPr>
              <a:t>Read more at: </a:t>
            </a:r>
            <a:r>
              <a:rPr lang="en-US" dirty="0">
                <a:hlinkClick r:id="rId3"/>
              </a:rPr>
              <a:t>http://www.scaledagileframework.com/scrum-master/</a:t>
            </a:r>
            <a:endParaRPr lang="en-US" sz="1100" dirty="0"/>
          </a:p>
        </p:txBody>
      </p:sp>
      <p:sp>
        <p:nvSpPr>
          <p:cNvPr id="5" name="Footer Placeholder 4"/>
          <p:cNvSpPr>
            <a:spLocks noGrp="1"/>
          </p:cNvSpPr>
          <p:nvPr>
            <p:ph type="ftr" sz="quarter" idx="10"/>
          </p:nvPr>
        </p:nvSpPr>
        <p:spPr/>
        <p:txBody>
          <a:bodyPr/>
          <a:lstStyle/>
          <a:p>
            <a:r>
              <a:rPr lang="en-US"/>
              <a:t>© Scaled Agile, Inc. </a:t>
            </a:r>
            <a:endParaRPr lang="en-US" dirty="0"/>
          </a:p>
        </p:txBody>
      </p:sp>
      <p:sp>
        <p:nvSpPr>
          <p:cNvPr id="6" name="Slide Number Placeholder 5"/>
          <p:cNvSpPr>
            <a:spLocks noGrp="1"/>
          </p:cNvSpPr>
          <p:nvPr>
            <p:ph type="sldNum" sz="quarter" idx="11"/>
          </p:nvPr>
        </p:nvSpPr>
        <p:spPr/>
        <p:txBody>
          <a:bodyPr/>
          <a:lstStyle/>
          <a:p>
            <a:r>
              <a:rPr lang="mr-IN"/>
              <a:t>2 - </a:t>
            </a:r>
            <a:fld id="{F0EB2F42-7EB3-426A-AE0F-BE645EFDC311}" type="slidenum">
              <a:rPr lang="mr-IN" smtClean="0"/>
              <a:pPr/>
              <a:t>25</a:t>
            </a:fld>
            <a:endParaRPr lang="mr-IN" dirty="0"/>
          </a:p>
        </p:txBody>
      </p:sp>
    </p:spTree>
    <p:extLst>
      <p:ext uri="{BB962C8B-B14F-4D97-AF65-F5344CB8AC3E}">
        <p14:creationId xmlns:p14="http://schemas.microsoft.com/office/powerpoint/2010/main" val="1747951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2769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can write stories and acceptance criteria. Otherwise, there’s a bottleneck. The PO owns prioritization, scope, and content.</a:t>
            </a:r>
          </a:p>
        </p:txBody>
      </p:sp>
    </p:spTree>
    <p:extLst>
      <p:ext uri="{BB962C8B-B14F-4D97-AF65-F5344CB8AC3E}">
        <p14:creationId xmlns:p14="http://schemas.microsoft.com/office/powerpoint/2010/main" val="847478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must be a trusting relationship between Product Management and the Product Owner because they, in a sense, have two bosses.</a:t>
            </a:r>
            <a:endParaRPr lang="en-US" dirty="0" smtClean="0"/>
          </a:p>
          <a:p>
            <a:endParaRPr lang="en-US" dirty="0"/>
          </a:p>
        </p:txBody>
      </p:sp>
    </p:spTree>
    <p:extLst>
      <p:ext uri="{BB962C8B-B14F-4D97-AF65-F5344CB8AC3E}">
        <p14:creationId xmlns:p14="http://schemas.microsoft.com/office/powerpoint/2010/main" val="586243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smtClean="0">
                <a:solidFill>
                  <a:schemeClr val="tx1"/>
                </a:solidFill>
                <a:effectLst/>
                <a:latin typeface="+mn-lt"/>
                <a:ea typeface="+mn-ea"/>
                <a:cs typeface="+mn-cs"/>
              </a:rPr>
              <a:t>The Product Owner:</a:t>
            </a:r>
            <a:br>
              <a:rPr lang="en-US" sz="1100" b="0" i="0" kern="1200" dirty="0" smtClean="0">
                <a:solidFill>
                  <a:schemeClr val="tx1"/>
                </a:solidFill>
                <a:effectLst/>
                <a:latin typeface="+mn-lt"/>
                <a:ea typeface="+mn-ea"/>
                <a:cs typeface="+mn-cs"/>
              </a:rPr>
            </a:br>
            <a:endParaRPr lang="en-US" sz="1100" b="0" i="0" kern="1200" dirty="0" smtClean="0">
              <a:solidFill>
                <a:schemeClr val="tx1"/>
              </a:solidFill>
              <a:effectLst/>
              <a:latin typeface="+mn-lt"/>
              <a:ea typeface="+mn-ea"/>
              <a:cs typeface="+mn-cs"/>
            </a:endParaRPr>
          </a:p>
          <a:p>
            <a:pPr marL="171450" indent="-171450">
              <a:buFont typeface="Arial" charset="0"/>
              <a:buChar char="•"/>
            </a:pPr>
            <a:r>
              <a:rPr lang="en-US" sz="1100" b="0" i="0" kern="1200" dirty="0" smtClean="0">
                <a:solidFill>
                  <a:schemeClr val="tx1"/>
                </a:solidFill>
                <a:effectLst/>
                <a:latin typeface="+mn-lt"/>
                <a:ea typeface="+mn-ea"/>
                <a:cs typeface="+mn-cs"/>
              </a:rPr>
              <a:t>Serves as the customer proxy and is responsible for working with Product Management and other stakeholders—including other Product Owners.</a:t>
            </a:r>
          </a:p>
          <a:p>
            <a:pPr marL="171450" indent="-171450">
              <a:buFont typeface="Arial" charset="0"/>
              <a:buChar char="•"/>
            </a:pPr>
            <a:endParaRPr lang="en-US" sz="1100" b="0" i="0" kern="1200" dirty="0" smtClean="0">
              <a:solidFill>
                <a:schemeClr val="tx1"/>
              </a:solidFill>
              <a:effectLst/>
              <a:latin typeface="+mn-lt"/>
              <a:ea typeface="+mn-ea"/>
              <a:cs typeface="+mn-cs"/>
            </a:endParaRPr>
          </a:p>
          <a:p>
            <a:pPr marL="171450" indent="-171450">
              <a:buFont typeface="Arial" charset="0"/>
              <a:buChar char="•"/>
            </a:pPr>
            <a:r>
              <a:rPr lang="en-US" sz="1100" b="0" i="0" kern="1200" dirty="0" smtClean="0">
                <a:solidFill>
                  <a:schemeClr val="tx1"/>
                </a:solidFill>
                <a:effectLst/>
                <a:latin typeface="+mn-lt"/>
                <a:ea typeface="+mn-ea"/>
                <a:cs typeface="+mn-cs"/>
              </a:rPr>
              <a:t>Defines and prioritizes Stories in the Team Backlog so that the Solution effectively addresses program priorities (Features/Enablers) while maintaining technical integrity. </a:t>
            </a:r>
          </a:p>
          <a:p>
            <a:pPr marL="171450" indent="-171450">
              <a:buFont typeface="Arial" charset="0"/>
              <a:buChar char="•"/>
            </a:pPr>
            <a:endParaRPr lang="en-US" sz="1100" b="0" i="0" kern="1200" dirty="0" smtClean="0">
              <a:solidFill>
                <a:schemeClr val="tx1"/>
              </a:solidFill>
              <a:effectLst/>
              <a:latin typeface="+mn-lt"/>
              <a:ea typeface="+mn-ea"/>
              <a:cs typeface="+mn-cs"/>
            </a:endParaRPr>
          </a:p>
          <a:p>
            <a:pPr marL="171450" indent="-171450">
              <a:buFont typeface="Arial" charset="0"/>
              <a:buChar char="•"/>
            </a:pPr>
            <a:r>
              <a:rPr lang="en-US" sz="1100" b="0" i="0" kern="1200" dirty="0" smtClean="0">
                <a:solidFill>
                  <a:schemeClr val="tx1"/>
                </a:solidFill>
                <a:effectLst/>
                <a:latin typeface="+mn-lt"/>
                <a:ea typeface="+mn-ea"/>
                <a:cs typeface="+mn-cs"/>
              </a:rPr>
              <a:t>Ideally, the Product Owner is collocated with the rest of the team, where they typically share management, incentives, and culture. </a:t>
            </a:r>
          </a:p>
          <a:p>
            <a:pPr marL="171450" indent="-171450">
              <a:buFont typeface="Arial" charset="0"/>
              <a:buChar char="•"/>
            </a:pPr>
            <a:endParaRPr lang="en-US" sz="1100" b="0" i="0" kern="1200" dirty="0" smtClean="0">
              <a:solidFill>
                <a:schemeClr val="tx1"/>
              </a:solidFill>
              <a:effectLst/>
              <a:latin typeface="+mn-lt"/>
              <a:ea typeface="+mn-ea"/>
              <a:cs typeface="+mn-cs"/>
            </a:endParaRPr>
          </a:p>
          <a:p>
            <a:pPr marL="171450" indent="-171450">
              <a:buFont typeface="Arial" charset="0"/>
              <a:buChar char="•"/>
            </a:pPr>
            <a:r>
              <a:rPr lang="en-US" sz="1100" b="0" i="0" kern="1200" dirty="0" smtClean="0">
                <a:solidFill>
                  <a:schemeClr val="tx1"/>
                </a:solidFill>
                <a:effectLst/>
                <a:latin typeface="+mn-lt"/>
                <a:ea typeface="+mn-ea"/>
                <a:cs typeface="+mn-cs"/>
              </a:rPr>
              <a:t>Also attends most relevant Product Management meetings about planning and Program Backlog/Vision refinement.</a:t>
            </a:r>
            <a:r>
              <a:rPr lang="en-US" dirty="0" smtClean="0"/>
              <a:t/>
            </a:r>
            <a:br>
              <a:rPr lang="en-US" dirty="0" smtClean="0"/>
            </a:br>
            <a:r>
              <a:rPr lang="en-US" dirty="0" smtClean="0"/>
              <a:t/>
            </a:r>
            <a:br>
              <a:rPr lang="en-US" dirty="0" smtClean="0"/>
            </a:br>
            <a:r>
              <a:rPr lang="en-US" sz="1100" b="0" i="0" kern="1200" dirty="0" smtClean="0">
                <a:solidFill>
                  <a:schemeClr val="tx1"/>
                </a:solidFill>
                <a:effectLst/>
                <a:latin typeface="+mn-lt"/>
                <a:ea typeface="+mn-ea"/>
                <a:cs typeface="+mn-cs"/>
              </a:rPr>
              <a:t>Read more at: </a:t>
            </a:r>
            <a:r>
              <a:rPr lang="en-US" sz="1100" b="0" i="0" u="none" strike="noStrike" kern="1200" dirty="0" smtClean="0">
                <a:solidFill>
                  <a:schemeClr val="tx1"/>
                </a:solidFill>
                <a:effectLst/>
                <a:latin typeface="+mn-lt"/>
                <a:ea typeface="+mn-ea"/>
                <a:cs typeface="+mn-cs"/>
                <a:hlinkClick r:id="rId3"/>
              </a:rPr>
              <a:t>http://www.scaledagileframework.com/product-owner/</a:t>
            </a:r>
            <a:r>
              <a:rPr lang="en-US" dirty="0" smtClean="0"/>
              <a:t/>
            </a:r>
            <a:br>
              <a:rPr lang="en-US" dirty="0" smtClean="0"/>
            </a:br>
            <a:endParaRPr lang="en-US" dirty="0"/>
          </a:p>
        </p:txBody>
      </p:sp>
      <p:sp>
        <p:nvSpPr>
          <p:cNvPr id="4" name="Footer Placeholder 3"/>
          <p:cNvSpPr>
            <a:spLocks noGrp="1"/>
          </p:cNvSpPr>
          <p:nvPr>
            <p:ph type="ftr" sz="quarter" idx="10"/>
          </p:nvPr>
        </p:nvSpPr>
        <p:spPr/>
        <p:txBody>
          <a:bodyPr/>
          <a:lstStyle/>
          <a:p>
            <a:pPr algn="ctr"/>
            <a:r>
              <a:rPr lang="en-US" smtClean="0"/>
              <a:t>© Scaled Agile, Inc.</a:t>
            </a:r>
            <a:endParaRPr lang="en-US" dirty="0" smtClean="0"/>
          </a:p>
        </p:txBody>
      </p:sp>
      <p:sp>
        <p:nvSpPr>
          <p:cNvPr id="5" name="Slide Number Placeholder 4"/>
          <p:cNvSpPr>
            <a:spLocks noGrp="1"/>
          </p:cNvSpPr>
          <p:nvPr>
            <p:ph type="sldNum" sz="quarter" idx="11"/>
          </p:nvPr>
        </p:nvSpPr>
        <p:spPr/>
        <p:txBody>
          <a:bodyPr/>
          <a:lstStyle/>
          <a:p>
            <a:r>
              <a:rPr lang="en-US" smtClean="0"/>
              <a:t>6 - </a:t>
            </a:r>
            <a:fld id="{F0EB2F42-7EB3-426A-AE0F-BE645EFDC311}" type="slidenum">
              <a:rPr lang="en-US" smtClean="0"/>
              <a:pPr/>
              <a:t>29</a:t>
            </a:fld>
            <a:endParaRPr lang="en-US" dirty="0"/>
          </a:p>
        </p:txBody>
      </p:sp>
    </p:spTree>
    <p:extLst>
      <p:ext uri="{BB962C8B-B14F-4D97-AF65-F5344CB8AC3E}">
        <p14:creationId xmlns:p14="http://schemas.microsoft.com/office/powerpoint/2010/main" val="274102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Experts in this role have to be careful that they wear the PO hat,</a:t>
            </a:r>
            <a:r>
              <a:rPr lang="en-US" baseline="0" dirty="0"/>
              <a:t> rather than the expert hat. </a:t>
            </a:r>
            <a:r>
              <a:rPr lang="en-US" baseline="0" dirty="0" smtClean="0"/>
              <a:t>(e.g., </a:t>
            </a:r>
            <a:r>
              <a:rPr lang="en-US" baseline="0" dirty="0"/>
              <a:t>it would be an anti-pattern to argue with the team </a:t>
            </a:r>
            <a:r>
              <a:rPr lang="en-US" baseline="0" dirty="0" smtClean="0"/>
              <a:t>as a domain expert over </a:t>
            </a:r>
            <a:r>
              <a:rPr lang="en-US" baseline="0" dirty="0"/>
              <a:t>Story point </a:t>
            </a:r>
            <a:r>
              <a:rPr lang="en-US" baseline="0" dirty="0" smtClean="0"/>
              <a:t>sizing.)</a:t>
            </a:r>
            <a:endParaRPr lang="en-US" dirty="0"/>
          </a:p>
        </p:txBody>
      </p:sp>
      <p:sp>
        <p:nvSpPr>
          <p:cNvPr id="4" name="Footer Placeholder 3"/>
          <p:cNvSpPr>
            <a:spLocks noGrp="1"/>
          </p:cNvSpPr>
          <p:nvPr>
            <p:ph type="ftr" sz="quarter" idx="10"/>
          </p:nvPr>
        </p:nvSpPr>
        <p:spPr/>
        <p:txBody>
          <a:bodyPr/>
          <a:lstStyle/>
          <a:p>
            <a:pPr algn="ctr"/>
            <a:r>
              <a:rPr lang="en-US" smtClean="0"/>
              <a:t>© Scaled Agile, Inc.</a:t>
            </a:r>
            <a:endParaRPr lang="en-US" dirty="0" smtClean="0"/>
          </a:p>
        </p:txBody>
      </p:sp>
      <p:sp>
        <p:nvSpPr>
          <p:cNvPr id="5" name="Slide Number Placeholder 4"/>
          <p:cNvSpPr>
            <a:spLocks noGrp="1"/>
          </p:cNvSpPr>
          <p:nvPr>
            <p:ph type="sldNum" sz="quarter" idx="11"/>
          </p:nvPr>
        </p:nvSpPr>
        <p:spPr/>
        <p:txBody>
          <a:bodyPr/>
          <a:lstStyle/>
          <a:p>
            <a:r>
              <a:rPr lang="en-US" smtClean="0"/>
              <a:t>6 - </a:t>
            </a:r>
            <a:fld id="{F0EB2F42-7EB3-426A-AE0F-BE645EFDC311}" type="slidenum">
              <a:rPr lang="en-US" smtClean="0"/>
              <a:pPr/>
              <a:t>30</a:t>
            </a:fld>
            <a:endParaRPr lang="en-US" dirty="0"/>
          </a:p>
        </p:txBody>
      </p:sp>
    </p:spTree>
    <p:extLst>
      <p:ext uri="{BB962C8B-B14F-4D97-AF65-F5344CB8AC3E}">
        <p14:creationId xmlns:p14="http://schemas.microsoft.com/office/powerpoint/2010/main" val="118172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de-CH" dirty="0"/>
              <a:t>The Framework</a:t>
            </a:r>
            <a:r>
              <a:rPr lang="de-CH" baseline="0" dirty="0"/>
              <a:t> is based on a huge body of knowledge – Lean Thinking, Lean Product Development, Systems Engineering and Agile to name a few.</a:t>
            </a:r>
            <a:endParaRPr lang="de-CH"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The knowledge</a:t>
            </a:r>
            <a:r>
              <a:rPr lang="en-US" baseline="0" dirty="0"/>
              <a:t> of the </a:t>
            </a:r>
            <a:r>
              <a:rPr lang="en-US" dirty="0"/>
              <a:t>Framework</a:t>
            </a:r>
            <a:r>
              <a:rPr lang="en-US" baseline="0" dirty="0"/>
              <a:t> isn’t</a:t>
            </a:r>
            <a:r>
              <a:rPr lang="en-US" dirty="0"/>
              <a:t> a one time learning event. It’s an</a:t>
            </a:r>
            <a:r>
              <a:rPr lang="en-US" baseline="0" dirty="0"/>
              <a:t> on-going process.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The Framework is constantly being</a:t>
            </a:r>
            <a:r>
              <a:rPr lang="en-US" baseline="0" dirty="0"/>
              <a:t> updated </a:t>
            </a:r>
            <a:r>
              <a:rPr lang="en-US" dirty="0"/>
              <a:t>to stay current. Previously we’d release more frequent updates. Now there is once</a:t>
            </a:r>
            <a:r>
              <a:rPr lang="en-US" baseline="0" dirty="0"/>
              <a:t> a year release cycle on the “Big Picture” .</a:t>
            </a:r>
          </a:p>
          <a:p>
            <a:pPr marL="171450" indent="-171450">
              <a:buFont typeface="Arial"/>
              <a:buChar char="•"/>
            </a:pPr>
            <a:endParaRPr lang="en-US" dirty="0"/>
          </a:p>
          <a:p>
            <a:pPr marL="171450" indent="-171450">
              <a:buFont typeface="Arial"/>
              <a:buChar char="•"/>
            </a:pPr>
            <a:r>
              <a:rPr lang="en-US" dirty="0"/>
              <a:t>Pace</a:t>
            </a:r>
            <a:r>
              <a:rPr lang="en-US" baseline="0" dirty="0"/>
              <a:t> of innovation still remaining </a:t>
            </a:r>
            <a:r>
              <a:rPr lang="en-US" b="1" i="1" baseline="0" dirty="0"/>
              <a:t>constant</a:t>
            </a:r>
            <a:r>
              <a:rPr lang="en-US" baseline="0" dirty="0"/>
              <a:t>, we are still continually updating with what we learn.  We’ve just slowed down the updates of the  </a:t>
            </a:r>
            <a:r>
              <a:rPr lang="en-US" b="1" i="1" u="none" baseline="0" dirty="0"/>
              <a:t>UI only</a:t>
            </a:r>
            <a:r>
              <a:rPr lang="en-US" baseline="0" dirty="0"/>
              <a:t> (is updated annually)</a:t>
            </a:r>
          </a:p>
          <a:p>
            <a:pPr marL="171450" indent="-171450">
              <a:buFont typeface="Arial"/>
              <a:buChar char="•"/>
            </a:pPr>
            <a:endParaRPr lang="en-US" baseline="0" dirty="0"/>
          </a:p>
          <a:p>
            <a:pPr marL="171450" indent="-171450">
              <a:buFont typeface="Arial"/>
              <a:buChar char="•"/>
            </a:pPr>
            <a:endParaRPr lang="en-US" dirty="0"/>
          </a:p>
        </p:txBody>
      </p:sp>
    </p:spTree>
    <p:extLst>
      <p:ext uri="{BB962C8B-B14F-4D97-AF65-F5344CB8AC3E}">
        <p14:creationId xmlns:p14="http://schemas.microsoft.com/office/powerpoint/2010/main" val="782144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Product Owner attributes:</a:t>
            </a:r>
            <a:br>
              <a:rPr lang="en-US" sz="1200" dirty="0" smtClean="0"/>
            </a:br>
            <a:endParaRPr lang="en-US" sz="1200" dirty="0"/>
          </a:p>
          <a:p>
            <a:pPr marL="171450" lvl="0" indent="-171450">
              <a:buFont typeface="Arial" charset="0"/>
              <a:buChar char="•"/>
            </a:pPr>
            <a:r>
              <a:rPr lang="en-US" b="1" dirty="0"/>
              <a:t>Ability to </a:t>
            </a:r>
            <a:r>
              <a:rPr lang="en-US" b="1" dirty="0" smtClean="0"/>
              <a:t>communicate</a:t>
            </a:r>
          </a:p>
          <a:p>
            <a:pPr marL="628650" lvl="1" indent="-171450">
              <a:buFont typeface="Arial" charset="0"/>
              <a:buChar char="•"/>
            </a:pPr>
            <a:r>
              <a:rPr lang="en-US" dirty="0" smtClean="0"/>
              <a:t>Good </a:t>
            </a:r>
            <a:r>
              <a:rPr lang="en-US" dirty="0"/>
              <a:t>communication skills. Translates user and business objectives into the level of detail suitable for implementation. </a:t>
            </a:r>
          </a:p>
          <a:p>
            <a:pPr lvl="0"/>
            <a:endParaRPr lang="en-US" dirty="0"/>
          </a:p>
          <a:p>
            <a:pPr marL="171450" lvl="0" indent="-171450">
              <a:buFont typeface="Arial"/>
              <a:buChar char="•"/>
            </a:pPr>
            <a:r>
              <a:rPr lang="en-US" b="1" dirty="0"/>
              <a:t>Good business </a:t>
            </a:r>
            <a:r>
              <a:rPr lang="en-US" b="1" dirty="0" smtClean="0"/>
              <a:t>sense</a:t>
            </a:r>
          </a:p>
          <a:p>
            <a:pPr marL="628650" lvl="1" indent="-171450">
              <a:buFont typeface="Arial"/>
              <a:buChar char="•"/>
            </a:pPr>
            <a:r>
              <a:rPr lang="en-US" dirty="0" smtClean="0"/>
              <a:t>Working </a:t>
            </a:r>
            <a:r>
              <a:rPr lang="en-US" dirty="0"/>
              <a:t>knowledge of the business domain to better understand and define user stories that deliver real value to the end users and establish priorities and appropriate tradeoffs for system functionality and performance. </a:t>
            </a:r>
          </a:p>
          <a:p>
            <a:pPr lvl="0"/>
            <a:endParaRPr lang="en-US" dirty="0"/>
          </a:p>
          <a:p>
            <a:pPr marL="171450" lvl="0" indent="-171450">
              <a:buFont typeface="Arial"/>
              <a:buChar char="•"/>
            </a:pPr>
            <a:r>
              <a:rPr lang="en-US" b="1" dirty="0"/>
              <a:t>Technical </a:t>
            </a:r>
            <a:r>
              <a:rPr lang="en-US" b="1" dirty="0" smtClean="0"/>
              <a:t>foundation</a:t>
            </a:r>
            <a:endParaRPr lang="en-US" b="0" dirty="0"/>
          </a:p>
          <a:p>
            <a:pPr marL="628650" lvl="1" indent="-171450">
              <a:buFont typeface="Arial"/>
              <a:buChar char="•"/>
            </a:pPr>
            <a:r>
              <a:rPr lang="en-US" dirty="0" smtClean="0"/>
              <a:t>Effective </a:t>
            </a:r>
            <a:r>
              <a:rPr lang="en-US" dirty="0"/>
              <a:t>scope triage requires the constant evaluation of technical, functional, performance and user-value tradeoffs. Prioritizing refactors and defects vs. new value stories is a critical skill in Agile.</a:t>
            </a:r>
          </a:p>
          <a:p>
            <a:pPr lvl="0"/>
            <a:endParaRPr lang="en-US" dirty="0"/>
          </a:p>
          <a:p>
            <a:pPr marL="171450" lvl="0" indent="-171450">
              <a:buFont typeface="Arial"/>
              <a:buChar char="•"/>
            </a:pPr>
            <a:r>
              <a:rPr lang="en-US" b="1" dirty="0" smtClean="0"/>
              <a:t>Trust</a:t>
            </a:r>
            <a:endParaRPr lang="en-US" b="0" dirty="0"/>
          </a:p>
          <a:p>
            <a:pPr marL="628650" lvl="1" indent="-171450">
              <a:buFont typeface="Arial"/>
              <a:buChar char="•"/>
            </a:pPr>
            <a:r>
              <a:rPr lang="en-US" dirty="0" smtClean="0"/>
              <a:t>Primary </a:t>
            </a:r>
            <a:r>
              <a:rPr lang="en-US" dirty="0"/>
              <a:t>responsibility for prioritizing and managing the team backlog falls to this role. </a:t>
            </a:r>
            <a:endParaRPr lang="en-US" dirty="0" smtClean="0"/>
          </a:p>
          <a:p>
            <a:pPr marL="628650" lvl="1" indent="-171450">
              <a:buFont typeface="Arial"/>
              <a:buChar char="•"/>
            </a:pPr>
            <a:r>
              <a:rPr lang="en-US" dirty="0" smtClean="0"/>
              <a:t>The </a:t>
            </a:r>
            <a:r>
              <a:rPr lang="en-US" dirty="0"/>
              <a:t>most essential attribute of the Product Owner / Product Managers is </a:t>
            </a:r>
            <a:r>
              <a:rPr lang="en-US" dirty="0" smtClean="0"/>
              <a:t>trust.</a:t>
            </a:r>
          </a:p>
          <a:p>
            <a:pPr marL="628650" lvl="1" indent="-171450">
              <a:buFont typeface="Arial"/>
              <a:buChar char="•"/>
            </a:pPr>
            <a:r>
              <a:rPr lang="en-US" sz="1100" dirty="0" smtClean="0"/>
              <a:t>The teams have to trust the Product Owner to make hard calls on scope and to defend their interest in quality and functionality.</a:t>
            </a:r>
          </a:p>
          <a:p>
            <a:pPr marL="628650" lvl="1" indent="-171450">
              <a:buFont typeface="Arial"/>
              <a:buChar char="•"/>
            </a:pPr>
            <a:r>
              <a:rPr lang="en-US" sz="1100" dirty="0" smtClean="0"/>
              <a:t>Product Managers must trust the Product Owner to faithfully represent their priorities.</a:t>
            </a:r>
          </a:p>
          <a:p>
            <a:pPr marL="628650" lvl="1" indent="-171450">
              <a:buFont typeface="Arial"/>
              <a:buChar cha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Footer Placeholder 3"/>
          <p:cNvSpPr>
            <a:spLocks noGrp="1"/>
          </p:cNvSpPr>
          <p:nvPr>
            <p:ph type="ftr" sz="quarter" idx="10"/>
          </p:nvPr>
        </p:nvSpPr>
        <p:spPr/>
        <p:txBody>
          <a:bodyPr/>
          <a:lstStyle/>
          <a:p>
            <a:pPr algn="ctr"/>
            <a:r>
              <a:rPr lang="en-US" smtClean="0"/>
              <a:t>© Scaled Agile, Inc.</a:t>
            </a:r>
            <a:endParaRPr lang="en-US" dirty="0" smtClean="0"/>
          </a:p>
        </p:txBody>
      </p:sp>
      <p:sp>
        <p:nvSpPr>
          <p:cNvPr id="5" name="Slide Number Placeholder 4"/>
          <p:cNvSpPr>
            <a:spLocks noGrp="1"/>
          </p:cNvSpPr>
          <p:nvPr>
            <p:ph type="sldNum" sz="quarter" idx="11"/>
          </p:nvPr>
        </p:nvSpPr>
        <p:spPr/>
        <p:txBody>
          <a:bodyPr/>
          <a:lstStyle/>
          <a:p>
            <a:r>
              <a:rPr lang="en-US" smtClean="0"/>
              <a:t>6 - </a:t>
            </a:r>
            <a:fld id="{F0EB2F42-7EB3-426A-AE0F-BE645EFDC311}" type="slidenum">
              <a:rPr lang="en-US" smtClean="0"/>
              <a:pPr/>
              <a:t>31</a:t>
            </a:fld>
            <a:endParaRPr lang="en-US" dirty="0"/>
          </a:p>
        </p:txBody>
      </p:sp>
    </p:spTree>
    <p:extLst>
      <p:ext uri="{BB962C8B-B14F-4D97-AF65-F5344CB8AC3E}">
        <p14:creationId xmlns:p14="http://schemas.microsoft.com/office/powerpoint/2010/main" val="3616537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5289" y="4363816"/>
            <a:ext cx="6067425" cy="4114800"/>
          </a:xfrm>
        </p:spPr>
        <p:txBody>
          <a:bodyPr/>
          <a:lstStyle/>
          <a:p>
            <a:endParaRPr lang="en-US" dirty="0"/>
          </a:p>
        </p:txBody>
      </p:sp>
      <p:sp>
        <p:nvSpPr>
          <p:cNvPr id="4" name="Footer Placeholder 3"/>
          <p:cNvSpPr>
            <a:spLocks noGrp="1"/>
          </p:cNvSpPr>
          <p:nvPr>
            <p:ph type="ftr" sz="quarter" idx="10"/>
          </p:nvPr>
        </p:nvSpPr>
        <p:spPr/>
        <p:txBody>
          <a:bodyPr/>
          <a:lstStyle/>
          <a:p>
            <a:pPr algn="ctr"/>
            <a:r>
              <a:rPr lang="en-US" smtClean="0"/>
              <a:t>© Scaled Agile, Inc.</a:t>
            </a:r>
            <a:endParaRPr lang="en-US" dirty="0" smtClean="0"/>
          </a:p>
        </p:txBody>
      </p:sp>
      <p:sp>
        <p:nvSpPr>
          <p:cNvPr id="5" name="Slide Number Placeholder 4"/>
          <p:cNvSpPr>
            <a:spLocks noGrp="1"/>
          </p:cNvSpPr>
          <p:nvPr>
            <p:ph type="sldNum" sz="quarter" idx="11"/>
          </p:nvPr>
        </p:nvSpPr>
        <p:spPr/>
        <p:txBody>
          <a:bodyPr/>
          <a:lstStyle/>
          <a:p>
            <a:r>
              <a:rPr lang="en-US" smtClean="0"/>
              <a:t>6 - </a:t>
            </a:r>
            <a:fld id="{F0EB2F42-7EB3-426A-AE0F-BE645EFDC311}" type="slidenum">
              <a:rPr lang="en-US" smtClean="0"/>
              <a:pPr/>
              <a:t>32</a:t>
            </a:fld>
            <a:endParaRPr lang="en-US" dirty="0"/>
          </a:p>
        </p:txBody>
      </p:sp>
    </p:spTree>
    <p:extLst>
      <p:ext uri="{BB962C8B-B14F-4D97-AF65-F5344CB8AC3E}">
        <p14:creationId xmlns:p14="http://schemas.microsoft.com/office/powerpoint/2010/main" val="397152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2769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dirty="0"/>
          </a:p>
          <a:p>
            <a:endParaRPr lang="en-US" dirty="0"/>
          </a:p>
        </p:txBody>
      </p:sp>
    </p:spTree>
    <p:extLst>
      <p:ext uri="{BB962C8B-B14F-4D97-AF65-F5344CB8AC3E}">
        <p14:creationId xmlns:p14="http://schemas.microsoft.com/office/powerpoint/2010/main" val="964820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2763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0"/>
          </p:nvPr>
        </p:nvSpPr>
        <p:spPr/>
        <p:txBody>
          <a:bodyPr/>
          <a:lstStyle/>
          <a:p>
            <a:pPr algn="ctr"/>
            <a:r>
              <a:rPr lang="de-DE" smtClean="0"/>
              <a:t>© Scaled Agile, Inc.</a:t>
            </a:r>
            <a:endParaRPr lang="en-US" dirty="0" smtClean="0"/>
          </a:p>
        </p:txBody>
      </p:sp>
      <p:sp>
        <p:nvSpPr>
          <p:cNvPr id="7" name="Slide Number Placeholder 6"/>
          <p:cNvSpPr>
            <a:spLocks noGrp="1"/>
          </p:cNvSpPr>
          <p:nvPr>
            <p:ph type="sldNum" sz="quarter" idx="11"/>
          </p:nvPr>
        </p:nvSpPr>
        <p:spPr/>
        <p:txBody>
          <a:bodyPr/>
          <a:lstStyle/>
          <a:p>
            <a:r>
              <a:rPr lang="en-US" smtClean="0"/>
              <a:t>4 - </a:t>
            </a:r>
            <a:fld id="{F0EB2F42-7EB3-426A-AE0F-BE645EFDC311}" type="slidenum">
              <a:rPr lang="uk-UA" smtClean="0"/>
              <a:pPr/>
              <a:t>36</a:t>
            </a:fld>
            <a:endParaRPr lang="uk-UA" dirty="0"/>
          </a:p>
        </p:txBody>
      </p:sp>
    </p:spTree>
    <p:extLst>
      <p:ext uri="{BB962C8B-B14F-4D97-AF65-F5344CB8AC3E}">
        <p14:creationId xmlns:p14="http://schemas.microsoft.com/office/powerpoint/2010/main" val="120551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lgn="ctr"/>
            <a:r>
              <a:rPr lang="de-DE" smtClean="0"/>
              <a:t>© Scaled Agile, Inc.</a:t>
            </a:r>
            <a:endParaRPr lang="en-US" dirty="0" smtClean="0"/>
          </a:p>
        </p:txBody>
      </p:sp>
      <p:sp>
        <p:nvSpPr>
          <p:cNvPr id="5" name="Slide Number Placeholder 4"/>
          <p:cNvSpPr>
            <a:spLocks noGrp="1"/>
          </p:cNvSpPr>
          <p:nvPr>
            <p:ph type="sldNum" sz="quarter" idx="11"/>
          </p:nvPr>
        </p:nvSpPr>
        <p:spPr/>
        <p:txBody>
          <a:bodyPr/>
          <a:lstStyle/>
          <a:p>
            <a:r>
              <a:rPr lang="en-US" smtClean="0"/>
              <a:t>4 - </a:t>
            </a:r>
            <a:fld id="{F0EB2F42-7EB3-426A-AE0F-BE645EFDC311}" type="slidenum">
              <a:rPr lang="uk-UA" smtClean="0"/>
              <a:pPr/>
              <a:t>37</a:t>
            </a:fld>
            <a:endParaRPr lang="uk-UA" dirty="0"/>
          </a:p>
        </p:txBody>
      </p:sp>
    </p:spTree>
    <p:extLst>
      <p:ext uri="{BB962C8B-B14F-4D97-AF65-F5344CB8AC3E}">
        <p14:creationId xmlns:p14="http://schemas.microsoft.com/office/powerpoint/2010/main" val="1235281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358775"/>
            <a:ext cx="6096000" cy="3429000"/>
          </a:xfrm>
        </p:spPr>
      </p:sp>
      <p:sp>
        <p:nvSpPr>
          <p:cNvPr id="3" name="Notes Placeholder 2"/>
          <p:cNvSpPr>
            <a:spLocks noGrp="1"/>
          </p:cNvSpPr>
          <p:nvPr>
            <p:ph type="body" idx="1"/>
          </p:nvPr>
        </p:nvSpPr>
        <p:spPr>
          <a:xfrm>
            <a:off x="685800" y="4037165"/>
            <a:ext cx="5486400" cy="3916450"/>
          </a:xfrm>
        </p:spPr>
        <p:txBody>
          <a:bodyPr/>
          <a:lstStyle/>
          <a:p>
            <a:pPr>
              <a:lnSpc>
                <a:spcPct val="110000"/>
              </a:lnSpc>
              <a:spcBef>
                <a:spcPts val="300"/>
              </a:spcBef>
              <a:spcAft>
                <a:spcPts val="300"/>
              </a:spcAft>
            </a:pPr>
            <a:r>
              <a:rPr lang="en-US" sz="800" dirty="0" smtClean="0">
                <a:solidFill>
                  <a:srgbClr val="0070C0"/>
                </a:solidFill>
              </a:rPr>
              <a:t>Exercise: Scrum Master responsibilities</a:t>
            </a:r>
            <a:r>
              <a:rPr lang="en-US" sz="800" baseline="0" dirty="0" smtClean="0">
                <a:solidFill>
                  <a:srgbClr val="0070C0"/>
                </a:solidFill>
              </a:rPr>
              <a:t> on the train</a:t>
            </a:r>
            <a:endParaRPr lang="en-US" sz="800" dirty="0" smtClean="0">
              <a:solidFill>
                <a:srgbClr val="0070C0"/>
              </a:solidFill>
            </a:endParaRPr>
          </a:p>
          <a:p>
            <a:pPr>
              <a:spcBef>
                <a:spcPts val="900"/>
              </a:spcBef>
              <a:spcAft>
                <a:spcPts val="300"/>
              </a:spcAft>
            </a:pPr>
            <a:r>
              <a:rPr lang="en-US" b="1" kern="1200" dirty="0" smtClean="0">
                <a:solidFill>
                  <a:schemeClr val="tx1"/>
                </a:solidFill>
                <a:effectLst/>
              </a:rPr>
              <a:t>Purpose:</a:t>
            </a:r>
            <a:r>
              <a:rPr lang="en-US" b="0" kern="1200" baseline="0" dirty="0" smtClean="0">
                <a:solidFill>
                  <a:schemeClr val="tx1"/>
                </a:solidFill>
                <a:effectLst/>
              </a:rPr>
              <a:t> </a:t>
            </a:r>
            <a:r>
              <a:rPr lang="en-US" kern="1200" dirty="0" smtClean="0">
                <a:solidFill>
                  <a:schemeClr val="tx1"/>
                </a:solidFill>
                <a:effectLst/>
              </a:rPr>
              <a:t>Reviewing the Scrum Master responsibilities.</a:t>
            </a:r>
            <a:endParaRPr lang="en-US" b="1" kern="1200" dirty="0" smtClean="0">
              <a:solidFill>
                <a:schemeClr val="tx1"/>
              </a:solidFill>
              <a:effectLst/>
            </a:endParaRPr>
          </a:p>
          <a:p>
            <a:pPr>
              <a:spcBef>
                <a:spcPts val="900"/>
              </a:spcBef>
              <a:spcAft>
                <a:spcPts val="300"/>
              </a:spcAft>
            </a:pPr>
            <a:r>
              <a:rPr lang="en-US" b="1" kern="1200" dirty="0" smtClean="0">
                <a:solidFill>
                  <a:schemeClr val="tx1"/>
                </a:solidFill>
                <a:effectLst/>
              </a:rPr>
              <a:t>Setup:</a:t>
            </a:r>
            <a:r>
              <a:rPr lang="en-US" b="0" kern="1200" baseline="0" dirty="0" smtClean="0">
                <a:solidFill>
                  <a:schemeClr val="tx1"/>
                </a:solidFill>
                <a:effectLst/>
              </a:rPr>
              <a:t> Learners will answer the questions at their tables, and then pair together to share their answers.</a:t>
            </a:r>
            <a:endParaRPr lang="en-US" b="1" kern="1200" dirty="0" smtClean="0">
              <a:solidFill>
                <a:schemeClr val="tx1"/>
              </a:solidFill>
              <a:effectLst/>
            </a:endParaRPr>
          </a:p>
          <a:p>
            <a:pPr>
              <a:spcBef>
                <a:spcPts val="900"/>
              </a:spcBef>
              <a:spcAft>
                <a:spcPts val="300"/>
              </a:spcAft>
            </a:pPr>
            <a:r>
              <a:rPr lang="en-US" b="1" kern="1200" dirty="0" smtClean="0">
                <a:solidFill>
                  <a:schemeClr val="tx1"/>
                </a:solidFill>
                <a:effectLst/>
              </a:rPr>
              <a:t>Process</a:t>
            </a:r>
            <a:r>
              <a:rPr lang="en-US" b="1" kern="1200" baseline="0" dirty="0" smtClean="0">
                <a:solidFill>
                  <a:schemeClr val="tx1"/>
                </a:solidFill>
                <a:effectLst/>
              </a:rPr>
              <a:t> </a:t>
            </a:r>
            <a:r>
              <a:rPr lang="en-US" b="1" kern="1200" dirty="0" smtClean="0">
                <a:solidFill>
                  <a:schemeClr val="tx1"/>
                </a:solidFill>
                <a:effectLst/>
              </a:rPr>
              <a:t>notes:</a:t>
            </a:r>
            <a:endParaRPr lang="en-US" kern="1200" dirty="0" smtClean="0">
              <a:solidFill>
                <a:schemeClr val="tx1"/>
              </a:solidFill>
              <a:effectLst/>
            </a:endParaRPr>
          </a:p>
          <a:p>
            <a:pPr marL="171450" indent="-171450">
              <a:buFont typeface="Arial" charset="0"/>
              <a:buChar char="•"/>
            </a:pPr>
            <a:r>
              <a:rPr lang="en-US" dirty="0" smtClean="0"/>
              <a:t>Have learners share their findings.</a:t>
            </a:r>
          </a:p>
          <a:p>
            <a:pPr marL="171450" indent="-171450">
              <a:buFont typeface="Arial" charset="0"/>
              <a:buChar char="•"/>
            </a:pPr>
            <a:r>
              <a:rPr lang="en-US" dirty="0" smtClean="0"/>
              <a:t>It doesn’t matter if learners</a:t>
            </a:r>
            <a:r>
              <a:rPr lang="en-US" baseline="0" dirty="0" smtClean="0"/>
              <a:t> are already part of </a:t>
            </a:r>
            <a:r>
              <a:rPr lang="en-US" baseline="0" dirty="0" err="1" smtClean="0"/>
              <a:t>SAFe</a:t>
            </a:r>
            <a:r>
              <a:rPr lang="en-US" baseline="0" dirty="0" smtClean="0"/>
              <a:t> implementation or not. </a:t>
            </a:r>
          </a:p>
          <a:p>
            <a:pPr marL="171450" indent="-171450">
              <a:buFont typeface="Arial" charset="0"/>
              <a:buChar char="•"/>
            </a:pPr>
            <a:r>
              <a:rPr lang="en-US" baseline="0" dirty="0" smtClean="0"/>
              <a:t>You can rephrase this exercise in terms of the community of program facilitators. </a:t>
            </a:r>
          </a:p>
          <a:p>
            <a:pPr marL="171450" indent="-171450">
              <a:buFont typeface="Arial" charset="0"/>
              <a:buChar char="•"/>
            </a:pPr>
            <a:r>
              <a:rPr lang="en-US" baseline="0" dirty="0" smtClean="0"/>
              <a:t>ASK: </a:t>
            </a:r>
          </a:p>
          <a:p>
            <a:pPr marL="628650" marR="0" lvl="1" indent="-171450" algn="l" defTabSz="914400" rtl="0" eaLnBrk="1" fontAlgn="auto" latinLnBrk="0" hangingPunct="1">
              <a:spcBef>
                <a:spcPts val="0"/>
              </a:spcBef>
              <a:spcAft>
                <a:spcPts val="0"/>
              </a:spcAft>
              <a:buClrTx/>
              <a:buSzTx/>
              <a:buFont typeface="Arial" charset="0"/>
              <a:buChar char="•"/>
              <a:tabLst/>
              <a:defRPr/>
            </a:pPr>
            <a:r>
              <a:rPr lang="en-US" dirty="0" smtClean="0"/>
              <a:t>“What are your responsibilities as a member of the ART Scrum Master/RTE</a:t>
            </a:r>
            <a:br>
              <a:rPr lang="en-US" dirty="0" smtClean="0"/>
            </a:br>
            <a:r>
              <a:rPr lang="en-US" dirty="0" smtClean="0"/>
              <a:t>  community that go beyond basic Agile Team facilitation?”</a:t>
            </a:r>
          </a:p>
          <a:p>
            <a:pPr marL="628650" marR="0" lvl="1" indent="-171450" algn="l" defTabSz="914400" rtl="0" eaLnBrk="1" fontAlgn="auto" latinLnBrk="0" hangingPunct="1">
              <a:spcBef>
                <a:spcPts val="0"/>
              </a:spcBef>
              <a:spcAft>
                <a:spcPts val="0"/>
              </a:spcAft>
              <a:buClrTx/>
              <a:buSzTx/>
              <a:buFont typeface="Arial" charset="0"/>
              <a:buChar char="•"/>
              <a:tabLst/>
              <a:defRPr/>
            </a:pPr>
            <a:r>
              <a:rPr lang="en-US" dirty="0" smtClean="0"/>
              <a:t>“What challenges might you face in performing this aspect of your role?”</a:t>
            </a:r>
            <a:endParaRPr lang="en-US" baseline="0" dirty="0" smtClean="0"/>
          </a:p>
          <a:p>
            <a:pPr marL="0" marR="0" indent="0" algn="l" defTabSz="914400" rtl="0" eaLnBrk="1" fontAlgn="auto" latinLnBrk="0" hangingPunct="1">
              <a:spcBef>
                <a:spcPts val="900"/>
              </a:spcBef>
              <a:spcAft>
                <a:spcPts val="300"/>
              </a:spcAft>
              <a:buClrTx/>
              <a:buSzTx/>
              <a:buFontTx/>
              <a:buNone/>
              <a:tabLst/>
              <a:defRPr/>
            </a:pPr>
            <a:r>
              <a:rPr lang="en-US" b="1" kern="1200" dirty="0" smtClean="0">
                <a:solidFill>
                  <a:schemeClr val="tx1"/>
                </a:solidFill>
                <a:effectLst/>
              </a:rPr>
              <a:t>Key Learnings:</a:t>
            </a:r>
            <a:r>
              <a:rPr lang="en-US" b="1" kern="1200" baseline="0" dirty="0" smtClean="0">
                <a:solidFill>
                  <a:schemeClr val="tx1"/>
                </a:solidFill>
                <a:effectLst/>
              </a:rPr>
              <a:t> </a:t>
            </a:r>
            <a:r>
              <a:rPr lang="en-US" b="0" kern="1200" baseline="0" dirty="0" smtClean="0">
                <a:solidFill>
                  <a:schemeClr val="tx1"/>
                </a:solidFill>
                <a:effectLst/>
              </a:rPr>
              <a:t>Learners explain the basic responsibilities, and </a:t>
            </a:r>
            <a:r>
              <a:rPr lang="en-US" baseline="0" dirty="0" smtClean="0"/>
              <a:t>see themselves as part of such community rather than just an individual Scrum Master. </a:t>
            </a:r>
            <a:endParaRPr lang="en-US" b="0" kern="1200" dirty="0" smtClean="0">
              <a:solidFill>
                <a:schemeClr val="tx1"/>
              </a:solidFill>
              <a:effectLst/>
            </a:endParaRPr>
          </a:p>
          <a:p>
            <a:pPr>
              <a:spcBef>
                <a:spcPts val="900"/>
              </a:spcBef>
              <a:spcAft>
                <a:spcPts val="300"/>
              </a:spcAft>
            </a:pPr>
            <a:r>
              <a:rPr lang="en-US" b="1" kern="1200" dirty="0" err="1" smtClean="0">
                <a:solidFill>
                  <a:schemeClr val="tx1"/>
                </a:solidFill>
                <a:effectLst/>
              </a:rPr>
              <a:t>Timebox</a:t>
            </a:r>
            <a:r>
              <a:rPr lang="en-US" b="1" kern="1200" dirty="0" smtClean="0">
                <a:solidFill>
                  <a:schemeClr val="tx1"/>
                </a:solidFill>
                <a:effectLst/>
              </a:rPr>
              <a:t>:</a:t>
            </a:r>
            <a:r>
              <a:rPr lang="en-US" b="0" kern="1200" baseline="0" dirty="0" smtClean="0">
                <a:solidFill>
                  <a:schemeClr val="tx1"/>
                </a:solidFill>
                <a:effectLst/>
              </a:rPr>
              <a:t> 8</a:t>
            </a:r>
            <a:r>
              <a:rPr lang="en-US" kern="1200" dirty="0" smtClean="0">
                <a:solidFill>
                  <a:schemeClr val="tx1"/>
                </a:solidFill>
                <a:effectLst/>
              </a:rPr>
              <a:t> minutes. 3 minutes to prepare. 5 minutes to share.</a:t>
            </a:r>
            <a:endParaRPr lang="en-US" dirty="0"/>
          </a:p>
        </p:txBody>
      </p:sp>
      <p:sp>
        <p:nvSpPr>
          <p:cNvPr id="6" name="Footer Placeholder 5"/>
          <p:cNvSpPr>
            <a:spLocks noGrp="1"/>
          </p:cNvSpPr>
          <p:nvPr>
            <p:ph type="ftr" sz="quarter" idx="10"/>
          </p:nvPr>
        </p:nvSpPr>
        <p:spPr/>
        <p:txBody>
          <a:bodyPr/>
          <a:lstStyle/>
          <a:p>
            <a:pPr algn="ctr"/>
            <a:r>
              <a:rPr lang="de-DE" smtClean="0"/>
              <a:t>© Scaled Agile, Inc.</a:t>
            </a:r>
            <a:endParaRPr lang="en-US" dirty="0" smtClean="0"/>
          </a:p>
        </p:txBody>
      </p:sp>
      <p:sp>
        <p:nvSpPr>
          <p:cNvPr id="7" name="Slide Number Placeholder 6"/>
          <p:cNvSpPr>
            <a:spLocks noGrp="1"/>
          </p:cNvSpPr>
          <p:nvPr>
            <p:ph type="sldNum" sz="quarter" idx="11"/>
          </p:nvPr>
        </p:nvSpPr>
        <p:spPr/>
        <p:txBody>
          <a:bodyPr/>
          <a:lstStyle/>
          <a:p>
            <a:r>
              <a:rPr lang="en-US" smtClean="0"/>
              <a:t>4 - </a:t>
            </a:r>
            <a:fld id="{F0EB2F42-7EB3-426A-AE0F-BE645EFDC311}" type="slidenum">
              <a:rPr lang="uk-UA" smtClean="0"/>
              <a:pPr/>
              <a:t>38</a:t>
            </a:fld>
            <a:endParaRPr lang="uk-UA" dirty="0"/>
          </a:p>
        </p:txBody>
      </p:sp>
    </p:spTree>
    <p:extLst>
      <p:ext uri="{BB962C8B-B14F-4D97-AF65-F5344CB8AC3E}">
        <p14:creationId xmlns:p14="http://schemas.microsoft.com/office/powerpoint/2010/main" val="2812580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smtClean="0">
                <a:solidFill>
                  <a:schemeClr val="tx1"/>
                </a:solidFill>
                <a:effectLst/>
                <a:latin typeface="+mn-lt"/>
                <a:ea typeface="+mn-ea"/>
                <a:cs typeface="+mn-cs"/>
              </a:rPr>
              <a:t>The Product Management role:</a:t>
            </a:r>
          </a:p>
          <a:p>
            <a:pPr marL="628650" lvl="1" indent="-171450">
              <a:buFont typeface="Arial" charset="0"/>
              <a:buChar char="•"/>
            </a:pPr>
            <a:r>
              <a:rPr lang="en-US" sz="1100" b="0" i="0" kern="1200" dirty="0" smtClean="0">
                <a:solidFill>
                  <a:schemeClr val="tx1"/>
                </a:solidFill>
                <a:effectLst/>
                <a:latin typeface="+mn-lt"/>
                <a:ea typeface="+mn-ea"/>
                <a:cs typeface="+mn-cs"/>
              </a:rPr>
              <a:t>Has content authority for the Program Backlog. </a:t>
            </a:r>
          </a:p>
          <a:p>
            <a:pPr marL="628650" lvl="1" indent="-171450">
              <a:buFont typeface="Arial" charset="0"/>
              <a:buChar char="•"/>
            </a:pPr>
            <a:endParaRPr lang="en-US" sz="1100" b="0" i="0" kern="1200" dirty="0" smtClean="0">
              <a:solidFill>
                <a:schemeClr val="tx1"/>
              </a:solidFill>
              <a:effectLst/>
              <a:latin typeface="+mn-lt"/>
              <a:ea typeface="+mn-ea"/>
              <a:cs typeface="+mn-cs"/>
            </a:endParaRPr>
          </a:p>
          <a:p>
            <a:pPr marL="628650" lvl="1" indent="-171450">
              <a:buFont typeface="Arial" charset="0"/>
              <a:buChar char="•"/>
            </a:pPr>
            <a:r>
              <a:rPr lang="en-US" sz="1100" b="0" i="0" kern="1200" dirty="0" smtClean="0">
                <a:solidFill>
                  <a:schemeClr val="tx1"/>
                </a:solidFill>
                <a:effectLst/>
                <a:latin typeface="+mn-lt"/>
                <a:ea typeface="+mn-ea"/>
                <a:cs typeface="+mn-cs"/>
              </a:rPr>
              <a:t>They are responsible for identifying customer needs, prioritizing Features and developing the program Vision and Roadmap. </a:t>
            </a:r>
          </a:p>
          <a:p>
            <a:pPr marL="0" lvl="0" indent="0">
              <a:buFont typeface="Arial" charset="0"/>
              <a:buNone/>
            </a:pPr>
            <a:r>
              <a:rPr lang="en-US" dirty="0" smtClean="0"/>
              <a:t/>
            </a:r>
            <a:br>
              <a:rPr lang="en-US" dirty="0" smtClean="0"/>
            </a:br>
            <a:r>
              <a:rPr lang="en-US" sz="1100" b="0" i="0" kern="1200" dirty="0" smtClean="0">
                <a:solidFill>
                  <a:schemeClr val="tx1"/>
                </a:solidFill>
                <a:effectLst/>
                <a:latin typeface="+mn-lt"/>
                <a:ea typeface="+mn-ea"/>
                <a:cs typeface="+mn-cs"/>
              </a:rPr>
              <a:t>Read more at: </a:t>
            </a:r>
            <a:r>
              <a:rPr lang="en-US" sz="1100" b="0" i="0" u="none" strike="noStrike" kern="1200" dirty="0" smtClean="0">
                <a:solidFill>
                  <a:schemeClr val="tx1"/>
                </a:solidFill>
                <a:effectLst/>
                <a:latin typeface="+mn-lt"/>
                <a:ea typeface="+mn-ea"/>
                <a:cs typeface="+mn-cs"/>
                <a:hlinkClick r:id="rId3"/>
              </a:rPr>
              <a:t>http://www.scaledagileframework.com/product-and-solution-management/</a:t>
            </a:r>
            <a:r>
              <a:rPr lang="en-US" dirty="0" smtClean="0"/>
              <a:t/>
            </a:r>
            <a:br>
              <a:rPr lang="en-US" dirty="0" smtClean="0"/>
            </a:br>
            <a:endParaRPr lang="en-US" dirty="0"/>
          </a:p>
        </p:txBody>
      </p:sp>
      <p:sp>
        <p:nvSpPr>
          <p:cNvPr id="4" name="Footer Placeholder 3"/>
          <p:cNvSpPr>
            <a:spLocks noGrp="1"/>
          </p:cNvSpPr>
          <p:nvPr>
            <p:ph type="ftr" sz="quarter" idx="10"/>
          </p:nvPr>
        </p:nvSpPr>
        <p:spPr/>
        <p:txBody>
          <a:bodyPr/>
          <a:lstStyle/>
          <a:p>
            <a:pPr algn="ctr"/>
            <a:r>
              <a:rPr lang="en-US" smtClean="0"/>
              <a:t>© Scaled Agile, Inc.</a:t>
            </a:r>
            <a:endParaRPr lang="en-US" dirty="0" smtClean="0"/>
          </a:p>
        </p:txBody>
      </p:sp>
      <p:sp>
        <p:nvSpPr>
          <p:cNvPr id="5" name="Slide Number Placeholder 4"/>
          <p:cNvSpPr>
            <a:spLocks noGrp="1"/>
          </p:cNvSpPr>
          <p:nvPr>
            <p:ph type="sldNum" sz="quarter" idx="11"/>
          </p:nvPr>
        </p:nvSpPr>
        <p:spPr/>
        <p:txBody>
          <a:bodyPr/>
          <a:lstStyle/>
          <a:p>
            <a:r>
              <a:rPr lang="en-US" smtClean="0"/>
              <a:t>6 - </a:t>
            </a:r>
            <a:fld id="{F0EB2F42-7EB3-426A-AE0F-BE645EFDC311}" type="slidenum">
              <a:rPr lang="en-US" smtClean="0"/>
              <a:pPr/>
              <a:t>39</a:t>
            </a:fld>
            <a:endParaRPr lang="en-US" dirty="0"/>
          </a:p>
        </p:txBody>
      </p:sp>
    </p:spTree>
    <p:extLst>
      <p:ext uri="{BB962C8B-B14F-4D97-AF65-F5344CB8AC3E}">
        <p14:creationId xmlns:p14="http://schemas.microsoft.com/office/powerpoint/2010/main" val="21043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r>
              <a:rPr lang="en-US" b="0" dirty="0" smtClean="0"/>
              <a:t>Product Manager attributes:</a:t>
            </a:r>
            <a:br>
              <a:rPr lang="en-US" b="0" dirty="0" smtClean="0"/>
            </a:br>
            <a:endParaRPr lang="en-US" b="0" dirty="0" smtClean="0"/>
          </a:p>
          <a:p>
            <a:pPr marL="0" indent="0">
              <a:buFont typeface="Arial"/>
              <a:buNone/>
            </a:pPr>
            <a:r>
              <a:rPr lang="en-US" b="1" dirty="0" smtClean="0"/>
              <a:t>Sense </a:t>
            </a:r>
            <a:r>
              <a:rPr lang="en-US" b="1" dirty="0"/>
              <a:t>of </a:t>
            </a:r>
            <a:r>
              <a:rPr lang="en-US" b="1" dirty="0" smtClean="0"/>
              <a:t>Balance</a:t>
            </a:r>
          </a:p>
          <a:p>
            <a:pPr marL="628650" lvl="1" indent="-171450">
              <a:buFont typeface="Arial" charset="0"/>
              <a:buChar char="•"/>
            </a:pPr>
            <a:r>
              <a:rPr lang="en-US" dirty="0" smtClean="0"/>
              <a:t>There </a:t>
            </a:r>
            <a:r>
              <a:rPr lang="en-US" dirty="0"/>
              <a:t>is a natural tension in the business that involves balancing the right amount of business vs. technology. A good product manager knows how to communicate and balance the two.</a:t>
            </a:r>
          </a:p>
          <a:p>
            <a:pPr marL="285750" indent="-285750">
              <a:buFont typeface="Arial"/>
              <a:buChar char="•"/>
            </a:pPr>
            <a:endParaRPr lang="en-US" b="1" dirty="0"/>
          </a:p>
          <a:p>
            <a:pPr marL="0" indent="0">
              <a:buFont typeface="Arial"/>
              <a:buNone/>
            </a:pPr>
            <a:r>
              <a:rPr lang="en-US" b="1" dirty="0"/>
              <a:t>Forward </a:t>
            </a:r>
            <a:r>
              <a:rPr lang="en-US" b="1" dirty="0" smtClean="0"/>
              <a:t>thinking</a:t>
            </a:r>
          </a:p>
          <a:p>
            <a:pPr marL="628650" lvl="1" indent="-171450">
              <a:buFont typeface="Arial" charset="0"/>
              <a:buChar char="•"/>
            </a:pPr>
            <a:r>
              <a:rPr lang="en-US" dirty="0" smtClean="0"/>
              <a:t>Product </a:t>
            </a:r>
            <a:r>
              <a:rPr lang="en-US" dirty="0"/>
              <a:t>Managers need to stay abreast of industry trends, understand the changing needs of the market and customers, and clearly articulate directions for addressing gaps and opportunities. </a:t>
            </a:r>
          </a:p>
          <a:p>
            <a:pPr marL="285750" indent="-285750">
              <a:buFont typeface="Arial"/>
              <a:buChar char="•"/>
            </a:pPr>
            <a:endParaRPr lang="en-US" b="1" dirty="0"/>
          </a:p>
          <a:p>
            <a:pPr marL="0" indent="0">
              <a:buFont typeface="Arial"/>
              <a:buNone/>
            </a:pPr>
            <a:r>
              <a:rPr lang="en-US" b="1" dirty="0"/>
              <a:t>Solid understanding of current </a:t>
            </a:r>
            <a:r>
              <a:rPr lang="en-US" b="1" dirty="0" smtClean="0"/>
              <a:t>solution</a:t>
            </a:r>
          </a:p>
          <a:p>
            <a:pPr marL="628650" lvl="1" indent="-171450">
              <a:buFont typeface="Arial" charset="0"/>
              <a:buChar char="•"/>
            </a:pPr>
            <a:r>
              <a:rPr lang="en-US" dirty="0" smtClean="0"/>
              <a:t>Product </a:t>
            </a:r>
            <a:r>
              <a:rPr lang="en-US" dirty="0"/>
              <a:t>Managers work with Solution Managers to have a continuous, in-depth understanding of how the current solution will satisfy the customer needs.</a:t>
            </a:r>
          </a:p>
          <a:p>
            <a:pPr marL="285750" indent="-285750">
              <a:buFont typeface="Arial"/>
              <a:buChar char="•"/>
            </a:pPr>
            <a:endParaRPr lang="en-US" b="1" dirty="0"/>
          </a:p>
          <a:p>
            <a:pPr marL="0" indent="0">
              <a:buFont typeface="Arial"/>
              <a:buNone/>
            </a:pPr>
            <a:r>
              <a:rPr lang="en-US" b="1" dirty="0" smtClean="0"/>
              <a:t>Trust</a:t>
            </a:r>
          </a:p>
          <a:p>
            <a:pPr marL="628650" lvl="1" indent="-171450">
              <a:buFont typeface="Arial" charset="0"/>
              <a:buChar char="•"/>
            </a:pPr>
            <a:r>
              <a:rPr lang="en-US" dirty="0" smtClean="0"/>
              <a:t>Primary </a:t>
            </a:r>
            <a:r>
              <a:rPr lang="en-US" dirty="0"/>
              <a:t>responsibility for prioritizing and managing the program backlog falls to this role. The most essential attribute of the Product Owner / Product Managers is trust.</a:t>
            </a:r>
          </a:p>
        </p:txBody>
      </p:sp>
      <p:sp>
        <p:nvSpPr>
          <p:cNvPr id="4" name="Footer Placeholder 3"/>
          <p:cNvSpPr>
            <a:spLocks noGrp="1"/>
          </p:cNvSpPr>
          <p:nvPr>
            <p:ph type="ftr" sz="quarter" idx="10"/>
          </p:nvPr>
        </p:nvSpPr>
        <p:spPr/>
        <p:txBody>
          <a:bodyPr/>
          <a:lstStyle/>
          <a:p>
            <a:pPr algn="ctr"/>
            <a:r>
              <a:rPr lang="en-US" smtClean="0"/>
              <a:t>© Scaled Agile, Inc.</a:t>
            </a:r>
            <a:endParaRPr lang="en-US" dirty="0" smtClean="0"/>
          </a:p>
        </p:txBody>
      </p:sp>
      <p:sp>
        <p:nvSpPr>
          <p:cNvPr id="5" name="Slide Number Placeholder 4"/>
          <p:cNvSpPr>
            <a:spLocks noGrp="1"/>
          </p:cNvSpPr>
          <p:nvPr>
            <p:ph type="sldNum" sz="quarter" idx="11"/>
          </p:nvPr>
        </p:nvSpPr>
        <p:spPr/>
        <p:txBody>
          <a:bodyPr/>
          <a:lstStyle/>
          <a:p>
            <a:r>
              <a:rPr lang="en-US" smtClean="0"/>
              <a:t>6 - </a:t>
            </a:r>
            <a:fld id="{F0EB2F42-7EB3-426A-AE0F-BE645EFDC311}" type="slidenum">
              <a:rPr lang="en-US" smtClean="0"/>
              <a:pPr/>
              <a:t>40</a:t>
            </a:fld>
            <a:endParaRPr lang="en-US" dirty="0"/>
          </a:p>
        </p:txBody>
      </p:sp>
    </p:spTree>
    <p:extLst>
      <p:ext uri="{BB962C8B-B14F-4D97-AF65-F5344CB8AC3E}">
        <p14:creationId xmlns:p14="http://schemas.microsoft.com/office/powerpoint/2010/main" val="361653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OVERVIEW:  Introduce the levels of the Framework.  Based on your audience, you could introduce SAFe Principle number 9: Decentralize Decision-Making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levels in SAFe are not structured for control; rather, they are for centralizing strategy and decentralizing execution based on the SAFe Principles.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can learn more about the SAFe Principles at http://www.scaledagileframework.com/safe-lean-agile-principles</a:t>
            </a:r>
          </a:p>
        </p:txBody>
      </p:sp>
      <p:sp>
        <p:nvSpPr>
          <p:cNvPr id="4" name="Slide Number Placeholder 3"/>
          <p:cNvSpPr>
            <a:spLocks noGrp="1"/>
          </p:cNvSpPr>
          <p:nvPr>
            <p:ph type="sldNum" sz="quarter" idx="10"/>
          </p:nvPr>
        </p:nvSpPr>
        <p:spPr/>
        <p:txBody>
          <a:bodyPr/>
          <a:lstStyle/>
          <a:p>
            <a:fld id="{F0EB2F42-7EB3-426A-AE0F-BE645EFDC31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4539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OVERVIEW:  Introduce the Portfolio, Value Stream, Program, and Team levels.  The Enterprise icon is highlighted to represent the connection between the enterprise business strategy and a SAFe Portfolio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Here we see the four levels of SAFe: Portfolio, Value Stream, Program, and Team.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the small to midsize enterprise, one SAFe portfolio can typically be used to govern the entire technical solution set. In the larger enterprise (those with more than 500 – 1,000 technical practitioners), there can be multiple SAFe portfolios, one for each line of business.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Each SAFe portfolio contains a set of Value Streams and the additional elements necessary to provide funding and governance for the products, services, and Solutions that the Enterprise needs to fulfill some element of the business strategy.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Value Stream Level is intended for builders of large and complex solutions that typically require multiple ARTs, as well as the contribution of Suppliers.  It is intended for enterprises that face the largest systems challenges, building multidisciplinary and cyber-physical systems that contain software, hardware, electrical and electronic, optics, mechanics, fluidics, and more.  Not all organizations will need the Value Stream Level.  (NOTE: If you are able to access the Scaled Agile Framework website, this would be a good time to demo the expand/collapse button)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Team and Program Levels make up the long-lived, self-organizing virtual organization known as the Agile Release Train (ART).  Without teams, there can be no program.  The ART plans, commits, and executes together.  The “Agile Release Train” metaphor is used to communicate several key concepts: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train departs the station and arrives at the next destination on a reliable schedule, which provides for fixed cadence, standard ART velocity, and predictable planning (and in many cases, cadence-based releases).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All “cargo,” including prototypes, models, software, hardware, documentation, etc., goes on the train.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You’ll notice at the bottom the SAFe Core Values, Lean-Agile Mindset (represented by the House of Lean), and SAFe Principles.  These articulate the time-proven principles upon which SAFe is based.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Also on the bottom is “Implementing 1-2-3.”  Based on the learning from hundreds of SAFe implementations, this simple model is a proven success model.</a:t>
            </a:r>
          </a:p>
          <a:p>
            <a:pPr marL="685800" lvl="1" indent="-228600">
              <a:buFont typeface="+mj-lt"/>
              <a:buAutoNum type="arabicPeriod"/>
            </a:pPr>
            <a:r>
              <a:rPr lang="en-US" sz="1200" kern="1200" dirty="0" smtClean="0">
                <a:solidFill>
                  <a:schemeClr val="tx1"/>
                </a:solidFill>
                <a:effectLst/>
                <a:latin typeface="+mn-lt"/>
                <a:ea typeface="+mn-ea"/>
                <a:cs typeface="+mn-cs"/>
              </a:rPr>
              <a:t>Train implementers and Lean-Agile change agents</a:t>
            </a:r>
          </a:p>
          <a:p>
            <a:pPr marL="685800" lvl="1" indent="-228600">
              <a:buFont typeface="+mj-lt"/>
              <a:buAutoNum type="arabicPeriod"/>
            </a:pPr>
            <a:r>
              <a:rPr lang="en-US" sz="1200" kern="1200" dirty="0" smtClean="0">
                <a:solidFill>
                  <a:schemeClr val="tx1"/>
                </a:solidFill>
                <a:effectLst/>
                <a:latin typeface="+mn-lt"/>
                <a:ea typeface="+mn-ea"/>
                <a:cs typeface="+mn-cs"/>
              </a:rPr>
              <a:t>Train all executives, managers, and leaders</a:t>
            </a:r>
          </a:p>
          <a:p>
            <a:pPr marL="685800" lvl="1" indent="-228600">
              <a:buFont typeface="+mj-lt"/>
              <a:buAutoNum type="arabicPeriod"/>
            </a:pPr>
            <a:r>
              <a:rPr lang="en-US" sz="1200" kern="1200" dirty="0" smtClean="0">
                <a:solidFill>
                  <a:schemeClr val="tx1"/>
                </a:solidFill>
                <a:effectLst/>
                <a:latin typeface="+mn-lt"/>
                <a:ea typeface="+mn-ea"/>
                <a:cs typeface="+mn-cs"/>
              </a:rPr>
              <a:t>Train teams and launch Agile Release Trains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training all executives, managers, and leaders, you create your Lean-Agile Leaders, whom you’ll see on the left.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2629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OVERVIEW:  Here, you can discuss the concept of the knowledge worker.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knowledge-based work the people are truly the assets of the organization. </a:t>
            </a:r>
          </a:p>
          <a:p>
            <a:pPr lvl="0"/>
            <a:r>
              <a:rPr lang="en-US" sz="1200" kern="1200" dirty="0" smtClean="0">
                <a:solidFill>
                  <a:schemeClr val="tx1"/>
                </a:solidFill>
                <a:effectLst/>
                <a:latin typeface="+mn-lt"/>
                <a:ea typeface="+mn-ea"/>
                <a:cs typeface="+mn-cs"/>
              </a:rPr>
              <a:t>It is the people who have the knowledge and skills to define and build a quality system which executes the business strategy.</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0EB2F42-7EB3-426A-AE0F-BE645EFDC31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46904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OVERVIEW:  Consider starting first with Lean-Agile Leaders.  From there, you can tailor the discussion based on your audience. For example, if you’re speaking to an executive audience not familiar with Agile, you may want to continue with Program Portfolio Management and work your way down.  If your audience is familiar with Agile, you could start with the teams and work your way 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You’ll see Lean-Agile Leaders on the left.  These are not specific people filling a specific role.  Rather, they represent the leadership required across the organization, as guided by the SAFe Core Values, House of Lean, and Principles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Let’s now move to the Team Level</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Here, we have small cross-functional teams that are empowered to make localized decisions to get work done. These teams may operate under ScrumXP or Kanban on software, firmware, or hardware.  Each Agile team has a Scrum Master, Product Owner, Developers, Testers, and other necessary team roles.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Let’s move to the Program Level</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Release Train Engineer facilitates the activities of the Agile Release Train, much like the Scrum Master facilitates the activities of the team.</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Product Management is responsible for the Program Vision and Roadmap.  They prioritize the work in the Program Backlog, much like Product Owners do in the Team Backlog,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System Architect/Engineer plays a critical role in helping align teams in a common technical direction toward accomplishment of the mission, Vision, and Roadmap.</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Business Owners share responsibility for the value delivered by a specific Agile Release Train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roles at the Value Stream level are similar to those at the Program Level</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Value Stream Engineer has responsibilities similar to those of the Release Train Engineer</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Solution Management has responsibilities similar to those of Product Management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Solution Architect/Engineer has responsibilities similar to those of the System Architect/Engineer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Let’s move to the Portfolio Level</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have the Program Portfolio Management team responsible for strategy and investment funding, program execution, and governance.  They have the highest level fiduciary responsibility in the Framework.</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Enterprise Architect works across Value Streams and Agile Release Trains to provide strategic technical guidance in such areas as technology stack recommendations, interoperability of solutions, and hosting strategies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Epic Owner is a role, not a title.  This person takes responsibility for the business case and implementation guidance of initiatives, called Epics in SAFe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there any other roles of interest I didn’t mention?</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0951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OVERVIEW:  If your audience is not familiar with the concept of a backlog, you can explain it now.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Agile, requirements are managed in a construct known as a backlog which is comprised of prioritized functionality and enablers.  Enablers are the exploration, architecture, and infrastructure needed to support the functionality.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Backlog items are elaborated at a level of detail appropriate to the phase of development.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They are not commitments.  Rather, they represent opportunities.</a:t>
            </a:r>
          </a:p>
        </p:txBody>
      </p:sp>
      <p:sp>
        <p:nvSpPr>
          <p:cNvPr id="4" name="Slide Number Placeholder 3"/>
          <p:cNvSpPr>
            <a:spLocks noGrp="1"/>
          </p:cNvSpPr>
          <p:nvPr>
            <p:ph type="sldNum" sz="quarter" idx="10"/>
          </p:nvPr>
        </p:nvSpPr>
        <p:spPr/>
        <p:txBody>
          <a:bodyPr/>
          <a:lstStyle/>
          <a:p>
            <a:fld id="{F0EB2F42-7EB3-426A-AE0F-BE645EFDC31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16455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OVERVIEW:  Here, you can introduce the Enterprise Backlog Model consisting of the Portfolio, Value Stream, Program, Team, and Sprint backlogs.  You can also elaborate on the artifacts and roles which influence the creation and prioritization of the backlog items, such as Strategic Themes, the Vision, and the </a:t>
            </a:r>
            <a:r>
              <a:rPr lang="en-US" sz="1200" kern="1200" smtClean="0">
                <a:solidFill>
                  <a:schemeClr val="tx1"/>
                </a:solidFill>
                <a:effectLst/>
                <a:latin typeface="+mn-lt"/>
                <a:ea typeface="+mn-ea"/>
                <a:cs typeface="+mn-cs"/>
              </a:rPr>
              <a:t>Roadmap.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SAMPLE SPEAKER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four levels of backlogs which comprise the Enterprise Backlog Model: the Portfolio Backlog which contains Epics, Solution Backlog which contains capabilities, the Program Backlog which contains Features, and the Team Backlog which contains Stories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backlogs contain prioritized functionality and enablers.  Enablers are the exploration, architecture, and infrastructure needed to support the functionality.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Epics are identified and progressively elaborated as they flow through the Portfolio Kanban System.  The Kanban System makes the strategic business initiatives visible and brings a structured analysis process driven by economics.  There are Kanban Systems at the Value Stream and Program Levels, as well.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Epics are broken down into Capabilities.  Prioritization is guided by the Vision and Roadmap.  We’ll take about prioritization later.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Capabilities are broken down into Features.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Features are then broken down into Stories which are executed by the Agile teams.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However, this isn’t a strict hierarchy.  A Capability, Feature, or Story may emerge within the context of the Value Stream, Program, or Team and not have a parent.</a:t>
            </a:r>
          </a:p>
        </p:txBody>
      </p:sp>
      <p:sp>
        <p:nvSpPr>
          <p:cNvPr id="4" name="Slide Number Placeholder 3"/>
          <p:cNvSpPr>
            <a:spLocks noGrp="1"/>
          </p:cNvSpPr>
          <p:nvPr>
            <p:ph type="sldNum" sz="quarter" idx="10"/>
          </p:nvPr>
        </p:nvSpPr>
        <p:spPr/>
        <p:txBody>
          <a:bodyPr/>
          <a:lstStyle/>
          <a:p>
            <a:fld id="{EA0AB8DA-E624-7B46-B3AD-8D7DD827227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8078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2240554"/>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914400"/>
            <a:ext cx="7543800" cy="1614488"/>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2531618"/>
            <a:ext cx="6172200" cy="51435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D2CA8EDD-1F8E-454D-B3CE-D6F0B2844BEC}" type="datetimeFigureOut">
              <a:rPr lang="en-US" smtClean="0"/>
              <a:t>3/28/2018</a:t>
            </a:fld>
            <a:endParaRPr lang="en-US"/>
          </a:p>
        </p:txBody>
      </p:sp>
      <p:sp>
        <p:nvSpPr>
          <p:cNvPr id="16" name="Slide Number Placeholder 15"/>
          <p:cNvSpPr>
            <a:spLocks noGrp="1"/>
          </p:cNvSpPr>
          <p:nvPr>
            <p:ph type="sldNum" sz="quarter" idx="11"/>
          </p:nvPr>
        </p:nvSpPr>
        <p:spPr/>
        <p:txBody>
          <a:bodyPr/>
          <a:lstStyle/>
          <a:p>
            <a:fld id="{55D4FB5F-D9F7-4443-B9CE-B704D177F98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514351"/>
            <a:ext cx="5791200" cy="26288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A8EDD-1F8E-454D-B3CE-D6F0B2844BEC}"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4FB5F-D9F7-4443-B9CE-B704D177F9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457201"/>
            <a:ext cx="2133600"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514351"/>
            <a:ext cx="5029200" cy="3429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A8EDD-1F8E-454D-B3CE-D6F0B2844BEC}"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4FB5F-D9F7-4443-B9CE-B704D177F98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4.5-PPT-Master-Background-Textures_01-Cover-Blu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68384" cy="5157216"/>
          </a:xfrm>
          <a:prstGeom prst="rect">
            <a:avLst/>
          </a:prstGeom>
        </p:spPr>
      </p:pic>
      <p:sp>
        <p:nvSpPr>
          <p:cNvPr id="5123" name="Rectangle 3"/>
          <p:cNvSpPr>
            <a:spLocks noGrp="1" noChangeArrowheads="1"/>
          </p:cNvSpPr>
          <p:nvPr>
            <p:ph type="ctrTitle"/>
          </p:nvPr>
        </p:nvSpPr>
        <p:spPr>
          <a:xfrm>
            <a:off x="471842" y="604648"/>
            <a:ext cx="8320501" cy="992981"/>
          </a:xfrm>
          <a:solidFill>
            <a:schemeClr val="bg1">
              <a:alpha val="0"/>
            </a:schemeClr>
          </a:solidFill>
          <a:ln>
            <a:solidFill>
              <a:schemeClr val="bg1">
                <a:alpha val="0"/>
              </a:schemeClr>
            </a:solidFill>
          </a:ln>
          <a:effectLst/>
        </p:spPr>
        <p:txBody>
          <a:bodyPr tIns="45720" anchor="b" anchorCtr="0">
            <a:noAutofit/>
          </a:bodyPr>
          <a:lstStyle>
            <a:lvl1pPr algn="l" rtl="0" eaLnBrk="1" fontAlgn="base" hangingPunct="1">
              <a:spcBef>
                <a:spcPct val="0"/>
              </a:spcBef>
              <a:spcAft>
                <a:spcPct val="0"/>
              </a:spcAft>
              <a:defRPr lang="en-US" altLang="en-US" sz="3400" b="0" i="0" dirty="0">
                <a:solidFill>
                  <a:schemeClr val="bg1"/>
                </a:solidFill>
                <a:latin typeface="+mj-lt"/>
                <a:ea typeface="+mj-ea"/>
                <a:cs typeface="+mj-cs"/>
              </a:defRPr>
            </a:lvl1pPr>
          </a:lstStyle>
          <a:p>
            <a:r>
              <a:rPr lang="en-US" altLang="en-US" smtClean="0"/>
              <a:t>Click to edit Master title style</a:t>
            </a:r>
            <a:endParaRPr lang="en-US" altLang="en-US" dirty="0"/>
          </a:p>
        </p:txBody>
      </p:sp>
      <p:sp>
        <p:nvSpPr>
          <p:cNvPr id="5124" name="Rectangle 4"/>
          <p:cNvSpPr>
            <a:spLocks noGrp="1" noChangeArrowheads="1"/>
          </p:cNvSpPr>
          <p:nvPr>
            <p:ph type="subTitle" idx="1"/>
          </p:nvPr>
        </p:nvSpPr>
        <p:spPr>
          <a:xfrm>
            <a:off x="471843" y="1626489"/>
            <a:ext cx="8320500" cy="392415"/>
          </a:xfrm>
          <a:solidFill>
            <a:schemeClr val="bg1">
              <a:alpha val="0"/>
            </a:schemeClr>
          </a:solidFill>
          <a:ln>
            <a:solidFill>
              <a:schemeClr val="bg1">
                <a:alpha val="0"/>
              </a:schemeClr>
            </a:solidFill>
          </a:ln>
          <a:effectLst/>
        </p:spPr>
        <p:txBody>
          <a:bodyPr>
            <a:noAutofit/>
          </a:bodyPr>
          <a:lstStyle>
            <a:lvl1pPr marL="0" indent="0" algn="l" rtl="0" eaLnBrk="1" fontAlgn="base" hangingPunct="1">
              <a:spcBef>
                <a:spcPts val="0"/>
              </a:spcBef>
              <a:spcAft>
                <a:spcPts val="150"/>
              </a:spcAft>
              <a:buClr>
                <a:schemeClr val="tx2"/>
              </a:buClr>
              <a:buSzPct val="100000"/>
              <a:buFont typeface="Wingdings" pitchFamily="2" charset="2"/>
              <a:buNone/>
              <a:defRPr lang="en-US" altLang="en-US" sz="2200" b="0" dirty="0">
                <a:solidFill>
                  <a:schemeClr val="bg2"/>
                </a:solidFill>
                <a:latin typeface="+mn-lt"/>
                <a:ea typeface="+mn-ea"/>
                <a:cs typeface="+mn-cs"/>
              </a:defRPr>
            </a:lvl1pPr>
          </a:lstStyle>
          <a:p>
            <a:r>
              <a:rPr lang="en-US" altLang="en-US" smtClean="0"/>
              <a:t>Click to edit Master subtitle style</a:t>
            </a:r>
            <a:endParaRPr lang="en-US" altLang="en-US" dirty="0"/>
          </a:p>
        </p:txBody>
      </p:sp>
      <p:sp>
        <p:nvSpPr>
          <p:cNvPr id="11" name="TextBox 10"/>
          <p:cNvSpPr txBox="1"/>
          <p:nvPr userDrawn="1"/>
        </p:nvSpPr>
        <p:spPr>
          <a:xfrm>
            <a:off x="7707086" y="4861904"/>
            <a:ext cx="1085257" cy="207749"/>
          </a:xfrm>
          <a:prstGeom prst="rect">
            <a:avLst/>
          </a:prstGeom>
          <a:noFill/>
        </p:spPr>
        <p:txBody>
          <a:bodyPr wrap="square" rtlCol="0">
            <a:spAutoFit/>
          </a:bodyPr>
          <a:lstStyle/>
          <a:p>
            <a:pPr algn="ctr"/>
            <a:r>
              <a:rPr lang="en-US" sz="750" smtClean="0">
                <a:solidFill>
                  <a:srgbClr val="565656">
                    <a:lumMod val="60000"/>
                    <a:lumOff val="40000"/>
                  </a:srgbClr>
                </a:solidFill>
              </a:rPr>
              <a:t>© Scaled </a:t>
            </a:r>
            <a:r>
              <a:rPr lang="en-US" sz="750" dirty="0" smtClean="0">
                <a:solidFill>
                  <a:srgbClr val="565656">
                    <a:lumMod val="60000"/>
                    <a:lumOff val="40000"/>
                  </a:srgbClr>
                </a:solidFill>
              </a:rPr>
              <a:t>Agile, </a:t>
            </a:r>
            <a:r>
              <a:rPr lang="en-US" sz="750" smtClean="0">
                <a:solidFill>
                  <a:srgbClr val="565656">
                    <a:lumMod val="60000"/>
                    <a:lumOff val="40000"/>
                  </a:srgbClr>
                </a:solidFill>
              </a:rPr>
              <a:t>Inc.</a:t>
            </a:r>
            <a:endParaRPr lang="en-US" sz="750" dirty="0">
              <a:solidFill>
                <a:srgbClr val="565656">
                  <a:lumMod val="60000"/>
                  <a:lumOff val="40000"/>
                </a:srgbClr>
              </a:solidFill>
            </a:endParaRPr>
          </a:p>
        </p:txBody>
      </p:sp>
      <p:pic>
        <p:nvPicPr>
          <p:cNvPr id="15" name="Picture 14" descr="PPT-sized.png"/>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6700947" y="4591426"/>
            <a:ext cx="2133600" cy="243200"/>
          </a:xfrm>
          <a:prstGeom prst="rect">
            <a:avLst/>
          </a:prstGeom>
        </p:spPr>
      </p:pic>
    </p:spTree>
    <p:extLst>
      <p:ext uri="{BB962C8B-B14F-4D97-AF65-F5344CB8AC3E}">
        <p14:creationId xmlns:p14="http://schemas.microsoft.com/office/powerpoint/2010/main" val="41440865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pic>
        <p:nvPicPr>
          <p:cNvPr id="14" name="Picture 13" descr="4.5-PPTBackgrounds-1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71432" cy="5164852"/>
          </a:xfrm>
          <a:prstGeom prst="rect">
            <a:avLst/>
          </a:prstGeom>
        </p:spPr>
      </p:pic>
      <p:sp>
        <p:nvSpPr>
          <p:cNvPr id="7" name="Rectangle 6"/>
          <p:cNvSpPr/>
          <p:nvPr userDrawn="1"/>
        </p:nvSpPr>
        <p:spPr bwMode="auto">
          <a:xfrm>
            <a:off x="-1" y="2605366"/>
            <a:ext cx="9198919" cy="1467971"/>
          </a:xfrm>
          <a:prstGeom prst="rect">
            <a:avLst/>
          </a:prstGeom>
          <a:solidFill>
            <a:schemeClr val="accent5">
              <a:alpha val="88000"/>
            </a:schemeClr>
          </a:solidFill>
          <a:ln w="19050" cap="flat" cmpd="sng" algn="ctr">
            <a:no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eaLnBrk="0" hangingPunct="0">
              <a:spcBef>
                <a:spcPct val="20000"/>
              </a:spcBef>
            </a:pPr>
            <a:endParaRPr lang="en-US" sz="1650" i="1" dirty="0" smtClean="0">
              <a:solidFill>
                <a:srgbClr val="565656"/>
              </a:solidFill>
            </a:endParaRPr>
          </a:p>
        </p:txBody>
      </p:sp>
      <p:sp>
        <p:nvSpPr>
          <p:cNvPr id="8" name="Text Placeholder 7"/>
          <p:cNvSpPr>
            <a:spLocks noGrp="1"/>
          </p:cNvSpPr>
          <p:nvPr>
            <p:ph type="body" sz="quarter" idx="10" hasCustomPrompt="1"/>
          </p:nvPr>
        </p:nvSpPr>
        <p:spPr>
          <a:xfrm>
            <a:off x="0" y="1171575"/>
            <a:ext cx="9144000" cy="1200150"/>
          </a:xfrm>
          <a:solidFill>
            <a:schemeClr val="bg1">
              <a:alpha val="0"/>
            </a:schemeClr>
          </a:solidFill>
          <a:ln>
            <a:solidFill>
              <a:schemeClr val="bg1">
                <a:alpha val="0"/>
              </a:schemeClr>
            </a:solidFill>
          </a:ln>
        </p:spPr>
        <p:txBody>
          <a:bodyPr anchor="b" anchorCtr="0"/>
          <a:lstStyle>
            <a:lvl1pPr marL="0" indent="0" algn="ctr" rtl="0" eaLnBrk="1" fontAlgn="base" hangingPunct="1">
              <a:spcBef>
                <a:spcPts val="450"/>
              </a:spcBef>
              <a:spcAft>
                <a:spcPts val="450"/>
              </a:spcAft>
              <a:buClr>
                <a:schemeClr val="bg1">
                  <a:lumMod val="65000"/>
                </a:schemeClr>
              </a:buClr>
              <a:buSzPct val="100000"/>
              <a:buFont typeface="Webdings" pitchFamily="18" charset="2"/>
              <a:buNone/>
              <a:defRPr lang="en-US" sz="6000" baseline="0" dirty="0" smtClean="0">
                <a:solidFill>
                  <a:schemeClr val="tx1">
                    <a:alpha val="89000"/>
                  </a:schemeClr>
                </a:solidFill>
                <a:latin typeface="Arial"/>
                <a:ea typeface="+mn-ea"/>
                <a:cs typeface="Arial"/>
              </a:defRPr>
            </a:lvl1pPr>
          </a:lstStyle>
          <a:p>
            <a:pPr lvl="0"/>
            <a:r>
              <a:rPr lang="en-US" dirty="0" smtClean="0"/>
              <a:t>Appendix #</a:t>
            </a:r>
            <a:endParaRPr lang="en-US" dirty="0"/>
          </a:p>
        </p:txBody>
      </p:sp>
      <p:sp>
        <p:nvSpPr>
          <p:cNvPr id="10" name="Text Placeholder 9"/>
          <p:cNvSpPr>
            <a:spLocks noGrp="1"/>
          </p:cNvSpPr>
          <p:nvPr>
            <p:ph type="body" sz="quarter" idx="11" hasCustomPrompt="1"/>
          </p:nvPr>
        </p:nvSpPr>
        <p:spPr>
          <a:xfrm>
            <a:off x="0" y="2625081"/>
            <a:ext cx="9144000" cy="1448256"/>
          </a:xfrm>
          <a:solidFill>
            <a:schemeClr val="bg1">
              <a:alpha val="0"/>
            </a:schemeClr>
          </a:solidFill>
          <a:ln>
            <a:solidFill>
              <a:schemeClr val="bg1">
                <a:alpha val="0"/>
              </a:schemeClr>
            </a:solidFill>
          </a:ln>
        </p:spPr>
        <p:txBody>
          <a:bodyPr anchor="ctr" anchorCtr="0"/>
          <a:lstStyle>
            <a:lvl1pPr marL="0" indent="0" algn="ctr" rtl="0" eaLnBrk="1" fontAlgn="base" hangingPunct="1">
              <a:spcBef>
                <a:spcPct val="0"/>
              </a:spcBef>
              <a:spcAft>
                <a:spcPct val="0"/>
              </a:spcAft>
              <a:buNone/>
              <a:defRPr lang="en-US" altLang="en-US" sz="3600" b="0" dirty="0" smtClean="0">
                <a:solidFill>
                  <a:schemeClr val="bg1"/>
                </a:solidFill>
                <a:latin typeface="Arial"/>
                <a:ea typeface="+mj-ea"/>
                <a:cs typeface="Arial"/>
              </a:defRPr>
            </a:lvl1pPr>
            <a:lvl2pPr algn="ctr" rtl="0" eaLnBrk="1" fontAlgn="base" hangingPunct="1">
              <a:spcBef>
                <a:spcPct val="0"/>
              </a:spcBef>
              <a:spcAft>
                <a:spcPct val="0"/>
              </a:spcAft>
              <a:defRPr lang="en-US" altLang="en-US" sz="3600" b="0" dirty="0" smtClean="0">
                <a:solidFill>
                  <a:schemeClr val="bg1"/>
                </a:solidFill>
                <a:latin typeface="Arial"/>
                <a:ea typeface="+mj-ea"/>
                <a:cs typeface="Arial"/>
              </a:defRPr>
            </a:lvl2pPr>
            <a:lvl3pPr algn="ctr" rtl="0" eaLnBrk="1" fontAlgn="base" hangingPunct="1">
              <a:spcBef>
                <a:spcPct val="0"/>
              </a:spcBef>
              <a:spcAft>
                <a:spcPct val="0"/>
              </a:spcAft>
              <a:defRPr lang="en-US" altLang="en-US" sz="3600" b="0" dirty="0" smtClean="0">
                <a:solidFill>
                  <a:schemeClr val="bg1"/>
                </a:solidFill>
                <a:latin typeface="Arial"/>
                <a:ea typeface="+mj-ea"/>
                <a:cs typeface="Arial"/>
              </a:defRPr>
            </a:lvl3pPr>
            <a:lvl4pPr algn="ctr" rtl="0" eaLnBrk="1" fontAlgn="base" hangingPunct="1">
              <a:spcBef>
                <a:spcPct val="0"/>
              </a:spcBef>
              <a:spcAft>
                <a:spcPct val="0"/>
              </a:spcAft>
              <a:defRPr lang="en-US" altLang="en-US" sz="3600" b="0" dirty="0" smtClean="0">
                <a:solidFill>
                  <a:schemeClr val="bg1"/>
                </a:solidFill>
                <a:latin typeface="Arial"/>
                <a:ea typeface="+mj-ea"/>
                <a:cs typeface="Arial"/>
              </a:defRPr>
            </a:lvl4pPr>
            <a:lvl5pPr algn="ctr" rtl="0" eaLnBrk="1" fontAlgn="base" hangingPunct="1">
              <a:spcBef>
                <a:spcPct val="0"/>
              </a:spcBef>
              <a:spcAft>
                <a:spcPct val="0"/>
              </a:spcAft>
              <a:defRPr lang="en-US" altLang="en-US" sz="3600" b="0" dirty="0" smtClean="0">
                <a:solidFill>
                  <a:schemeClr val="bg1"/>
                </a:solidFill>
                <a:latin typeface="Arial"/>
                <a:ea typeface="+mj-ea"/>
                <a:cs typeface="Arial"/>
              </a:defRPr>
            </a:lvl5pPr>
          </a:lstStyle>
          <a:p>
            <a:pPr lvl="0"/>
            <a:r>
              <a:rPr lang="en-US" dirty="0" smtClean="0"/>
              <a:t>Appendix name</a:t>
            </a:r>
          </a:p>
        </p:txBody>
      </p:sp>
      <p:sp>
        <p:nvSpPr>
          <p:cNvPr id="12" name="TextBox 11"/>
          <p:cNvSpPr txBox="1"/>
          <p:nvPr userDrawn="1"/>
        </p:nvSpPr>
        <p:spPr>
          <a:xfrm>
            <a:off x="8015592" y="4800600"/>
            <a:ext cx="654080" cy="271393"/>
          </a:xfrm>
          <a:prstGeom prst="rect">
            <a:avLst/>
          </a:prstGeom>
          <a:solidFill>
            <a:schemeClr val="bg1">
              <a:alpha val="0"/>
            </a:schemeClr>
          </a:solidFill>
          <a:ln>
            <a:solidFill>
              <a:schemeClr val="bg1">
                <a:alpha val="0"/>
              </a:schemeClr>
            </a:solidFill>
          </a:ln>
        </p:spPr>
        <p:txBody>
          <a:bodyPr wrap="square" lIns="0" tIns="0" rIns="0" bIns="0" rtlCol="0" anchor="b" anchorCtr="0">
            <a:noAutofit/>
          </a:bodyPr>
          <a:lstStyle/>
          <a:p>
            <a:pPr algn="r">
              <a:defRPr/>
            </a:pPr>
            <a:r>
              <a:rPr lang="en-US" sz="900" dirty="0" smtClean="0">
                <a:solidFill>
                  <a:srgbClr val="565656">
                    <a:lumMod val="65000"/>
                    <a:lumOff val="35000"/>
                  </a:srgbClr>
                </a:solidFill>
              </a:rPr>
              <a:t>2.</a:t>
            </a:r>
            <a:fld id="{ABA28972-6D48-4F49-8D9E-11DAC31E3DF7}" type="slidenum">
              <a:rPr lang="en-US" sz="900" smtClean="0">
                <a:solidFill>
                  <a:srgbClr val="565656">
                    <a:lumMod val="65000"/>
                    <a:lumOff val="35000"/>
                  </a:srgbClr>
                </a:solidFill>
              </a:rPr>
              <a:pPr algn="r">
                <a:defRPr/>
              </a:pPr>
              <a:t>‹#›</a:t>
            </a:fld>
            <a:endParaRPr lang="en-US" sz="900" dirty="0" smtClean="0">
              <a:solidFill>
                <a:srgbClr val="565656">
                  <a:lumMod val="65000"/>
                  <a:lumOff val="35000"/>
                </a:srgbClr>
              </a:solidFill>
            </a:endParaRPr>
          </a:p>
        </p:txBody>
      </p:sp>
      <p:sp>
        <p:nvSpPr>
          <p:cNvPr id="11" name="TextBox 10"/>
          <p:cNvSpPr txBox="1"/>
          <p:nvPr userDrawn="1"/>
        </p:nvSpPr>
        <p:spPr>
          <a:xfrm>
            <a:off x="1544060" y="4917235"/>
            <a:ext cx="1890174" cy="184666"/>
          </a:xfrm>
          <a:prstGeom prst="rect">
            <a:avLst/>
          </a:prstGeom>
          <a:solidFill>
            <a:schemeClr val="bg1">
              <a:alpha val="0"/>
            </a:schemeClr>
          </a:solidFill>
          <a:ln>
            <a:solidFill>
              <a:schemeClr val="bg1">
                <a:alpha val="0"/>
              </a:schemeClr>
            </a:solidFill>
          </a:ln>
        </p:spPr>
        <p:txBody>
          <a:bodyPr wrap="square" rtlCol="0">
            <a:spAutoFit/>
          </a:bodyPr>
          <a:lstStyle/>
          <a:p>
            <a:r>
              <a:rPr lang="en-US" sz="600" dirty="0" smtClean="0">
                <a:solidFill>
                  <a:srgbClr val="565656">
                    <a:lumMod val="60000"/>
                    <a:lumOff val="40000"/>
                  </a:srgbClr>
                </a:solidFill>
              </a:rPr>
              <a:t>© Scaled Agile, Inc. </a:t>
            </a:r>
            <a:endParaRPr lang="en-US" sz="600" dirty="0">
              <a:solidFill>
                <a:srgbClr val="565656">
                  <a:lumMod val="60000"/>
                  <a:lumOff val="40000"/>
                </a:srgbClr>
              </a:solidFill>
            </a:endParaRPr>
          </a:p>
        </p:txBody>
      </p:sp>
      <p:pic>
        <p:nvPicPr>
          <p:cNvPr id="13" name="Picture 12" descr="PPT-siz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460" y="4934417"/>
            <a:ext cx="1117600" cy="127127"/>
          </a:xfrm>
          <a:prstGeom prst="rect">
            <a:avLst/>
          </a:prstGeom>
        </p:spPr>
      </p:pic>
    </p:spTree>
    <p:extLst>
      <p:ext uri="{BB962C8B-B14F-4D97-AF65-F5344CB8AC3E}">
        <p14:creationId xmlns:p14="http://schemas.microsoft.com/office/powerpoint/2010/main" val="138780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4.5-PPTBackgrounds_Test-Yellow-FullFram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0" y="1683875"/>
            <a:ext cx="9144000" cy="1775750"/>
          </a:xfrm>
          <a:solidFill>
            <a:schemeClr val="bg1"/>
          </a:solidFill>
          <a:ln w="9525">
            <a:solidFill>
              <a:schemeClr val="bg1">
                <a:alpha val="0"/>
              </a:schemeClr>
            </a:solid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lang="en-US" altLang="en-US" sz="3000" b="0" cap="none" baseline="0" dirty="0">
                <a:solidFill>
                  <a:schemeClr val="tx1"/>
                </a:solidFill>
                <a:latin typeface="+mj-lt"/>
                <a:ea typeface="+mj-ea"/>
                <a:cs typeface="+mj-cs"/>
              </a:defRPr>
            </a:lvl1pPr>
          </a:lstStyle>
          <a:p>
            <a:r>
              <a:rPr lang="en-US" dirty="0" smtClean="0"/>
              <a:t>Section Title</a:t>
            </a:r>
            <a:endParaRPr lang="en-US" dirty="0"/>
          </a:p>
        </p:txBody>
      </p:sp>
      <p:sp>
        <p:nvSpPr>
          <p:cNvPr id="7" name="TextBox 6"/>
          <p:cNvSpPr txBox="1"/>
          <p:nvPr userDrawn="1"/>
        </p:nvSpPr>
        <p:spPr>
          <a:xfrm>
            <a:off x="8015592" y="4800600"/>
            <a:ext cx="654080" cy="271393"/>
          </a:xfrm>
          <a:prstGeom prst="rect">
            <a:avLst/>
          </a:prstGeom>
          <a:solidFill>
            <a:schemeClr val="bg1">
              <a:alpha val="0"/>
            </a:schemeClr>
          </a:solidFill>
          <a:ln>
            <a:solidFill>
              <a:schemeClr val="bg1">
                <a:alpha val="0"/>
              </a:schemeClr>
            </a:solidFill>
          </a:ln>
        </p:spPr>
        <p:txBody>
          <a:bodyPr wrap="square" lIns="0" tIns="0" rIns="0" bIns="0" rtlCol="0" anchor="b" anchorCtr="0">
            <a:noAutofit/>
          </a:bodyPr>
          <a:lstStyle/>
          <a:p>
            <a:pPr algn="r">
              <a:defRPr/>
            </a:pPr>
            <a:r>
              <a:rPr lang="en-US" sz="900" dirty="0" smtClean="0">
                <a:solidFill>
                  <a:srgbClr val="FFFFFF"/>
                </a:solidFill>
              </a:rPr>
              <a:t>2.</a:t>
            </a:r>
            <a:fld id="{ABA28972-6D48-4F49-8D9E-11DAC31E3DF7}" type="slidenum">
              <a:rPr lang="en-US" sz="900" smtClean="0">
                <a:solidFill>
                  <a:srgbClr val="FFFFFF"/>
                </a:solidFill>
              </a:rPr>
              <a:pPr algn="r">
                <a:defRPr/>
              </a:pPr>
              <a:t>‹#›</a:t>
            </a:fld>
            <a:endParaRPr lang="en-US" sz="900" dirty="0" smtClean="0">
              <a:solidFill>
                <a:srgbClr val="FFFFFF"/>
              </a:solidFill>
            </a:endParaRPr>
          </a:p>
        </p:txBody>
      </p:sp>
      <p:sp>
        <p:nvSpPr>
          <p:cNvPr id="6" name="TextBox 5"/>
          <p:cNvSpPr txBox="1"/>
          <p:nvPr userDrawn="1"/>
        </p:nvSpPr>
        <p:spPr>
          <a:xfrm>
            <a:off x="1544060" y="4917235"/>
            <a:ext cx="1890174" cy="184666"/>
          </a:xfrm>
          <a:prstGeom prst="rect">
            <a:avLst/>
          </a:prstGeom>
          <a:solidFill>
            <a:schemeClr val="bg1">
              <a:alpha val="0"/>
            </a:schemeClr>
          </a:solidFill>
          <a:ln>
            <a:solidFill>
              <a:schemeClr val="bg1">
                <a:alpha val="0"/>
              </a:schemeClr>
            </a:solidFill>
          </a:ln>
        </p:spPr>
        <p:txBody>
          <a:bodyPr wrap="square" rtlCol="0">
            <a:spAutoFit/>
          </a:bodyPr>
          <a:lstStyle/>
          <a:p>
            <a:r>
              <a:rPr lang="en-US" sz="600" dirty="0" smtClean="0">
                <a:solidFill>
                  <a:srgbClr val="FFFFFF"/>
                </a:solidFill>
              </a:rPr>
              <a:t>© Scaled Agile, Inc. </a:t>
            </a:r>
            <a:endParaRPr lang="en-US" sz="600" dirty="0">
              <a:solidFill>
                <a:srgbClr val="FFFFFF"/>
              </a:solidFill>
            </a:endParaRPr>
          </a:p>
        </p:txBody>
      </p:sp>
      <p:pic>
        <p:nvPicPr>
          <p:cNvPr id="8" name="Picture 7" descr="PPT-siz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460" y="4934417"/>
            <a:ext cx="1117600" cy="127127"/>
          </a:xfrm>
          <a:prstGeom prst="rect">
            <a:avLst/>
          </a:prstGeom>
        </p:spPr>
      </p:pic>
    </p:spTree>
    <p:extLst>
      <p:ext uri="{BB962C8B-B14F-4D97-AF65-F5344CB8AC3E}">
        <p14:creationId xmlns:p14="http://schemas.microsoft.com/office/powerpoint/2010/main" val="3424486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7060" cy="337566"/>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altLang="en-US" sz="2400" b="0" dirty="0">
                <a:solidFill>
                  <a:schemeClr val="tx1"/>
                </a:solidFill>
                <a:latin typeface="+mj-lt"/>
                <a:ea typeface="+mj-ea"/>
                <a:cs typeface="+mj-cs"/>
              </a:defRPr>
            </a:lvl1pPr>
          </a:lstStyle>
          <a:p>
            <a:pPr lvl="0" algn="l" rtl="0" eaLnBrk="1" fontAlgn="base" hangingPunct="1">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94136" y="967054"/>
            <a:ext cx="8343900" cy="3838575"/>
          </a:xfrm>
        </p:spPr>
        <p:txBody>
          <a:bodyPr wrap="square">
            <a:noAutofit/>
          </a:bodyPr>
          <a:lstStyle>
            <a:lvl1pPr>
              <a:spcBef>
                <a:spcPts val="800"/>
              </a:spcBef>
              <a:spcAft>
                <a:spcPts val="800"/>
              </a:spcAft>
              <a:defRPr sz="2000">
                <a:solidFill>
                  <a:schemeClr val="tx1"/>
                </a:solidFill>
              </a:defRPr>
            </a:lvl1pPr>
            <a:lvl2pPr>
              <a:spcBef>
                <a:spcPts val="600"/>
              </a:spcBef>
              <a:spcAft>
                <a:spcPts val="600"/>
              </a:spcAft>
              <a:buSzPct val="117000"/>
              <a:buFont typeface="Arial Black" pitchFamily="34" charset="0"/>
              <a:buChar char="–"/>
              <a:defRPr sz="1800">
                <a:solidFill>
                  <a:schemeClr val="tx1"/>
                </a:solidFill>
              </a:defRPr>
            </a:lvl2pPr>
            <a:lvl3pPr marL="771525" indent="-171450">
              <a:spcBef>
                <a:spcPts val="600"/>
              </a:spcBef>
              <a:spcAft>
                <a:spcPts val="600"/>
              </a:spcAft>
              <a:buSzPct val="117000"/>
              <a:buFont typeface="Lucida Grande"/>
              <a:buChar char="-"/>
              <a:defRPr sz="1800">
                <a:solidFill>
                  <a:schemeClr val="tx1"/>
                </a:solidFill>
              </a:defRPr>
            </a:lvl3pPr>
            <a:lvl4pPr>
              <a:buSzPct val="110000"/>
              <a:buFont typeface="Arial Black" pitchFamily="34" charset="0"/>
              <a:buChar char="–"/>
              <a:defRPr/>
            </a:lvl4pPr>
            <a:lvl5pPr>
              <a:buSzPct val="110000"/>
              <a:buFont typeface="Arial Blac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995331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42300" cy="301752"/>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lang="en-US" altLang="en-US" sz="2400" b="0" dirty="0">
                <a:solidFill>
                  <a:schemeClr val="tx1"/>
                </a:solidFill>
                <a:latin typeface="+mj-lt"/>
                <a:ea typeface="+mj-ea"/>
                <a:cs typeface="+mj-cs"/>
              </a:defRPr>
            </a:lvl1pPr>
          </a:lstStyle>
          <a:p>
            <a:pPr lvl="0" algn="l" rtl="0" eaLnBrk="1" fontAlgn="base" hangingPunct="1">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94136" y="959171"/>
            <a:ext cx="3886200" cy="3714750"/>
          </a:xfrm>
        </p:spPr>
        <p:txBody>
          <a:bodyPr>
            <a:noAutofit/>
          </a:bodyPr>
          <a:lstStyle>
            <a:lvl1pPr marL="219075" indent="-219075">
              <a:spcBef>
                <a:spcPts val="600"/>
              </a:spcBef>
              <a:spcAft>
                <a:spcPts val="600"/>
              </a:spcAft>
              <a:defRPr sz="1800">
                <a:solidFill>
                  <a:schemeClr val="tx1"/>
                </a:solidFill>
              </a:defRPr>
            </a:lvl1pPr>
            <a:lvl2pPr marL="476250" indent="-171450">
              <a:spcBef>
                <a:spcPts val="600"/>
              </a:spcBef>
              <a:spcAft>
                <a:spcPts val="600"/>
              </a:spcAft>
              <a:defRPr sz="1600">
                <a:solidFill>
                  <a:schemeClr val="tx1"/>
                </a:solidFill>
              </a:defRPr>
            </a:lvl2pPr>
            <a:lvl3pPr marL="685800" indent="-123825">
              <a:spcBef>
                <a:spcPts val="600"/>
              </a:spcBef>
              <a:spcAft>
                <a:spcPts val="600"/>
              </a:spcAft>
              <a:defRPr sz="1600">
                <a:solidFill>
                  <a:schemeClr val="tx1"/>
                </a:solidFill>
              </a:defRPr>
            </a:lvl3pPr>
            <a:lvl4pPr marL="1027510" indent="-170260">
              <a:defRPr sz="1350">
                <a:solidFill>
                  <a:srgbClr val="3C3C3C"/>
                </a:solidFill>
              </a:defRPr>
            </a:lvl4pPr>
            <a:lvl5pPr marL="1246585" indent="-170260">
              <a:defRPr sz="1350">
                <a:solidFill>
                  <a:srgbClr val="3C3C3C"/>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737536" y="959171"/>
            <a:ext cx="3886200" cy="3714750"/>
          </a:xfrm>
        </p:spPr>
        <p:txBody>
          <a:bodyPr>
            <a:noAutofit/>
          </a:bodyPr>
          <a:lstStyle>
            <a:lvl1pPr marL="219075" indent="-219075">
              <a:spcBef>
                <a:spcPts val="600"/>
              </a:spcBef>
              <a:spcAft>
                <a:spcPts val="600"/>
              </a:spcAft>
              <a:defRPr sz="1800">
                <a:solidFill>
                  <a:schemeClr val="tx1"/>
                </a:solidFill>
              </a:defRPr>
            </a:lvl1pPr>
            <a:lvl2pPr marL="561975" indent="-219075">
              <a:spcBef>
                <a:spcPts val="600"/>
              </a:spcBef>
              <a:spcAft>
                <a:spcPts val="600"/>
              </a:spcAft>
              <a:defRPr sz="1600">
                <a:solidFill>
                  <a:schemeClr val="tx1"/>
                </a:solidFill>
              </a:defRPr>
            </a:lvl2pPr>
            <a:lvl3pPr marL="771525" indent="-171450">
              <a:spcBef>
                <a:spcPts val="600"/>
              </a:spcBef>
              <a:spcAft>
                <a:spcPts val="600"/>
              </a:spcAft>
              <a:defRPr sz="1600">
                <a:solidFill>
                  <a:schemeClr val="tx1"/>
                </a:solidFill>
              </a:defRPr>
            </a:lvl3pPr>
            <a:lvl4pPr marL="1027510" indent="-170260">
              <a:defRPr sz="1200">
                <a:solidFill>
                  <a:srgbClr val="3C3C3C"/>
                </a:solidFill>
              </a:defRPr>
            </a:lvl4pPr>
            <a:lvl5pPr marL="1246585" indent="-170260">
              <a:defRPr sz="1200">
                <a:solidFill>
                  <a:srgbClr val="3C3C3C"/>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381389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71450"/>
            <a:ext cx="8328661" cy="301752"/>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altLang="en-US" sz="2400" b="0" dirty="0">
                <a:solidFill>
                  <a:srgbClr val="565656"/>
                </a:solidFill>
                <a:latin typeface="+mj-lt"/>
                <a:ea typeface="+mj-ea"/>
                <a:cs typeface="+mj-cs"/>
              </a:defRPr>
            </a:lvl1pPr>
          </a:lstStyle>
          <a:p>
            <a:pPr lvl="0" algn="l" rtl="0" eaLnBrk="1" fontAlgn="base" hangingPunct="1">
              <a:spcBef>
                <a:spcPct val="0"/>
              </a:spcBef>
              <a:spcAft>
                <a:spcPct val="0"/>
              </a:spcAft>
            </a:pPr>
            <a:r>
              <a:rPr lang="en-US" smtClean="0"/>
              <a:t>Click to edit Master title style</a:t>
            </a:r>
            <a:endParaRPr lang="en-US" dirty="0"/>
          </a:p>
        </p:txBody>
      </p:sp>
    </p:spTree>
    <p:extLst>
      <p:ext uri="{BB962C8B-B14F-4D97-AF65-F5344CB8AC3E}">
        <p14:creationId xmlns:p14="http://schemas.microsoft.com/office/powerpoint/2010/main" val="835934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65656"/>
                </a:solidFill>
              </a:defRPr>
            </a:lvl1pPr>
          </a:lstStyle>
          <a:p>
            <a:r>
              <a:rPr lang="en-US" smtClean="0"/>
              <a:t>Click to edit Master title style</a:t>
            </a:r>
            <a:endParaRPr lang="en-US" dirty="0"/>
          </a:p>
        </p:txBody>
      </p:sp>
      <p:sp>
        <p:nvSpPr>
          <p:cNvPr id="4" name="Text Placeholder 3"/>
          <p:cNvSpPr>
            <a:spLocks noGrp="1"/>
          </p:cNvSpPr>
          <p:nvPr>
            <p:ph type="body" sz="quarter" idx="10" hasCustomPrompt="1"/>
          </p:nvPr>
        </p:nvSpPr>
        <p:spPr>
          <a:xfrm>
            <a:off x="457200" y="846051"/>
            <a:ext cx="8255000" cy="619125"/>
          </a:xfrm>
        </p:spPr>
        <p:txBody>
          <a:bodyPr/>
          <a:lstStyle>
            <a:lvl1pPr marL="0" indent="0">
              <a:spcBef>
                <a:spcPts val="0"/>
              </a:spcBef>
              <a:spcAft>
                <a:spcPts val="0"/>
              </a:spcAft>
              <a:buNone/>
              <a:defRPr sz="2000" baseline="0">
                <a:solidFill>
                  <a:schemeClr val="tx1"/>
                </a:solidFill>
              </a:defRPr>
            </a:lvl1pPr>
            <a:lvl2pPr marL="352425" indent="0">
              <a:spcBef>
                <a:spcPts val="0"/>
              </a:spcBef>
              <a:spcAft>
                <a:spcPts val="0"/>
              </a:spcAft>
              <a:buNone/>
              <a:defRPr sz="1650"/>
            </a:lvl2pPr>
            <a:lvl3pPr marL="600075" indent="0">
              <a:spcBef>
                <a:spcPts val="0"/>
              </a:spcBef>
              <a:spcAft>
                <a:spcPts val="0"/>
              </a:spcAft>
              <a:buNone/>
              <a:defRPr sz="1650"/>
            </a:lvl3pPr>
            <a:lvl4pPr marL="857250" indent="0">
              <a:spcBef>
                <a:spcPts val="0"/>
              </a:spcBef>
              <a:spcAft>
                <a:spcPts val="0"/>
              </a:spcAft>
              <a:buNone/>
              <a:defRPr sz="1650"/>
            </a:lvl4pPr>
            <a:lvl5pPr marL="1076325" indent="0">
              <a:spcBef>
                <a:spcPts val="0"/>
              </a:spcBef>
              <a:spcAft>
                <a:spcPts val="0"/>
              </a:spcAft>
              <a:buNone/>
              <a:defRPr sz="1650"/>
            </a:lvl5pPr>
          </a:lstStyle>
          <a:p>
            <a:pPr lvl="0"/>
            <a:r>
              <a:rPr lang="en-US" dirty="0" smtClean="0"/>
              <a:t>Click to edit kicker box copy. Two lines max.</a:t>
            </a:r>
          </a:p>
          <a:p>
            <a:pPr lvl="0"/>
            <a:endParaRPr lang="en-US" dirty="0" smtClean="0"/>
          </a:p>
        </p:txBody>
      </p:sp>
    </p:spTree>
    <p:extLst>
      <p:ext uri="{BB962C8B-B14F-4D97-AF65-F5344CB8AC3E}">
        <p14:creationId xmlns:p14="http://schemas.microsoft.com/office/powerpoint/2010/main" val="3626136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Kick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65656"/>
                </a:solidFill>
              </a:defRPr>
            </a:lvl1pPr>
          </a:lstStyle>
          <a:p>
            <a:r>
              <a:rPr lang="en-US" smtClean="0"/>
              <a:t>Click to edit Master title style</a:t>
            </a:r>
            <a:endParaRPr lang="en-US" dirty="0"/>
          </a:p>
        </p:txBody>
      </p:sp>
      <p:sp>
        <p:nvSpPr>
          <p:cNvPr id="4" name="Text Placeholder 3"/>
          <p:cNvSpPr>
            <a:spLocks noGrp="1"/>
          </p:cNvSpPr>
          <p:nvPr>
            <p:ph type="body" sz="quarter" idx="10" hasCustomPrompt="1"/>
          </p:nvPr>
        </p:nvSpPr>
        <p:spPr>
          <a:xfrm>
            <a:off x="457200" y="846052"/>
            <a:ext cx="8255000" cy="491024"/>
          </a:xfrm>
        </p:spPr>
        <p:txBody>
          <a:bodyPr/>
          <a:lstStyle>
            <a:lvl1pPr marL="0" indent="0">
              <a:spcBef>
                <a:spcPts val="0"/>
              </a:spcBef>
              <a:spcAft>
                <a:spcPts val="0"/>
              </a:spcAft>
              <a:buNone/>
              <a:defRPr sz="2000" baseline="0">
                <a:solidFill>
                  <a:schemeClr val="tx1"/>
                </a:solidFill>
              </a:defRPr>
            </a:lvl1pPr>
            <a:lvl2pPr marL="352425" indent="0">
              <a:spcBef>
                <a:spcPts val="0"/>
              </a:spcBef>
              <a:spcAft>
                <a:spcPts val="0"/>
              </a:spcAft>
              <a:buNone/>
              <a:defRPr sz="1650"/>
            </a:lvl2pPr>
            <a:lvl3pPr marL="600075" indent="0">
              <a:spcBef>
                <a:spcPts val="0"/>
              </a:spcBef>
              <a:spcAft>
                <a:spcPts val="0"/>
              </a:spcAft>
              <a:buNone/>
              <a:defRPr sz="1650"/>
            </a:lvl3pPr>
            <a:lvl4pPr marL="857250" indent="0">
              <a:spcBef>
                <a:spcPts val="0"/>
              </a:spcBef>
              <a:spcAft>
                <a:spcPts val="0"/>
              </a:spcAft>
              <a:buNone/>
              <a:defRPr sz="1650"/>
            </a:lvl4pPr>
            <a:lvl5pPr marL="1076325" indent="0">
              <a:spcBef>
                <a:spcPts val="0"/>
              </a:spcBef>
              <a:spcAft>
                <a:spcPts val="0"/>
              </a:spcAft>
              <a:buNone/>
              <a:defRPr sz="1650"/>
            </a:lvl5pPr>
          </a:lstStyle>
          <a:p>
            <a:pPr lvl="0"/>
            <a:r>
              <a:rPr lang="en-US" dirty="0" smtClean="0"/>
              <a:t>Click to edit kicker box copy. Two lines max.</a:t>
            </a:r>
          </a:p>
        </p:txBody>
      </p:sp>
      <p:sp>
        <p:nvSpPr>
          <p:cNvPr id="6" name="Text Placeholder 5"/>
          <p:cNvSpPr>
            <a:spLocks noGrp="1"/>
          </p:cNvSpPr>
          <p:nvPr>
            <p:ph type="body" sz="quarter" idx="11"/>
          </p:nvPr>
        </p:nvSpPr>
        <p:spPr>
          <a:xfrm>
            <a:off x="404281" y="1530370"/>
            <a:ext cx="8279649" cy="3179820"/>
          </a:xfrm>
        </p:spPr>
        <p:txBody>
          <a:bodyPr/>
          <a:lstStyle>
            <a:lvl1pPr>
              <a:spcBef>
                <a:spcPts val="600"/>
              </a:spcBef>
              <a:spcAft>
                <a:spcPts val="600"/>
              </a:spcAft>
              <a:defRPr sz="1800">
                <a:solidFill>
                  <a:schemeClr val="tx1"/>
                </a:solidFill>
              </a:defRPr>
            </a:lvl1pPr>
            <a:lvl2pPr>
              <a:spcBef>
                <a:spcPts val="600"/>
              </a:spcBef>
              <a:spcAft>
                <a:spcPts val="600"/>
              </a:spcAft>
              <a:defRPr sz="1600">
                <a:solidFill>
                  <a:schemeClr val="tx1"/>
                </a:solidFill>
              </a:defRPr>
            </a:lvl2pPr>
            <a:lvl3pPr>
              <a:spcBef>
                <a:spcPts val="600"/>
              </a:spcBef>
              <a:spcAft>
                <a:spcPts val="600"/>
              </a:spcAft>
              <a:defRPr sz="1600">
                <a:solidFill>
                  <a:schemeClr val="tx1"/>
                </a:solidFill>
              </a:defRPr>
            </a:lvl3pPr>
            <a:lvl4pPr>
              <a:defRPr sz="1350"/>
            </a:lvl4pPr>
            <a:lvl5pPr>
              <a:defRPr sz="135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1946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D2CA8EDD-1F8E-454D-B3CE-D6F0B2844BEC}" type="datetimeFigureOut">
              <a:rPr lang="en-US" smtClean="0"/>
              <a:t>3/28/2018</a:t>
            </a:fld>
            <a:endParaRPr lang="en-US"/>
          </a:p>
        </p:txBody>
      </p:sp>
      <p:sp>
        <p:nvSpPr>
          <p:cNvPr id="15" name="Slide Number Placeholder 14"/>
          <p:cNvSpPr>
            <a:spLocks noGrp="1"/>
          </p:cNvSpPr>
          <p:nvPr>
            <p:ph type="sldNum" sz="quarter" idx="11"/>
          </p:nvPr>
        </p:nvSpPr>
        <p:spPr/>
        <p:txBody>
          <a:bodyPr/>
          <a:lstStyle/>
          <a:p>
            <a:fld id="{55D4FB5F-D9F7-4443-B9CE-B704D177F98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ercise Layout Horizontal">
    <p:spTree>
      <p:nvGrpSpPr>
        <p:cNvPr id="1" name=""/>
        <p:cNvGrpSpPr/>
        <p:nvPr/>
      </p:nvGrpSpPr>
      <p:grpSpPr>
        <a:xfrm>
          <a:off x="0" y="0"/>
          <a:ext cx="0" cy="0"/>
          <a:chOff x="0" y="0"/>
          <a:chExt cx="0" cy="0"/>
        </a:xfrm>
      </p:grpSpPr>
      <p:pic>
        <p:nvPicPr>
          <p:cNvPr id="4" name="Picture 3" descr="4.5-PPTBackgrounds-0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extBox 10"/>
          <p:cNvSpPr txBox="1"/>
          <p:nvPr userDrawn="1"/>
        </p:nvSpPr>
        <p:spPr>
          <a:xfrm>
            <a:off x="3000416" y="4775967"/>
            <a:ext cx="4151994" cy="184666"/>
          </a:xfrm>
          <a:prstGeom prst="rect">
            <a:avLst/>
          </a:prstGeom>
          <a:solidFill>
            <a:schemeClr val="bg1">
              <a:alpha val="0"/>
            </a:schemeClr>
          </a:solidFill>
          <a:ln>
            <a:solidFill>
              <a:schemeClr val="bg1">
                <a:alpha val="0"/>
              </a:schemeClr>
            </a:solidFill>
          </a:ln>
        </p:spPr>
        <p:txBody>
          <a:bodyPr wrap="square" rtlCol="0">
            <a:spAutoFit/>
          </a:bodyPr>
          <a:lstStyle/>
          <a:p>
            <a:r>
              <a:rPr lang="en-US" sz="600" dirty="0" smtClean="0">
                <a:solidFill>
                  <a:srgbClr val="FFFFFF"/>
                </a:solidFill>
              </a:rPr>
              <a:t>© 2016 Scaled Agile, Inc. All Rights Reserved.</a:t>
            </a:r>
            <a:endParaRPr lang="en-US" sz="600" dirty="0">
              <a:solidFill>
                <a:srgbClr val="FFFFFF"/>
              </a:solidFill>
            </a:endParaRPr>
          </a:p>
        </p:txBody>
      </p:sp>
      <p:pic>
        <p:nvPicPr>
          <p:cNvPr id="17" name="Picture 16" descr="postit_wid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886" y="932842"/>
            <a:ext cx="8768454" cy="4210658"/>
          </a:xfrm>
          <a:prstGeom prst="rect">
            <a:avLst/>
          </a:prstGeom>
        </p:spPr>
      </p:pic>
      <p:sp>
        <p:nvSpPr>
          <p:cNvPr id="10" name="Title 1"/>
          <p:cNvSpPr>
            <a:spLocks noGrp="1"/>
          </p:cNvSpPr>
          <p:nvPr>
            <p:ph type="title"/>
          </p:nvPr>
        </p:nvSpPr>
        <p:spPr>
          <a:xfrm>
            <a:off x="457200" y="171450"/>
            <a:ext cx="8369300" cy="301752"/>
          </a:xfrm>
          <a:prstGeom prst="rect">
            <a:avLst/>
          </a:prstGeom>
          <a:solidFill>
            <a:schemeClr val="bg1">
              <a:alpha val="0"/>
            </a:schemeClr>
          </a:solidFill>
          <a:ln w="9525">
            <a:solidFill>
              <a:schemeClr val="bg1">
                <a:alpha val="0"/>
              </a:schemeClr>
            </a:solidFill>
            <a:miter lim="800000"/>
            <a:headEnd/>
            <a:tailEnd/>
          </a:ln>
        </p:spPr>
        <p:txBody>
          <a:bodyPr vert="horz" wrap="square" lIns="0" tIns="0" rIns="0" bIns="0" numCol="1" anchor="t" anchorCtr="0" compatLnSpc="1">
            <a:prstTxWarp prst="textNoShape">
              <a:avLst/>
            </a:prstTxWarp>
            <a:noAutofit/>
          </a:bodyPr>
          <a:lstStyle>
            <a:lvl1pPr>
              <a:defRPr lang="en-US" altLang="en-US" sz="2200" b="0" dirty="0">
                <a:solidFill>
                  <a:schemeClr val="bg1"/>
                </a:solidFill>
                <a:latin typeface="+mj-lt"/>
                <a:ea typeface="+mj-ea"/>
                <a:cs typeface="+mj-cs"/>
              </a:defRPr>
            </a:lvl1pPr>
          </a:lstStyle>
          <a:p>
            <a:pPr lvl="0" algn="l" rtl="0" eaLnBrk="1" fontAlgn="base" hangingPunct="1">
              <a:spcBef>
                <a:spcPct val="0"/>
              </a:spcBef>
              <a:spcAft>
                <a:spcPct val="0"/>
              </a:spcAft>
            </a:pPr>
            <a:r>
              <a:rPr lang="en-US" smtClean="0"/>
              <a:t>Click to edit Master title style</a:t>
            </a:r>
            <a:endParaRPr lang="en-US" dirty="0"/>
          </a:p>
        </p:txBody>
      </p:sp>
      <p:sp>
        <p:nvSpPr>
          <p:cNvPr id="5" name="Content Placeholder 4"/>
          <p:cNvSpPr>
            <a:spLocks noGrp="1"/>
          </p:cNvSpPr>
          <p:nvPr>
            <p:ph sz="quarter" idx="10"/>
          </p:nvPr>
        </p:nvSpPr>
        <p:spPr>
          <a:xfrm>
            <a:off x="602929" y="1548624"/>
            <a:ext cx="7526344" cy="2968450"/>
          </a:xfrm>
        </p:spPr>
        <p:txBody>
          <a:bodyPr/>
          <a:lstStyle>
            <a:lvl1pPr>
              <a:spcBef>
                <a:spcPts val="600"/>
              </a:spcBef>
              <a:spcAft>
                <a:spcPts val="600"/>
              </a:spcAft>
              <a:defRPr sz="1800"/>
            </a:lvl1pPr>
            <a:lvl2pPr>
              <a:spcBef>
                <a:spcPts val="600"/>
              </a:spcBef>
              <a:spcAft>
                <a:spcPts val="600"/>
              </a:spcAft>
              <a:defRPr sz="1600"/>
            </a:lvl2pPr>
            <a:lvl3pPr>
              <a:defRPr sz="1350"/>
            </a:lvl3pPr>
          </a:lstStyle>
          <a:p>
            <a:pPr lvl="0"/>
            <a:r>
              <a:rPr lang="en-US" smtClean="0"/>
              <a:t>Click to edit Master text styles</a:t>
            </a:r>
          </a:p>
          <a:p>
            <a:pPr lvl="1"/>
            <a:r>
              <a:rPr lang="en-US" smtClean="0"/>
              <a:t>Second level</a:t>
            </a:r>
          </a:p>
        </p:txBody>
      </p:sp>
      <p:grpSp>
        <p:nvGrpSpPr>
          <p:cNvPr id="2" name="Group 1"/>
          <p:cNvGrpSpPr/>
          <p:nvPr userDrawn="1"/>
        </p:nvGrpSpPr>
        <p:grpSpPr>
          <a:xfrm>
            <a:off x="434695" y="935345"/>
            <a:ext cx="8163952" cy="272735"/>
            <a:chOff x="434695" y="935345"/>
            <a:chExt cx="8163952" cy="272735"/>
          </a:xfrm>
        </p:grpSpPr>
        <p:sp>
          <p:nvSpPr>
            <p:cNvPr id="20" name="Rectangle 19"/>
            <p:cNvSpPr/>
            <p:nvPr userDrawn="1"/>
          </p:nvSpPr>
          <p:spPr bwMode="auto">
            <a:xfrm>
              <a:off x="434695" y="935345"/>
              <a:ext cx="8163952" cy="272735"/>
            </a:xfrm>
            <a:prstGeom prst="rect">
              <a:avLst/>
            </a:prstGeom>
            <a:solidFill>
              <a:schemeClr val="bg2">
                <a:lumMod val="50000"/>
              </a:schemeClr>
            </a:solidFill>
            <a:ln w="19050" cap="flat" cmpd="sng" algn="ctr">
              <a:noFill/>
              <a:prstDash val="solid"/>
              <a:round/>
              <a:headEnd type="none" w="med" len="med"/>
              <a:tailEnd type="none" w="med" len="med"/>
            </a:ln>
            <a:effectLst>
              <a:outerShdw blurRad="50800" dist="38100" dir="2700000" algn="tl" rotWithShape="0">
                <a:prstClr val="black">
                  <a:alpha val="21000"/>
                </a:prstClr>
              </a:outerShdw>
            </a:effectLst>
          </p:spPr>
          <p:txBody>
            <a:bodyPr vert="horz" wrap="square" lIns="68580" tIns="68580" rIns="68580" bIns="68580" numCol="1" rtlCol="0" anchor="t" anchorCtr="0" compatLnSpc="1">
              <a:prstTxWarp prst="textNoShape">
                <a:avLst/>
              </a:prstTxWarp>
              <a:noAutofit/>
            </a:bodyPr>
            <a:lstStyle/>
            <a:p>
              <a:pPr eaLnBrk="0" hangingPunct="0">
                <a:spcBef>
                  <a:spcPct val="20000"/>
                </a:spcBef>
              </a:pPr>
              <a:endParaRPr lang="en-US" sz="1650" i="1" dirty="0" smtClean="0">
                <a:solidFill>
                  <a:srgbClr val="565656"/>
                </a:solidFill>
              </a:endParaRPr>
            </a:p>
          </p:txBody>
        </p:sp>
        <p:sp>
          <p:nvSpPr>
            <p:cNvPr id="24" name="Oval 23"/>
            <p:cNvSpPr/>
            <p:nvPr userDrawn="1"/>
          </p:nvSpPr>
          <p:spPr bwMode="auto">
            <a:xfrm>
              <a:off x="1086671" y="1016848"/>
              <a:ext cx="113038" cy="109728"/>
            </a:xfrm>
            <a:prstGeom prst="ellipse">
              <a:avLst/>
            </a:prstGeom>
            <a:solidFill>
              <a:schemeClr val="bg1">
                <a:lumMod val="85000"/>
              </a:schemeClr>
            </a:solidFill>
            <a:ln w="19050" cap="flat" cmpd="sng" algn="ctr">
              <a:noFill/>
              <a:prstDash val="solid"/>
              <a:round/>
              <a:headEnd type="none" w="med" len="med"/>
              <a:tailEnd type="none" w="med" len="med"/>
            </a:ln>
            <a:effectLst>
              <a:innerShdw blurRad="38100" dist="25400" dir="13500000">
                <a:srgbClr val="000000">
                  <a:alpha val="20000"/>
                </a:srgbClr>
              </a:innerShdw>
            </a:effectLst>
          </p:spPr>
          <p:txBody>
            <a:bodyPr vert="horz" wrap="square" lIns="68580" tIns="68580" rIns="68580" bIns="68580" numCol="1" rtlCol="0" anchor="t" anchorCtr="0" compatLnSpc="1">
              <a:prstTxWarp prst="textNoShape">
                <a:avLst/>
              </a:prstTxWarp>
              <a:noAutofit/>
            </a:bodyPr>
            <a:lstStyle/>
            <a:p>
              <a:pPr eaLnBrk="0" hangingPunct="0">
                <a:spcBef>
                  <a:spcPct val="20000"/>
                </a:spcBef>
              </a:pPr>
              <a:endParaRPr lang="en-US" sz="1650" i="1" dirty="0" smtClean="0">
                <a:solidFill>
                  <a:srgbClr val="565656"/>
                </a:solidFill>
              </a:endParaRPr>
            </a:p>
          </p:txBody>
        </p:sp>
        <p:sp>
          <p:nvSpPr>
            <p:cNvPr id="25" name="Oval 24"/>
            <p:cNvSpPr/>
            <p:nvPr userDrawn="1"/>
          </p:nvSpPr>
          <p:spPr bwMode="auto">
            <a:xfrm>
              <a:off x="4347120" y="1016848"/>
              <a:ext cx="113038" cy="109728"/>
            </a:xfrm>
            <a:prstGeom prst="ellipse">
              <a:avLst/>
            </a:prstGeom>
            <a:solidFill>
              <a:schemeClr val="bg1">
                <a:lumMod val="85000"/>
              </a:schemeClr>
            </a:solidFill>
            <a:ln w="19050" cap="flat" cmpd="sng" algn="ctr">
              <a:noFill/>
              <a:prstDash val="solid"/>
              <a:round/>
              <a:headEnd type="none" w="med" len="med"/>
              <a:tailEnd type="none" w="med" len="med"/>
            </a:ln>
            <a:effectLst>
              <a:innerShdw blurRad="38100" dist="25400" dir="13500000">
                <a:srgbClr val="000000">
                  <a:alpha val="20000"/>
                </a:srgbClr>
              </a:innerShdw>
            </a:effectLst>
          </p:spPr>
          <p:txBody>
            <a:bodyPr vert="horz" wrap="square" lIns="68580" tIns="68580" rIns="68580" bIns="68580" numCol="1" rtlCol="0" anchor="t" anchorCtr="0" compatLnSpc="1">
              <a:prstTxWarp prst="textNoShape">
                <a:avLst/>
              </a:prstTxWarp>
              <a:noAutofit/>
            </a:bodyPr>
            <a:lstStyle/>
            <a:p>
              <a:pPr eaLnBrk="0" hangingPunct="0">
                <a:spcBef>
                  <a:spcPct val="20000"/>
                </a:spcBef>
              </a:pPr>
              <a:endParaRPr lang="en-US" sz="1650" i="1" dirty="0" smtClean="0">
                <a:solidFill>
                  <a:srgbClr val="565656"/>
                </a:solidFill>
              </a:endParaRPr>
            </a:p>
          </p:txBody>
        </p:sp>
        <p:sp>
          <p:nvSpPr>
            <p:cNvPr id="27" name="Oval 26"/>
            <p:cNvSpPr/>
            <p:nvPr userDrawn="1"/>
          </p:nvSpPr>
          <p:spPr bwMode="auto">
            <a:xfrm>
              <a:off x="7607568" y="1016848"/>
              <a:ext cx="113038" cy="109728"/>
            </a:xfrm>
            <a:prstGeom prst="ellipse">
              <a:avLst/>
            </a:prstGeom>
            <a:solidFill>
              <a:schemeClr val="bg1">
                <a:lumMod val="85000"/>
              </a:schemeClr>
            </a:solidFill>
            <a:ln w="19050" cap="flat" cmpd="sng" algn="ctr">
              <a:noFill/>
              <a:prstDash val="solid"/>
              <a:round/>
              <a:headEnd type="none" w="med" len="med"/>
              <a:tailEnd type="none" w="med" len="med"/>
            </a:ln>
            <a:effectLst>
              <a:innerShdw blurRad="38100" dist="25400" dir="13500000">
                <a:srgbClr val="000000">
                  <a:alpha val="20000"/>
                </a:srgbClr>
              </a:innerShdw>
            </a:effectLst>
          </p:spPr>
          <p:txBody>
            <a:bodyPr vert="horz" wrap="square" lIns="68580" tIns="68580" rIns="68580" bIns="68580" numCol="1" rtlCol="0" anchor="t" anchorCtr="0" compatLnSpc="1">
              <a:prstTxWarp prst="textNoShape">
                <a:avLst/>
              </a:prstTxWarp>
              <a:noAutofit/>
            </a:bodyPr>
            <a:lstStyle/>
            <a:p>
              <a:pPr eaLnBrk="0" hangingPunct="0">
                <a:spcBef>
                  <a:spcPct val="20000"/>
                </a:spcBef>
              </a:pPr>
              <a:endParaRPr lang="en-US" sz="1650" b="1" i="1" dirty="0" smtClean="0">
                <a:solidFill>
                  <a:srgbClr val="565656"/>
                </a:solidFill>
              </a:endParaRPr>
            </a:p>
          </p:txBody>
        </p:sp>
      </p:grpSp>
      <p:sp>
        <p:nvSpPr>
          <p:cNvPr id="23" name="TextBox 22"/>
          <p:cNvSpPr txBox="1"/>
          <p:nvPr userDrawn="1"/>
        </p:nvSpPr>
        <p:spPr>
          <a:xfrm>
            <a:off x="1509160" y="4904100"/>
            <a:ext cx="1890174" cy="184666"/>
          </a:xfrm>
          <a:prstGeom prst="rect">
            <a:avLst/>
          </a:prstGeom>
          <a:noFill/>
        </p:spPr>
        <p:txBody>
          <a:bodyPr wrap="square" rtlCol="0">
            <a:spAutoFit/>
          </a:bodyPr>
          <a:lstStyle/>
          <a:p>
            <a:r>
              <a:rPr lang="en-US" sz="600" dirty="0" smtClean="0">
                <a:solidFill>
                  <a:srgbClr val="FFFFFF">
                    <a:lumMod val="50000"/>
                  </a:srgbClr>
                </a:solidFill>
              </a:rPr>
              <a:t>© Scaled Agile, Inc. </a:t>
            </a:r>
            <a:endParaRPr lang="en-US" sz="600" dirty="0">
              <a:solidFill>
                <a:srgbClr val="FFFFFF">
                  <a:lumMod val="50000"/>
                </a:srgbClr>
              </a:solidFill>
            </a:endParaRPr>
          </a:p>
        </p:txBody>
      </p:sp>
      <p:pic>
        <p:nvPicPr>
          <p:cNvPr id="26" name="Picture 25" descr="PPT-sized.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6460" y="4934417"/>
            <a:ext cx="1117600" cy="127127"/>
          </a:xfrm>
          <a:prstGeom prst="rect">
            <a:avLst/>
          </a:prstGeom>
        </p:spPr>
      </p:pic>
      <p:sp>
        <p:nvSpPr>
          <p:cNvPr id="28" name="TextBox 27"/>
          <p:cNvSpPr txBox="1"/>
          <p:nvPr userDrawn="1"/>
        </p:nvSpPr>
        <p:spPr>
          <a:xfrm>
            <a:off x="8015592" y="4800600"/>
            <a:ext cx="654080" cy="271393"/>
          </a:xfrm>
          <a:prstGeom prst="rect">
            <a:avLst/>
          </a:prstGeom>
          <a:solidFill>
            <a:schemeClr val="bg1">
              <a:alpha val="0"/>
            </a:schemeClr>
          </a:solidFill>
          <a:ln>
            <a:solidFill>
              <a:schemeClr val="bg1">
                <a:alpha val="0"/>
              </a:schemeClr>
            </a:solidFill>
          </a:ln>
        </p:spPr>
        <p:txBody>
          <a:bodyPr wrap="square" lIns="0" tIns="0" rIns="0" bIns="0" rtlCol="0" anchor="b" anchorCtr="0">
            <a:noAutofit/>
          </a:bodyPr>
          <a:lstStyle/>
          <a:p>
            <a:pPr algn="r">
              <a:defRPr/>
            </a:pPr>
            <a:r>
              <a:rPr lang="en-US" sz="900" dirty="0" smtClean="0">
                <a:solidFill>
                  <a:srgbClr val="565656">
                    <a:lumMod val="65000"/>
                    <a:lumOff val="35000"/>
                  </a:srgbClr>
                </a:solidFill>
              </a:rPr>
              <a:t>2.</a:t>
            </a:r>
            <a:fld id="{ABA28972-6D48-4F49-8D9E-11DAC31E3DF7}" type="slidenum">
              <a:rPr lang="en-US" sz="900" smtClean="0">
                <a:solidFill>
                  <a:srgbClr val="565656">
                    <a:lumMod val="65000"/>
                    <a:lumOff val="35000"/>
                  </a:srgbClr>
                </a:solidFill>
              </a:rPr>
              <a:pPr algn="r">
                <a:defRPr/>
              </a:pPr>
              <a:t>‹#›</a:t>
            </a:fld>
            <a:endParaRPr lang="en-US" sz="900" dirty="0" smtClean="0">
              <a:solidFill>
                <a:srgbClr val="565656">
                  <a:lumMod val="65000"/>
                  <a:lumOff val="35000"/>
                </a:srgbClr>
              </a:solidFill>
            </a:endParaRPr>
          </a:p>
        </p:txBody>
      </p:sp>
    </p:spTree>
    <p:extLst>
      <p:ext uri="{BB962C8B-B14F-4D97-AF65-F5344CB8AC3E}">
        <p14:creationId xmlns:p14="http://schemas.microsoft.com/office/powerpoint/2010/main" val="1434170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0" y="0"/>
            <a:ext cx="9144000" cy="4714875"/>
          </a:xfrm>
          <a:prstGeom prst="rect">
            <a:avLst/>
          </a:prstGeom>
          <a:solidFill>
            <a:schemeClr val="bg1"/>
          </a:solidFill>
          <a:ln w="19050" cap="flat" cmpd="sng" algn="ctr">
            <a:solidFill>
              <a:schemeClr val="bg1">
                <a:alpha val="0"/>
              </a:schemeClr>
            </a:solid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eaLnBrk="0" hangingPunct="0">
              <a:spcBef>
                <a:spcPct val="20000"/>
              </a:spcBef>
            </a:pPr>
            <a:endParaRPr lang="en-US" sz="1650" i="1" dirty="0" smtClean="0">
              <a:solidFill>
                <a:srgbClr val="565656"/>
              </a:solidFill>
            </a:endParaRPr>
          </a:p>
        </p:txBody>
      </p:sp>
    </p:spTree>
    <p:extLst>
      <p:ext uri="{BB962C8B-B14F-4D97-AF65-F5344CB8AC3E}">
        <p14:creationId xmlns:p14="http://schemas.microsoft.com/office/powerpoint/2010/main" val="706872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ariation-Background Only Dark">
    <p:spTree>
      <p:nvGrpSpPr>
        <p:cNvPr id="1" name=""/>
        <p:cNvGrpSpPr/>
        <p:nvPr/>
      </p:nvGrpSpPr>
      <p:grpSpPr>
        <a:xfrm>
          <a:off x="0" y="0"/>
          <a:ext cx="0" cy="0"/>
          <a:chOff x="0" y="0"/>
          <a:chExt cx="0" cy="0"/>
        </a:xfrm>
      </p:grpSpPr>
      <p:pic>
        <p:nvPicPr>
          <p:cNvPr id="4" name="Picture 3" descr="4.5-PPTBackgrounds_Blue-patter-Full-Scre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68383" cy="5157216"/>
          </a:xfrm>
          <a:prstGeom prst="rect">
            <a:avLst/>
          </a:prstGeom>
        </p:spPr>
      </p:pic>
      <p:sp>
        <p:nvSpPr>
          <p:cNvPr id="45" name="TextBox 44"/>
          <p:cNvSpPr txBox="1"/>
          <p:nvPr userDrawn="1"/>
        </p:nvSpPr>
        <p:spPr>
          <a:xfrm>
            <a:off x="1509160" y="4904100"/>
            <a:ext cx="1890174" cy="184666"/>
          </a:xfrm>
          <a:prstGeom prst="rect">
            <a:avLst/>
          </a:prstGeom>
          <a:solidFill>
            <a:schemeClr val="bg1">
              <a:alpha val="0"/>
            </a:schemeClr>
          </a:solidFill>
          <a:ln>
            <a:solidFill>
              <a:schemeClr val="bg1">
                <a:alpha val="0"/>
              </a:schemeClr>
            </a:solidFill>
          </a:ln>
        </p:spPr>
        <p:txBody>
          <a:bodyPr wrap="square" rtlCol="0">
            <a:spAutoFit/>
          </a:bodyPr>
          <a:lstStyle/>
          <a:p>
            <a:r>
              <a:rPr lang="en-US" sz="600" dirty="0" smtClean="0">
                <a:solidFill>
                  <a:srgbClr val="FFFFFF"/>
                </a:solidFill>
              </a:rPr>
              <a:t>© Scaled Agile, Inc. </a:t>
            </a:r>
            <a:endParaRPr lang="en-US" sz="600" dirty="0">
              <a:solidFill>
                <a:srgbClr val="FFFFFF"/>
              </a:solidFill>
            </a:endParaRPr>
          </a:p>
        </p:txBody>
      </p:sp>
      <p:pic>
        <p:nvPicPr>
          <p:cNvPr id="46" name="Picture 45" descr="PPT-siz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460" y="4934417"/>
            <a:ext cx="1117600" cy="127127"/>
          </a:xfrm>
          <a:prstGeom prst="rect">
            <a:avLst/>
          </a:prstGeom>
        </p:spPr>
      </p:pic>
      <p:sp>
        <p:nvSpPr>
          <p:cNvPr id="7" name="TextBox 6"/>
          <p:cNvSpPr txBox="1"/>
          <p:nvPr userDrawn="1"/>
        </p:nvSpPr>
        <p:spPr>
          <a:xfrm>
            <a:off x="8015592" y="4800600"/>
            <a:ext cx="654080" cy="271393"/>
          </a:xfrm>
          <a:prstGeom prst="rect">
            <a:avLst/>
          </a:prstGeom>
          <a:solidFill>
            <a:schemeClr val="bg1">
              <a:alpha val="0"/>
            </a:schemeClr>
          </a:solidFill>
          <a:ln>
            <a:solidFill>
              <a:schemeClr val="bg1">
                <a:alpha val="0"/>
              </a:schemeClr>
            </a:solidFill>
          </a:ln>
        </p:spPr>
        <p:txBody>
          <a:bodyPr wrap="square" lIns="0" tIns="0" rIns="0" bIns="0" rtlCol="0" anchor="b" anchorCtr="0">
            <a:noAutofit/>
          </a:bodyPr>
          <a:lstStyle/>
          <a:p>
            <a:pPr algn="r">
              <a:defRPr/>
            </a:pPr>
            <a:r>
              <a:rPr lang="en-US" sz="900" dirty="0" smtClean="0">
                <a:solidFill>
                  <a:srgbClr val="FFFFFF"/>
                </a:solidFill>
              </a:rPr>
              <a:t>2.</a:t>
            </a:r>
            <a:fld id="{ABA28972-6D48-4F49-8D9E-11DAC31E3DF7}" type="slidenum">
              <a:rPr lang="en-US" sz="900" smtClean="0">
                <a:solidFill>
                  <a:srgbClr val="FFFFFF"/>
                </a:solidFill>
              </a:rPr>
              <a:pPr algn="r">
                <a:defRPr/>
              </a:pPr>
              <a:t>‹#›</a:t>
            </a:fld>
            <a:endParaRPr lang="en-US" sz="900" dirty="0" smtClean="0">
              <a:solidFill>
                <a:srgbClr val="FFFFFF"/>
              </a:solidFill>
            </a:endParaRPr>
          </a:p>
        </p:txBody>
      </p:sp>
    </p:spTree>
    <p:extLst>
      <p:ext uri="{BB962C8B-B14F-4D97-AF65-F5344CB8AC3E}">
        <p14:creationId xmlns:p14="http://schemas.microsoft.com/office/powerpoint/2010/main" val="1961205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ariation-Background Only Light">
    <p:spTree>
      <p:nvGrpSpPr>
        <p:cNvPr id="1" name=""/>
        <p:cNvGrpSpPr/>
        <p:nvPr/>
      </p:nvGrpSpPr>
      <p:grpSpPr>
        <a:xfrm>
          <a:off x="0" y="0"/>
          <a:ext cx="0" cy="0"/>
          <a:chOff x="0" y="0"/>
          <a:chExt cx="0" cy="0"/>
        </a:xfrm>
      </p:grpSpPr>
      <p:sp>
        <p:nvSpPr>
          <p:cNvPr id="8" name="TextBox 7"/>
          <p:cNvSpPr txBox="1"/>
          <p:nvPr userDrawn="1"/>
        </p:nvSpPr>
        <p:spPr>
          <a:xfrm>
            <a:off x="1509160" y="4904100"/>
            <a:ext cx="1890174" cy="184666"/>
          </a:xfrm>
          <a:prstGeom prst="rect">
            <a:avLst/>
          </a:prstGeom>
          <a:noFill/>
        </p:spPr>
        <p:txBody>
          <a:bodyPr wrap="square" rtlCol="0">
            <a:spAutoFit/>
          </a:bodyPr>
          <a:lstStyle/>
          <a:p>
            <a:r>
              <a:rPr lang="en-US" sz="600" dirty="0" smtClean="0">
                <a:solidFill>
                  <a:srgbClr val="FFFFFF">
                    <a:lumMod val="50000"/>
                  </a:srgbClr>
                </a:solidFill>
              </a:rPr>
              <a:t>© 2017 Scaled Agile, Inc. All Rights Reserved.</a:t>
            </a:r>
            <a:endParaRPr lang="en-US" sz="600" dirty="0">
              <a:solidFill>
                <a:srgbClr val="FFFFFF">
                  <a:lumMod val="50000"/>
                </a:srgbClr>
              </a:solidFill>
            </a:endParaRPr>
          </a:p>
        </p:txBody>
      </p:sp>
      <p:pic>
        <p:nvPicPr>
          <p:cNvPr id="9" name="Picture 8" descr="PPT-siz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460" y="4934417"/>
            <a:ext cx="1117600" cy="127127"/>
          </a:xfrm>
          <a:prstGeom prst="rect">
            <a:avLst/>
          </a:prstGeom>
        </p:spPr>
      </p:pic>
      <p:pic>
        <p:nvPicPr>
          <p:cNvPr id="2" name="Picture 1" descr="4.5-PPTBackgrounds-10.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71432" cy="5164852"/>
          </a:xfrm>
          <a:prstGeom prst="rect">
            <a:avLst/>
          </a:prstGeom>
        </p:spPr>
      </p:pic>
      <p:sp>
        <p:nvSpPr>
          <p:cNvPr id="17" name="TextBox 16"/>
          <p:cNvSpPr txBox="1"/>
          <p:nvPr userDrawn="1"/>
        </p:nvSpPr>
        <p:spPr>
          <a:xfrm>
            <a:off x="1508760" y="4901184"/>
            <a:ext cx="1890174" cy="184666"/>
          </a:xfrm>
          <a:prstGeom prst="rect">
            <a:avLst/>
          </a:prstGeom>
          <a:noFill/>
        </p:spPr>
        <p:txBody>
          <a:bodyPr wrap="square" rtlCol="0">
            <a:spAutoFit/>
          </a:bodyPr>
          <a:lstStyle/>
          <a:p>
            <a:r>
              <a:rPr lang="en-US" sz="600" dirty="0" smtClean="0">
                <a:solidFill>
                  <a:srgbClr val="FFFFFF">
                    <a:lumMod val="50000"/>
                  </a:srgbClr>
                </a:solidFill>
              </a:rPr>
              <a:t>© Scaled Agile, Inc. </a:t>
            </a:r>
            <a:endParaRPr lang="en-US" sz="600" dirty="0">
              <a:solidFill>
                <a:srgbClr val="FFFFFF">
                  <a:lumMod val="50000"/>
                </a:srgbClr>
              </a:solidFill>
            </a:endParaRPr>
          </a:p>
        </p:txBody>
      </p:sp>
      <p:pic>
        <p:nvPicPr>
          <p:cNvPr id="18" name="Picture 17" descr="PPT-siz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9768" y="4937760"/>
            <a:ext cx="1117600" cy="127127"/>
          </a:xfrm>
          <a:prstGeom prst="rect">
            <a:avLst/>
          </a:prstGeom>
        </p:spPr>
      </p:pic>
      <p:sp>
        <p:nvSpPr>
          <p:cNvPr id="13" name="TextBox 12"/>
          <p:cNvSpPr txBox="1"/>
          <p:nvPr userDrawn="1"/>
        </p:nvSpPr>
        <p:spPr>
          <a:xfrm>
            <a:off x="8015592" y="4800600"/>
            <a:ext cx="654080" cy="271393"/>
          </a:xfrm>
          <a:prstGeom prst="rect">
            <a:avLst/>
          </a:prstGeom>
          <a:noFill/>
        </p:spPr>
        <p:txBody>
          <a:bodyPr wrap="square" lIns="0" tIns="0" rIns="0" bIns="0" rtlCol="0" anchor="b" anchorCtr="0">
            <a:noAutofit/>
          </a:bodyPr>
          <a:lstStyle/>
          <a:p>
            <a:pPr algn="r">
              <a:defRPr/>
            </a:pPr>
            <a:r>
              <a:rPr lang="en-US" sz="900" dirty="0" smtClean="0">
                <a:solidFill>
                  <a:srgbClr val="565656">
                    <a:lumMod val="65000"/>
                    <a:lumOff val="35000"/>
                  </a:srgbClr>
                </a:solidFill>
              </a:rPr>
              <a:t>2.</a:t>
            </a:r>
            <a:fld id="{ABA28972-6D48-4F49-8D9E-11DAC31E3DF7}" type="slidenum">
              <a:rPr lang="en-US" sz="900" smtClean="0">
                <a:solidFill>
                  <a:srgbClr val="565656">
                    <a:lumMod val="65000"/>
                    <a:lumOff val="35000"/>
                  </a:srgbClr>
                </a:solidFill>
              </a:rPr>
              <a:pPr algn="r">
                <a:defRPr/>
              </a:pPr>
              <a:t>‹#›</a:t>
            </a:fld>
            <a:endParaRPr lang="en-US" sz="900" dirty="0" smtClean="0">
              <a:solidFill>
                <a:srgbClr val="565656">
                  <a:lumMod val="65000"/>
                  <a:lumOff val="35000"/>
                </a:srgbClr>
              </a:solidFill>
            </a:endParaRPr>
          </a:p>
        </p:txBody>
      </p:sp>
    </p:spTree>
    <p:extLst>
      <p:ext uri="{BB962C8B-B14F-4D97-AF65-F5344CB8AC3E}">
        <p14:creationId xmlns:p14="http://schemas.microsoft.com/office/powerpoint/2010/main" val="1404501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ariation-Background Only Dark">
    <p:spTree>
      <p:nvGrpSpPr>
        <p:cNvPr id="1" name=""/>
        <p:cNvGrpSpPr/>
        <p:nvPr/>
      </p:nvGrpSpPr>
      <p:grpSpPr>
        <a:xfrm>
          <a:off x="0" y="0"/>
          <a:ext cx="0" cy="0"/>
          <a:chOff x="0" y="0"/>
          <a:chExt cx="0" cy="0"/>
        </a:xfrm>
      </p:grpSpPr>
      <p:pic>
        <p:nvPicPr>
          <p:cNvPr id="4" name="Picture 3" descr="4.5-PPTBackgrounds_Blue-patter-Full-Scre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1"/>
            <a:ext cx="9217848" cy="5157216"/>
          </a:xfrm>
          <a:prstGeom prst="rect">
            <a:avLst/>
          </a:prstGeom>
        </p:spPr>
      </p:pic>
      <p:pic>
        <p:nvPicPr>
          <p:cNvPr id="18" name="Picture 17" descr="FlipChart-newShadow.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874" y="723582"/>
            <a:ext cx="8691586" cy="4522206"/>
          </a:xfrm>
          <a:prstGeom prst="rect">
            <a:avLst/>
          </a:prstGeom>
        </p:spPr>
      </p:pic>
      <p:sp>
        <p:nvSpPr>
          <p:cNvPr id="10" name="Content Placeholder 4"/>
          <p:cNvSpPr>
            <a:spLocks noGrp="1"/>
          </p:cNvSpPr>
          <p:nvPr>
            <p:ph sz="quarter" idx="10"/>
          </p:nvPr>
        </p:nvSpPr>
        <p:spPr>
          <a:xfrm>
            <a:off x="583948" y="1975007"/>
            <a:ext cx="7874252" cy="2776944"/>
          </a:xfrm>
        </p:spPr>
        <p:txBody>
          <a:bodyPr/>
          <a:lstStyle>
            <a:lvl1pPr>
              <a:spcBef>
                <a:spcPts val="400"/>
              </a:spcBef>
              <a:spcAft>
                <a:spcPts val="400"/>
              </a:spcAft>
              <a:defRPr sz="1600"/>
            </a:lvl1pPr>
            <a:lvl2pPr>
              <a:spcBef>
                <a:spcPts val="600"/>
              </a:spcBef>
              <a:spcAft>
                <a:spcPts val="600"/>
              </a:spcAft>
              <a:defRPr sz="1600"/>
            </a:lvl2pPr>
            <a:lvl3pPr>
              <a:defRPr sz="1350"/>
            </a:lvl3pPr>
          </a:lstStyle>
          <a:p>
            <a:pPr lvl="0"/>
            <a:r>
              <a:rPr lang="en-US" smtClean="0"/>
              <a:t>Click to edit Master text styles</a:t>
            </a:r>
          </a:p>
          <a:p>
            <a:pPr lvl="1"/>
            <a:r>
              <a:rPr lang="en-US" smtClean="0"/>
              <a:t>Second level</a:t>
            </a:r>
          </a:p>
        </p:txBody>
      </p:sp>
      <p:sp>
        <p:nvSpPr>
          <p:cNvPr id="16" name="TextBox 15"/>
          <p:cNvSpPr txBox="1"/>
          <p:nvPr userDrawn="1"/>
        </p:nvSpPr>
        <p:spPr>
          <a:xfrm>
            <a:off x="1509160" y="4904100"/>
            <a:ext cx="1890174" cy="184666"/>
          </a:xfrm>
          <a:prstGeom prst="rect">
            <a:avLst/>
          </a:prstGeom>
          <a:solidFill>
            <a:schemeClr val="bg1">
              <a:alpha val="0"/>
            </a:schemeClr>
          </a:solidFill>
          <a:ln>
            <a:solidFill>
              <a:schemeClr val="bg1">
                <a:alpha val="0"/>
              </a:schemeClr>
            </a:solidFill>
          </a:ln>
        </p:spPr>
        <p:txBody>
          <a:bodyPr wrap="square" rtlCol="0">
            <a:spAutoFit/>
          </a:bodyPr>
          <a:lstStyle/>
          <a:p>
            <a:r>
              <a:rPr lang="en-US" sz="600" dirty="0" smtClean="0">
                <a:solidFill>
                  <a:srgbClr val="FFFFFF"/>
                </a:solidFill>
              </a:rPr>
              <a:t>© Scaled Agile, Inc. </a:t>
            </a:r>
            <a:endParaRPr lang="en-US" sz="600" dirty="0">
              <a:solidFill>
                <a:srgbClr val="FFFFFF"/>
              </a:solidFill>
            </a:endParaRPr>
          </a:p>
        </p:txBody>
      </p:sp>
      <p:pic>
        <p:nvPicPr>
          <p:cNvPr id="17" name="Picture 16" descr="PPT-sized.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6460" y="4934417"/>
            <a:ext cx="1117600" cy="127127"/>
          </a:xfrm>
          <a:prstGeom prst="rect">
            <a:avLst/>
          </a:prstGeom>
        </p:spPr>
      </p:pic>
      <p:sp>
        <p:nvSpPr>
          <p:cNvPr id="19" name="TextBox 18"/>
          <p:cNvSpPr txBox="1"/>
          <p:nvPr userDrawn="1"/>
        </p:nvSpPr>
        <p:spPr>
          <a:xfrm>
            <a:off x="8015592" y="4800600"/>
            <a:ext cx="654080" cy="271393"/>
          </a:xfrm>
          <a:prstGeom prst="rect">
            <a:avLst/>
          </a:prstGeom>
          <a:solidFill>
            <a:schemeClr val="bg1">
              <a:alpha val="0"/>
            </a:schemeClr>
          </a:solidFill>
          <a:ln>
            <a:solidFill>
              <a:schemeClr val="bg1">
                <a:alpha val="0"/>
              </a:schemeClr>
            </a:solidFill>
          </a:ln>
        </p:spPr>
        <p:txBody>
          <a:bodyPr wrap="square" lIns="0" tIns="0" rIns="0" bIns="0" rtlCol="0" anchor="b" anchorCtr="0">
            <a:noAutofit/>
          </a:bodyPr>
          <a:lstStyle/>
          <a:p>
            <a:pPr algn="r">
              <a:defRPr/>
            </a:pPr>
            <a:r>
              <a:rPr lang="en-US" sz="900" dirty="0" smtClean="0">
                <a:solidFill>
                  <a:srgbClr val="FFFFFF"/>
                </a:solidFill>
              </a:rPr>
              <a:t>2.</a:t>
            </a:r>
            <a:fld id="{ABA28972-6D48-4F49-8D9E-11DAC31E3DF7}" type="slidenum">
              <a:rPr lang="en-US" sz="900" smtClean="0">
                <a:solidFill>
                  <a:srgbClr val="FFFFFF"/>
                </a:solidFill>
              </a:rPr>
              <a:pPr algn="r">
                <a:defRPr/>
              </a:pPr>
              <a:t>‹#›</a:t>
            </a:fld>
            <a:endParaRPr lang="en-US" sz="900" dirty="0" smtClean="0">
              <a:solidFill>
                <a:srgbClr val="FFFFFF"/>
              </a:solidFill>
            </a:endParaRPr>
          </a:p>
        </p:txBody>
      </p:sp>
    </p:spTree>
    <p:extLst>
      <p:ext uri="{BB962C8B-B14F-4D97-AF65-F5344CB8AC3E}">
        <p14:creationId xmlns:p14="http://schemas.microsoft.com/office/powerpoint/2010/main" val="4244017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Exercise Layout Horizontal">
    <p:spTree>
      <p:nvGrpSpPr>
        <p:cNvPr id="1" name=""/>
        <p:cNvGrpSpPr/>
        <p:nvPr/>
      </p:nvGrpSpPr>
      <p:grpSpPr>
        <a:xfrm>
          <a:off x="0" y="0"/>
          <a:ext cx="0" cy="0"/>
          <a:chOff x="0" y="0"/>
          <a:chExt cx="0" cy="0"/>
        </a:xfrm>
      </p:grpSpPr>
      <p:pic>
        <p:nvPicPr>
          <p:cNvPr id="10" name="Picture 9" descr="4.5-PPTBackgrounds-1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71432" cy="5164852"/>
          </a:xfrm>
          <a:prstGeom prst="rect">
            <a:avLst/>
          </a:prstGeom>
        </p:spPr>
      </p:pic>
      <p:sp>
        <p:nvSpPr>
          <p:cNvPr id="11" name="Rectangle 10"/>
          <p:cNvSpPr/>
          <p:nvPr userDrawn="1"/>
        </p:nvSpPr>
        <p:spPr bwMode="auto">
          <a:xfrm>
            <a:off x="0" y="0"/>
            <a:ext cx="9198919" cy="1928552"/>
          </a:xfrm>
          <a:prstGeom prst="rect">
            <a:avLst/>
          </a:prstGeom>
          <a:solidFill>
            <a:schemeClr val="accent1">
              <a:alpha val="88000"/>
            </a:schemeClr>
          </a:solidFill>
          <a:ln w="19050" cap="flat" cmpd="sng" algn="ctr">
            <a:no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eaLnBrk="0" hangingPunct="0">
              <a:spcBef>
                <a:spcPct val="20000"/>
              </a:spcBef>
            </a:pPr>
            <a:endParaRPr lang="en-US" sz="1650" i="1" dirty="0" smtClean="0">
              <a:solidFill>
                <a:srgbClr val="565656"/>
              </a:solidFill>
            </a:endParaRPr>
          </a:p>
        </p:txBody>
      </p:sp>
      <p:sp>
        <p:nvSpPr>
          <p:cNvPr id="13" name="Text Placeholder 9"/>
          <p:cNvSpPr>
            <a:spLocks noGrp="1"/>
          </p:cNvSpPr>
          <p:nvPr>
            <p:ph type="body" sz="quarter" idx="11" hasCustomPrompt="1"/>
          </p:nvPr>
        </p:nvSpPr>
        <p:spPr>
          <a:xfrm>
            <a:off x="932872" y="0"/>
            <a:ext cx="8238559" cy="1928553"/>
          </a:xfrm>
          <a:solidFill>
            <a:schemeClr val="accent1">
              <a:alpha val="0"/>
            </a:schemeClr>
          </a:solidFill>
          <a:ln>
            <a:solidFill>
              <a:schemeClr val="bg1">
                <a:alpha val="0"/>
              </a:schemeClr>
            </a:solidFill>
          </a:ln>
        </p:spPr>
        <p:txBody>
          <a:bodyPr anchor="ctr" anchorCtr="0"/>
          <a:lstStyle>
            <a:lvl1pPr marL="0" indent="0" algn="l" rtl="0" eaLnBrk="1" fontAlgn="base" hangingPunct="1">
              <a:spcBef>
                <a:spcPct val="0"/>
              </a:spcBef>
              <a:spcAft>
                <a:spcPct val="0"/>
              </a:spcAft>
              <a:buNone/>
              <a:defRPr lang="en-US" altLang="en-US" sz="3600" b="0" dirty="0" smtClean="0">
                <a:solidFill>
                  <a:schemeClr val="bg1"/>
                </a:solidFill>
                <a:latin typeface="Arial"/>
                <a:ea typeface="+mj-ea"/>
                <a:cs typeface="Arial"/>
              </a:defRPr>
            </a:lvl1pPr>
            <a:lvl2pPr algn="ctr" rtl="0" eaLnBrk="1" fontAlgn="base" hangingPunct="1">
              <a:spcBef>
                <a:spcPct val="0"/>
              </a:spcBef>
              <a:spcAft>
                <a:spcPct val="0"/>
              </a:spcAft>
              <a:defRPr lang="en-US" altLang="en-US" sz="3600" b="0" dirty="0" smtClean="0">
                <a:solidFill>
                  <a:schemeClr val="bg1"/>
                </a:solidFill>
                <a:latin typeface="Arial"/>
                <a:ea typeface="+mj-ea"/>
                <a:cs typeface="Arial"/>
              </a:defRPr>
            </a:lvl2pPr>
            <a:lvl3pPr algn="ctr" rtl="0" eaLnBrk="1" fontAlgn="base" hangingPunct="1">
              <a:spcBef>
                <a:spcPct val="0"/>
              </a:spcBef>
              <a:spcAft>
                <a:spcPct val="0"/>
              </a:spcAft>
              <a:defRPr lang="en-US" altLang="en-US" sz="3600" b="0" dirty="0" smtClean="0">
                <a:solidFill>
                  <a:schemeClr val="bg1"/>
                </a:solidFill>
                <a:latin typeface="Arial"/>
                <a:ea typeface="+mj-ea"/>
                <a:cs typeface="Arial"/>
              </a:defRPr>
            </a:lvl3pPr>
            <a:lvl4pPr algn="ctr" rtl="0" eaLnBrk="1" fontAlgn="base" hangingPunct="1">
              <a:spcBef>
                <a:spcPct val="0"/>
              </a:spcBef>
              <a:spcAft>
                <a:spcPct val="0"/>
              </a:spcAft>
              <a:defRPr lang="en-US" altLang="en-US" sz="3600" b="0" dirty="0" smtClean="0">
                <a:solidFill>
                  <a:schemeClr val="bg1"/>
                </a:solidFill>
                <a:latin typeface="Arial"/>
                <a:ea typeface="+mj-ea"/>
                <a:cs typeface="Arial"/>
              </a:defRPr>
            </a:lvl4pPr>
            <a:lvl5pPr algn="ctr" rtl="0" eaLnBrk="1" fontAlgn="base" hangingPunct="1">
              <a:spcBef>
                <a:spcPct val="0"/>
              </a:spcBef>
              <a:spcAft>
                <a:spcPct val="0"/>
              </a:spcAft>
              <a:defRPr lang="en-US" altLang="en-US" sz="3600" b="0" dirty="0" smtClean="0">
                <a:solidFill>
                  <a:schemeClr val="bg1"/>
                </a:solidFill>
                <a:latin typeface="Arial"/>
                <a:ea typeface="+mj-ea"/>
                <a:cs typeface="Arial"/>
              </a:defRPr>
            </a:lvl5pPr>
          </a:lstStyle>
          <a:p>
            <a:pPr lvl="0"/>
            <a:r>
              <a:rPr lang="en-US" dirty="0" smtClean="0"/>
              <a:t>Appendix name</a:t>
            </a:r>
          </a:p>
        </p:txBody>
      </p:sp>
      <p:sp>
        <p:nvSpPr>
          <p:cNvPr id="17" name="TextBox 16"/>
          <p:cNvSpPr txBox="1"/>
          <p:nvPr userDrawn="1"/>
        </p:nvSpPr>
        <p:spPr>
          <a:xfrm>
            <a:off x="8015592" y="4800600"/>
            <a:ext cx="654080" cy="271393"/>
          </a:xfrm>
          <a:prstGeom prst="rect">
            <a:avLst/>
          </a:prstGeom>
          <a:solidFill>
            <a:schemeClr val="bg1">
              <a:alpha val="0"/>
            </a:schemeClr>
          </a:solidFill>
          <a:ln>
            <a:solidFill>
              <a:schemeClr val="bg1">
                <a:alpha val="0"/>
              </a:schemeClr>
            </a:solidFill>
          </a:ln>
        </p:spPr>
        <p:txBody>
          <a:bodyPr wrap="square" lIns="0" tIns="0" rIns="0" bIns="0" rtlCol="0" anchor="b" anchorCtr="0">
            <a:noAutofit/>
          </a:bodyPr>
          <a:lstStyle/>
          <a:p>
            <a:pPr algn="r">
              <a:defRPr/>
            </a:pPr>
            <a:r>
              <a:rPr lang="en-US" sz="900" dirty="0" smtClean="0">
                <a:solidFill>
                  <a:srgbClr val="565656">
                    <a:lumMod val="65000"/>
                    <a:lumOff val="35000"/>
                  </a:srgbClr>
                </a:solidFill>
              </a:rPr>
              <a:t>2.</a:t>
            </a:r>
            <a:fld id="{ABA28972-6D48-4F49-8D9E-11DAC31E3DF7}" type="slidenum">
              <a:rPr lang="en-US" sz="900" smtClean="0">
                <a:solidFill>
                  <a:srgbClr val="565656">
                    <a:lumMod val="65000"/>
                    <a:lumOff val="35000"/>
                  </a:srgbClr>
                </a:solidFill>
              </a:rPr>
              <a:pPr algn="r">
                <a:defRPr/>
              </a:pPr>
              <a:t>‹#›</a:t>
            </a:fld>
            <a:endParaRPr lang="en-US" sz="900" dirty="0" smtClean="0">
              <a:solidFill>
                <a:srgbClr val="565656">
                  <a:lumMod val="65000"/>
                  <a:lumOff val="35000"/>
                </a:srgbClr>
              </a:solidFill>
            </a:endParaRPr>
          </a:p>
        </p:txBody>
      </p:sp>
      <p:sp>
        <p:nvSpPr>
          <p:cNvPr id="6" name="TextBox 5"/>
          <p:cNvSpPr txBox="1"/>
          <p:nvPr userDrawn="1"/>
        </p:nvSpPr>
        <p:spPr>
          <a:xfrm>
            <a:off x="1509160" y="4904100"/>
            <a:ext cx="1890174" cy="184666"/>
          </a:xfrm>
          <a:prstGeom prst="rect">
            <a:avLst/>
          </a:prstGeom>
          <a:noFill/>
        </p:spPr>
        <p:txBody>
          <a:bodyPr wrap="square" rtlCol="0">
            <a:spAutoFit/>
          </a:bodyPr>
          <a:lstStyle/>
          <a:p>
            <a:r>
              <a:rPr lang="en-US" sz="600" dirty="0" smtClean="0">
                <a:solidFill>
                  <a:srgbClr val="FFFFFF">
                    <a:lumMod val="50000"/>
                  </a:srgbClr>
                </a:solidFill>
              </a:rPr>
              <a:t>© Scaled Agile, Inc. </a:t>
            </a:r>
            <a:endParaRPr lang="en-US" sz="600" dirty="0">
              <a:solidFill>
                <a:srgbClr val="FFFFFF">
                  <a:lumMod val="50000"/>
                </a:srgbClr>
              </a:solidFill>
            </a:endParaRPr>
          </a:p>
        </p:txBody>
      </p:sp>
      <p:pic>
        <p:nvPicPr>
          <p:cNvPr id="7" name="Picture 6" descr="PPT-siz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460" y="4934417"/>
            <a:ext cx="1117600" cy="127127"/>
          </a:xfrm>
          <a:prstGeom prst="rect">
            <a:avLst/>
          </a:prstGeom>
        </p:spPr>
      </p:pic>
    </p:spTree>
    <p:extLst>
      <p:ext uri="{BB962C8B-B14F-4D97-AF65-F5344CB8AC3E}">
        <p14:creationId xmlns:p14="http://schemas.microsoft.com/office/powerpoint/2010/main" val="4058202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9"/>
          <p:cNvSpPr txBox="1"/>
          <p:nvPr userDrawn="1"/>
        </p:nvSpPr>
        <p:spPr>
          <a:xfrm>
            <a:off x="2499361" y="4913020"/>
            <a:ext cx="887863" cy="153888"/>
          </a:xfrm>
          <a:prstGeom prst="rect">
            <a:avLst/>
          </a:prstGeom>
          <a:noFill/>
        </p:spPr>
        <p:txBody>
          <a:bodyPr wrap="square" lIns="0" tIns="0" rIns="0" bIns="0" rtlCol="0">
            <a:spAutoFit/>
          </a:bodyPr>
          <a:lstStyle/>
          <a:p>
            <a:pPr algn="r"/>
            <a:r>
              <a:rPr lang="en-US" sz="1000" dirty="0" smtClean="0">
                <a:solidFill>
                  <a:srgbClr val="565656">
                    <a:lumMod val="75000"/>
                    <a:lumOff val="25000"/>
                  </a:srgbClr>
                </a:solidFill>
              </a:rPr>
              <a:t>V4.0.0</a:t>
            </a:r>
          </a:p>
        </p:txBody>
      </p:sp>
      <p:pic>
        <p:nvPicPr>
          <p:cNvPr id="17" name="Picture 16" descr="PPT_background_alternate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8" name="Rectangle 17"/>
          <p:cNvSpPr/>
          <p:nvPr userDrawn="1"/>
        </p:nvSpPr>
        <p:spPr bwMode="auto">
          <a:xfrm>
            <a:off x="0" y="2567940"/>
            <a:ext cx="9144000" cy="2567940"/>
          </a:xfrm>
          <a:prstGeom prst="rect">
            <a:avLst/>
          </a:prstGeom>
          <a:gradFill flip="none" rotWithShape="1">
            <a:gsLst>
              <a:gs pos="0">
                <a:schemeClr val="bg1"/>
              </a:gs>
              <a:gs pos="25000">
                <a:schemeClr val="bg1"/>
              </a:gs>
              <a:gs pos="100000">
                <a:schemeClr val="bg1">
                  <a:alpha val="0"/>
                </a:schemeClr>
              </a:gs>
            </a:gsLst>
            <a:lin ang="4740000" scaled="0"/>
            <a:tileRect/>
          </a:gra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19" name="Rectangle 18"/>
          <p:cNvSpPr/>
          <p:nvPr userDrawn="1"/>
        </p:nvSpPr>
        <p:spPr bwMode="auto">
          <a:xfrm>
            <a:off x="0" y="-7620"/>
            <a:ext cx="9174480" cy="2575560"/>
          </a:xfrm>
          <a:prstGeom prst="rect">
            <a:avLst/>
          </a:prstGeom>
          <a:gradFill flip="none" rotWithShape="1">
            <a:gsLst>
              <a:gs pos="43000">
                <a:srgbClr val="546079">
                  <a:alpha val="97000"/>
                </a:srgbClr>
              </a:gs>
              <a:gs pos="100000">
                <a:srgbClr val="FFFFFF">
                  <a:alpha val="0"/>
                </a:srgbClr>
              </a:gs>
              <a:gs pos="0">
                <a:srgbClr val="546079"/>
              </a:gs>
              <a:gs pos="74000">
                <a:srgbClr val="546079">
                  <a:alpha val="64000"/>
                </a:srgbClr>
              </a:gs>
            </a:gsLst>
            <a:lin ang="3780000" scaled="0"/>
            <a:tileRect/>
          </a:gra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21" name="TextBox 20"/>
          <p:cNvSpPr txBox="1"/>
          <p:nvPr userDrawn="1"/>
        </p:nvSpPr>
        <p:spPr>
          <a:xfrm>
            <a:off x="7904481" y="4913020"/>
            <a:ext cx="887863" cy="153888"/>
          </a:xfrm>
          <a:prstGeom prst="rect">
            <a:avLst/>
          </a:prstGeom>
          <a:noFill/>
        </p:spPr>
        <p:txBody>
          <a:bodyPr wrap="square" lIns="0" tIns="0" rIns="0" bIns="0" rtlCol="0">
            <a:spAutoFit/>
          </a:bodyPr>
          <a:lstStyle/>
          <a:p>
            <a:pPr algn="r"/>
            <a:r>
              <a:rPr lang="en-US" sz="1000" dirty="0" smtClean="0">
                <a:solidFill>
                  <a:srgbClr val="565656">
                    <a:lumMod val="75000"/>
                    <a:lumOff val="25000"/>
                  </a:srgbClr>
                </a:solidFill>
              </a:rPr>
              <a:t>V4.0.0</a:t>
            </a:r>
          </a:p>
        </p:txBody>
      </p:sp>
      <p:sp>
        <p:nvSpPr>
          <p:cNvPr id="22" name="Rectangle 21"/>
          <p:cNvSpPr/>
          <p:nvPr userDrawn="1"/>
        </p:nvSpPr>
        <p:spPr bwMode="auto">
          <a:xfrm>
            <a:off x="0" y="2558976"/>
            <a:ext cx="3664858" cy="176893"/>
          </a:xfrm>
          <a:prstGeom prst="rect">
            <a:avLst/>
          </a:prstGeom>
          <a:solidFill>
            <a:schemeClr val="accent3"/>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23" name="Rectangle 22"/>
          <p:cNvSpPr/>
          <p:nvPr userDrawn="1"/>
        </p:nvSpPr>
        <p:spPr bwMode="auto">
          <a:xfrm>
            <a:off x="1280661" y="2558976"/>
            <a:ext cx="4689928" cy="176893"/>
          </a:xfrm>
          <a:prstGeom prst="rect">
            <a:avLst/>
          </a:prstGeom>
          <a:solidFill>
            <a:schemeClr val="accent5"/>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24" name="Rectangle 23"/>
          <p:cNvSpPr/>
          <p:nvPr userDrawn="1"/>
        </p:nvSpPr>
        <p:spPr bwMode="auto">
          <a:xfrm>
            <a:off x="4555903" y="2558034"/>
            <a:ext cx="4588097" cy="176893"/>
          </a:xfrm>
          <a:prstGeom prst="rect">
            <a:avLst/>
          </a:prstGeom>
          <a:solidFill>
            <a:schemeClr val="accent4"/>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5123" name="Rectangle 3"/>
          <p:cNvSpPr>
            <a:spLocks noGrp="1" noChangeArrowheads="1"/>
          </p:cNvSpPr>
          <p:nvPr>
            <p:ph type="ctrTitle"/>
          </p:nvPr>
        </p:nvSpPr>
        <p:spPr>
          <a:xfrm>
            <a:off x="471843" y="604648"/>
            <a:ext cx="7223760" cy="992981"/>
          </a:xfrm>
          <a:solidFill>
            <a:schemeClr val="bg1">
              <a:alpha val="0"/>
            </a:schemeClr>
          </a:solidFill>
          <a:ln>
            <a:solidFill>
              <a:schemeClr val="bg1">
                <a:alpha val="0"/>
              </a:schemeClr>
            </a:solidFill>
          </a:ln>
          <a:effectLst/>
        </p:spPr>
        <p:txBody>
          <a:bodyPr tIns="45720" anchor="b" anchorCtr="0">
            <a:noAutofit/>
          </a:bodyPr>
          <a:lstStyle>
            <a:lvl1pPr algn="l" rtl="0" eaLnBrk="1" fontAlgn="base" hangingPunct="1">
              <a:spcBef>
                <a:spcPct val="0"/>
              </a:spcBef>
              <a:spcAft>
                <a:spcPct val="0"/>
              </a:spcAft>
              <a:defRPr lang="en-US" altLang="en-US" sz="4000" b="0" i="0" dirty="0">
                <a:solidFill>
                  <a:schemeClr val="bg1"/>
                </a:solidFill>
                <a:latin typeface="+mj-lt"/>
                <a:ea typeface="+mj-ea"/>
                <a:cs typeface="+mj-cs"/>
              </a:defRPr>
            </a:lvl1pPr>
          </a:lstStyle>
          <a:p>
            <a:r>
              <a:rPr lang="en-US" altLang="en-US" smtClean="0"/>
              <a:t>Click to edit Master title style</a:t>
            </a:r>
            <a:endParaRPr lang="en-US" altLang="en-US" dirty="0"/>
          </a:p>
        </p:txBody>
      </p:sp>
      <p:sp>
        <p:nvSpPr>
          <p:cNvPr id="5124" name="Rectangle 4"/>
          <p:cNvSpPr>
            <a:spLocks noGrp="1" noChangeArrowheads="1"/>
          </p:cNvSpPr>
          <p:nvPr>
            <p:ph type="subTitle" idx="1"/>
          </p:nvPr>
        </p:nvSpPr>
        <p:spPr>
          <a:xfrm>
            <a:off x="471843" y="1626489"/>
            <a:ext cx="6675120" cy="392415"/>
          </a:xfrm>
          <a:solidFill>
            <a:schemeClr val="bg1">
              <a:alpha val="0"/>
            </a:schemeClr>
          </a:solidFill>
          <a:ln>
            <a:solidFill>
              <a:schemeClr val="bg1">
                <a:alpha val="0"/>
              </a:schemeClr>
            </a:solidFill>
          </a:ln>
          <a:effectLst/>
        </p:spPr>
        <p:txBody>
          <a:bodyPr>
            <a:noAutofit/>
          </a:bodyPr>
          <a:lstStyle>
            <a:lvl1pPr marL="0" indent="0" algn="l" rtl="0" eaLnBrk="1" fontAlgn="base" hangingPunct="1">
              <a:spcBef>
                <a:spcPts val="0"/>
              </a:spcBef>
              <a:spcAft>
                <a:spcPts val="200"/>
              </a:spcAft>
              <a:buClr>
                <a:schemeClr val="tx2"/>
              </a:buClr>
              <a:buSzPct val="100000"/>
              <a:buFont typeface="Wingdings" pitchFamily="2" charset="2"/>
              <a:buNone/>
              <a:defRPr lang="en-US" altLang="en-US" sz="2400" b="0" dirty="0">
                <a:solidFill>
                  <a:schemeClr val="bg2"/>
                </a:solidFill>
                <a:latin typeface="+mn-lt"/>
                <a:ea typeface="+mn-ea"/>
                <a:cs typeface="+mn-cs"/>
              </a:defRPr>
            </a:lvl1pPr>
          </a:lstStyle>
          <a:p>
            <a:r>
              <a:rPr lang="en-US" altLang="en-US" smtClean="0"/>
              <a:t>Click to edit Master subtitle style</a:t>
            </a:r>
            <a:endParaRPr lang="en-US" altLang="en-US" dirty="0"/>
          </a:p>
        </p:txBody>
      </p:sp>
      <p:sp>
        <p:nvSpPr>
          <p:cNvPr id="11" name="TextBox 10"/>
          <p:cNvSpPr txBox="1"/>
          <p:nvPr userDrawn="1"/>
        </p:nvSpPr>
        <p:spPr>
          <a:xfrm>
            <a:off x="391537" y="4881735"/>
            <a:ext cx="4254500" cy="246221"/>
          </a:xfrm>
          <a:prstGeom prst="rect">
            <a:avLst/>
          </a:prstGeom>
          <a:noFill/>
        </p:spPr>
        <p:txBody>
          <a:bodyPr wrap="square" rtlCol="0">
            <a:spAutoFit/>
          </a:bodyPr>
          <a:lstStyle/>
          <a:p>
            <a:r>
              <a:rPr lang="en-US" sz="1000" dirty="0" smtClean="0">
                <a:solidFill>
                  <a:srgbClr val="FFFFFF">
                    <a:lumMod val="50000"/>
                  </a:srgbClr>
                </a:solidFill>
              </a:rPr>
              <a:t>© 2016 Scaled Agile, Inc. All Rights Reserved.</a:t>
            </a:r>
            <a:endParaRPr lang="en-US" sz="1000" dirty="0">
              <a:solidFill>
                <a:srgbClr val="FFFFFF">
                  <a:lumMod val="50000"/>
                </a:srgbClr>
              </a:solidFill>
            </a:endParaRPr>
          </a:p>
        </p:txBody>
      </p:sp>
      <p:pic>
        <p:nvPicPr>
          <p:cNvPr id="15" name="Picture 14" descr="PPT-siz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460" y="4591426"/>
            <a:ext cx="2850696" cy="243200"/>
          </a:xfrm>
          <a:prstGeom prst="rect">
            <a:avLst/>
          </a:prstGeom>
        </p:spPr>
      </p:pic>
    </p:spTree>
    <p:extLst>
      <p:ext uri="{BB962C8B-B14F-4D97-AF65-F5344CB8AC3E}">
        <p14:creationId xmlns:p14="http://schemas.microsoft.com/office/powerpoint/2010/main" val="107835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0" y="1683875"/>
            <a:ext cx="9144000" cy="1775750"/>
          </a:xfrm>
          <a:solidFill>
            <a:schemeClr val="bg1"/>
          </a:solidFill>
          <a:ln w="9525">
            <a:solidFill>
              <a:schemeClr val="bg1">
                <a:alpha val="0"/>
              </a:schemeClr>
            </a:solid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lang="en-US" altLang="en-US" sz="4000" b="0" cap="none" baseline="0" dirty="0">
                <a:solidFill>
                  <a:schemeClr val="tx1"/>
                </a:solidFill>
                <a:latin typeface="+mj-lt"/>
                <a:ea typeface="+mj-ea"/>
                <a:cs typeface="+mj-cs"/>
              </a:defRPr>
            </a:lvl1pPr>
          </a:lstStyle>
          <a:p>
            <a:r>
              <a:rPr lang="en-US" dirty="0" smtClean="0"/>
              <a:t>Section Title</a:t>
            </a:r>
            <a:endParaRPr lang="en-US" dirty="0"/>
          </a:p>
        </p:txBody>
      </p:sp>
      <p:sp>
        <p:nvSpPr>
          <p:cNvPr id="5" name="TextBox 4"/>
          <p:cNvSpPr txBox="1"/>
          <p:nvPr userDrawn="1"/>
        </p:nvSpPr>
        <p:spPr>
          <a:xfrm>
            <a:off x="8593228" y="4933493"/>
            <a:ext cx="286819" cy="184666"/>
          </a:xfrm>
          <a:prstGeom prst="rect">
            <a:avLst/>
          </a:prstGeom>
          <a:solidFill>
            <a:schemeClr val="bg1">
              <a:alpha val="0"/>
            </a:schemeClr>
          </a:solidFill>
          <a:ln>
            <a:solidFill>
              <a:schemeClr val="bg1">
                <a:alpha val="0"/>
              </a:schemeClr>
            </a:solidFill>
          </a:ln>
        </p:spPr>
        <p:txBody>
          <a:bodyPr wrap="square" lIns="0" tIns="0" rIns="0" bIns="0" rtlCol="0">
            <a:spAutoFit/>
          </a:bodyPr>
          <a:lstStyle/>
          <a:p>
            <a:fld id="{ABA28972-6D48-4F49-8D9E-11DAC31E3DF7}" type="slidenum">
              <a:rPr lang="en-US" sz="1200" smtClean="0">
                <a:solidFill>
                  <a:srgbClr val="FFFFFF"/>
                </a:solidFill>
              </a:rPr>
              <a:pPr/>
              <a:t>‹#›</a:t>
            </a:fld>
            <a:endParaRPr lang="en-US" sz="1200" dirty="0" smtClean="0">
              <a:solidFill>
                <a:srgbClr val="FFFFFF"/>
              </a:solidFill>
            </a:endParaRPr>
          </a:p>
        </p:txBody>
      </p:sp>
    </p:spTree>
    <p:extLst>
      <p:ext uri="{BB962C8B-B14F-4D97-AF65-F5344CB8AC3E}">
        <p14:creationId xmlns:p14="http://schemas.microsoft.com/office/powerpoint/2010/main" val="3131783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65656"/>
                </a:solidFill>
              </a:defRPr>
            </a:lvl1pPr>
          </a:lstStyle>
          <a:p>
            <a:r>
              <a:rPr lang="en-US" smtClean="0"/>
              <a:t>Click to edit Master title style</a:t>
            </a:r>
            <a:endParaRPr lang="en-US" dirty="0"/>
          </a:p>
        </p:txBody>
      </p:sp>
      <p:sp>
        <p:nvSpPr>
          <p:cNvPr id="4" name="Text Placeholder 3"/>
          <p:cNvSpPr>
            <a:spLocks noGrp="1"/>
          </p:cNvSpPr>
          <p:nvPr>
            <p:ph type="body" sz="quarter" idx="10" hasCustomPrompt="1"/>
          </p:nvPr>
        </p:nvSpPr>
        <p:spPr>
          <a:xfrm>
            <a:off x="457200" y="846051"/>
            <a:ext cx="8255000" cy="619125"/>
          </a:xfrm>
        </p:spPr>
        <p:txBody>
          <a:bodyPr/>
          <a:lstStyle>
            <a:lvl1pPr marL="0" indent="0">
              <a:spcBef>
                <a:spcPts val="0"/>
              </a:spcBef>
              <a:spcAft>
                <a:spcPts val="0"/>
              </a:spcAft>
              <a:buNone/>
              <a:defRPr sz="2200" baseline="0">
                <a:solidFill>
                  <a:srgbClr val="565656"/>
                </a:solidFill>
              </a:defRPr>
            </a:lvl1pPr>
            <a:lvl2pPr marL="469900" indent="0">
              <a:spcBef>
                <a:spcPts val="0"/>
              </a:spcBef>
              <a:spcAft>
                <a:spcPts val="0"/>
              </a:spcAft>
              <a:buNone/>
              <a:defRPr sz="2200"/>
            </a:lvl2pPr>
            <a:lvl3pPr marL="800100" indent="0">
              <a:spcBef>
                <a:spcPts val="0"/>
              </a:spcBef>
              <a:spcAft>
                <a:spcPts val="0"/>
              </a:spcAft>
              <a:buNone/>
              <a:defRPr sz="2200"/>
            </a:lvl3pPr>
            <a:lvl4pPr marL="1143000" indent="0">
              <a:spcBef>
                <a:spcPts val="0"/>
              </a:spcBef>
              <a:spcAft>
                <a:spcPts val="0"/>
              </a:spcAft>
              <a:buNone/>
              <a:defRPr sz="2200"/>
            </a:lvl4pPr>
            <a:lvl5pPr marL="1435100" indent="0">
              <a:spcBef>
                <a:spcPts val="0"/>
              </a:spcBef>
              <a:spcAft>
                <a:spcPts val="0"/>
              </a:spcAft>
              <a:buNone/>
              <a:defRPr sz="2200"/>
            </a:lvl5pPr>
          </a:lstStyle>
          <a:p>
            <a:pPr lvl="0"/>
            <a:r>
              <a:rPr lang="en-US" dirty="0" smtClean="0"/>
              <a:t>Click to edit kicker box copy. Two lines max.</a:t>
            </a:r>
          </a:p>
          <a:p>
            <a:pPr lvl="0"/>
            <a:endParaRPr lang="en-US" dirty="0" smtClean="0"/>
          </a:p>
        </p:txBody>
      </p:sp>
    </p:spTree>
    <p:extLst>
      <p:ext uri="{BB962C8B-B14F-4D97-AF65-F5344CB8AC3E}">
        <p14:creationId xmlns:p14="http://schemas.microsoft.com/office/powerpoint/2010/main" val="2944810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bwMode="auto">
          <a:xfrm>
            <a:off x="0" y="0"/>
            <a:ext cx="9144000" cy="4714875"/>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5" name="Title 1"/>
          <p:cNvSpPr>
            <a:spLocks noGrp="1"/>
          </p:cNvSpPr>
          <p:nvPr>
            <p:ph type="title"/>
          </p:nvPr>
        </p:nvSpPr>
        <p:spPr>
          <a:xfrm>
            <a:off x="458470" y="-301752"/>
            <a:ext cx="8227061" cy="301752"/>
          </a:xfrm>
        </p:spPr>
        <p:txBody>
          <a:bodyPr/>
          <a:lstStyle>
            <a:lvl1pPr>
              <a:defRPr>
                <a:solidFill>
                  <a:srgbClr val="565656"/>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5732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3055873"/>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3200526"/>
            <a:ext cx="3733800" cy="54864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D2CA8EDD-1F8E-454D-B3CE-D6F0B2844BEC}" type="datetimeFigureOut">
              <a:rPr lang="en-US" smtClean="0"/>
              <a:t>3/28/2018</a:t>
            </a:fld>
            <a:endParaRPr lang="en-US"/>
          </a:p>
        </p:txBody>
      </p:sp>
      <p:sp>
        <p:nvSpPr>
          <p:cNvPr id="13" name="Slide Number Placeholder 12"/>
          <p:cNvSpPr>
            <a:spLocks noGrp="1"/>
          </p:cNvSpPr>
          <p:nvPr>
            <p:ph type="sldNum" sz="quarter" idx="11"/>
          </p:nvPr>
        </p:nvSpPr>
        <p:spPr/>
        <p:txBody>
          <a:bodyPr/>
          <a:lstStyle/>
          <a:p>
            <a:fld id="{55D4FB5F-D9F7-4443-B9CE-B704D177F98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428750"/>
            <a:ext cx="6035040" cy="1762506"/>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ariation-Background Only Light">
    <p:spTree>
      <p:nvGrpSpPr>
        <p:cNvPr id="1" name=""/>
        <p:cNvGrpSpPr/>
        <p:nvPr/>
      </p:nvGrpSpPr>
      <p:grpSpPr>
        <a:xfrm>
          <a:off x="0" y="0"/>
          <a:ext cx="0" cy="0"/>
          <a:chOff x="0" y="0"/>
          <a:chExt cx="0" cy="0"/>
        </a:xfrm>
      </p:grpSpPr>
      <p:pic>
        <p:nvPicPr>
          <p:cNvPr id="5" name="Picture 4" descr="PPT_background_alternate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userDrawn="1"/>
        </p:nvSpPr>
        <p:spPr bwMode="auto">
          <a:xfrm>
            <a:off x="0" y="0"/>
            <a:ext cx="9144000" cy="5143500"/>
          </a:xfrm>
          <a:prstGeom prst="rect">
            <a:avLst/>
          </a:prstGeom>
          <a:gradFill flip="none" rotWithShape="1">
            <a:gsLst>
              <a:gs pos="0">
                <a:schemeClr val="bg1">
                  <a:alpha val="78000"/>
                </a:schemeClr>
              </a:gs>
              <a:gs pos="55000">
                <a:schemeClr val="bg1">
                  <a:alpha val="84000"/>
                </a:schemeClr>
              </a:gs>
              <a:gs pos="100000">
                <a:schemeClr val="bg1">
                  <a:alpha val="80000"/>
                </a:schemeClr>
              </a:gs>
            </a:gsLst>
            <a:lin ang="4740000" scaled="0"/>
            <a:tileRect/>
          </a:gra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3" name="TextBox 2"/>
          <p:cNvSpPr txBox="1"/>
          <p:nvPr userDrawn="1"/>
        </p:nvSpPr>
        <p:spPr>
          <a:xfrm>
            <a:off x="8593229" y="4933950"/>
            <a:ext cx="187552" cy="184666"/>
          </a:xfrm>
          <a:prstGeom prst="rect">
            <a:avLst/>
          </a:prstGeom>
          <a:solidFill>
            <a:schemeClr val="bg1">
              <a:alpha val="0"/>
            </a:schemeClr>
          </a:solidFill>
          <a:ln>
            <a:solidFill>
              <a:schemeClr val="bg1">
                <a:alpha val="0"/>
              </a:schemeClr>
            </a:solidFill>
          </a:ln>
        </p:spPr>
        <p:txBody>
          <a:bodyPr wrap="none" lIns="0" tIns="0" rIns="0" bIns="0" rtlCol="0">
            <a:spAutoFit/>
          </a:bodyPr>
          <a:lstStyle/>
          <a:p>
            <a:pPr algn="ctr"/>
            <a:fld id="{ABA28972-6D48-4F49-8D9E-11DAC31E3DF7}" type="slidenum">
              <a:rPr lang="en-US" sz="1200" smtClean="0">
                <a:solidFill>
                  <a:srgbClr val="565656">
                    <a:lumMod val="65000"/>
                    <a:lumOff val="35000"/>
                  </a:srgbClr>
                </a:solidFill>
              </a:rPr>
              <a:pPr algn="ctr"/>
              <a:t>‹#›</a:t>
            </a:fld>
            <a:endParaRPr lang="en-US" sz="1200" dirty="0" smtClean="0">
              <a:solidFill>
                <a:srgbClr val="565656">
                  <a:lumMod val="65000"/>
                  <a:lumOff val="35000"/>
                </a:srgbClr>
              </a:solidFill>
            </a:endParaRPr>
          </a:p>
        </p:txBody>
      </p:sp>
      <p:sp>
        <p:nvSpPr>
          <p:cNvPr id="7" name="TextBox 6"/>
          <p:cNvSpPr txBox="1"/>
          <p:nvPr userDrawn="1"/>
        </p:nvSpPr>
        <p:spPr>
          <a:xfrm>
            <a:off x="8440161" y="4933493"/>
            <a:ext cx="163506" cy="184666"/>
          </a:xfrm>
          <a:prstGeom prst="rect">
            <a:avLst/>
          </a:prstGeom>
          <a:solidFill>
            <a:schemeClr val="bg1">
              <a:alpha val="0"/>
            </a:schemeClr>
          </a:solidFill>
          <a:ln>
            <a:solidFill>
              <a:schemeClr val="bg1">
                <a:alpha val="0"/>
              </a:schemeClr>
            </a:solidFill>
          </a:ln>
        </p:spPr>
        <p:txBody>
          <a:bodyPr wrap="none" lIns="0" tIns="0" rIns="0" bIns="0" rtlCol="0">
            <a:spAutoFit/>
          </a:bodyPr>
          <a:lstStyle/>
          <a:p>
            <a:pPr algn="r"/>
            <a:r>
              <a:rPr lang="en-US" sz="1200" dirty="0" smtClean="0">
                <a:solidFill>
                  <a:srgbClr val="565656">
                    <a:lumMod val="65000"/>
                    <a:lumOff val="35000"/>
                  </a:srgbClr>
                </a:solidFill>
              </a:rPr>
              <a:t>tk.</a:t>
            </a:r>
          </a:p>
        </p:txBody>
      </p:sp>
    </p:spTree>
    <p:extLst>
      <p:ext uri="{BB962C8B-B14F-4D97-AF65-F5344CB8AC3E}">
        <p14:creationId xmlns:p14="http://schemas.microsoft.com/office/powerpoint/2010/main" val="1893472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ariation-Background Only Dark">
    <p:spTree>
      <p:nvGrpSpPr>
        <p:cNvPr id="1" name=""/>
        <p:cNvGrpSpPr/>
        <p:nvPr/>
      </p:nvGrpSpPr>
      <p:grpSpPr>
        <a:xfrm>
          <a:off x="0" y="0"/>
          <a:ext cx="0" cy="0"/>
          <a:chOff x="0" y="0"/>
          <a:chExt cx="0" cy="0"/>
        </a:xfrm>
      </p:grpSpPr>
      <p:pic>
        <p:nvPicPr>
          <p:cNvPr id="3" name="Picture 2" descr="PPT_background_alternate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bwMode="auto">
          <a:xfrm>
            <a:off x="0" y="0"/>
            <a:ext cx="9144000" cy="5143500"/>
          </a:xfrm>
          <a:prstGeom prst="rect">
            <a:avLst/>
          </a:prstGeom>
          <a:solidFill>
            <a:srgbClr val="546079">
              <a:alpha val="93000"/>
            </a:srgbClr>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6" name="TextBox 5"/>
          <p:cNvSpPr txBox="1"/>
          <p:nvPr userDrawn="1"/>
        </p:nvSpPr>
        <p:spPr>
          <a:xfrm>
            <a:off x="8593228" y="4933950"/>
            <a:ext cx="187552" cy="184666"/>
          </a:xfrm>
          <a:prstGeom prst="rect">
            <a:avLst/>
          </a:prstGeom>
          <a:solidFill>
            <a:schemeClr val="bg1">
              <a:alpha val="0"/>
            </a:schemeClr>
          </a:solidFill>
          <a:ln>
            <a:solidFill>
              <a:schemeClr val="bg1">
                <a:alpha val="0"/>
              </a:schemeClr>
            </a:solidFill>
          </a:ln>
        </p:spPr>
        <p:txBody>
          <a:bodyPr wrap="none" lIns="0" tIns="0" rIns="0" bIns="0" rtlCol="0">
            <a:spAutoFit/>
          </a:bodyPr>
          <a:lstStyle/>
          <a:p>
            <a:pPr algn="ctr"/>
            <a:fld id="{ABA28972-6D48-4F49-8D9E-11DAC31E3DF7}" type="slidenum">
              <a:rPr lang="en-US" sz="1200" smtClean="0">
                <a:solidFill>
                  <a:srgbClr val="FFFFFF"/>
                </a:solidFill>
              </a:rPr>
              <a:pPr algn="ctr"/>
              <a:t>‹#›</a:t>
            </a:fld>
            <a:endParaRPr lang="en-US" sz="1200" dirty="0" smtClean="0">
              <a:solidFill>
                <a:srgbClr val="FFFFFF"/>
              </a:solidFill>
            </a:endParaRPr>
          </a:p>
        </p:txBody>
      </p:sp>
      <p:sp>
        <p:nvSpPr>
          <p:cNvPr id="4" name="Text Placeholder 3"/>
          <p:cNvSpPr>
            <a:spLocks noGrp="1"/>
          </p:cNvSpPr>
          <p:nvPr>
            <p:ph type="body" sz="quarter" idx="10"/>
          </p:nvPr>
        </p:nvSpPr>
        <p:spPr>
          <a:xfrm>
            <a:off x="963613" y="2551510"/>
            <a:ext cx="6985473" cy="1547813"/>
          </a:xfrm>
        </p:spPr>
        <p:txBody>
          <a:bodyPr/>
          <a:lstStyle>
            <a:lvl1pPr marL="0" indent="0" algn="l" defTabSz="914400" rtl="0" eaLnBrk="1" fontAlgn="base" latinLnBrk="0" hangingPunct="1">
              <a:lnSpc>
                <a:spcPct val="100000"/>
              </a:lnSpc>
              <a:spcBef>
                <a:spcPts val="400"/>
              </a:spcBef>
              <a:spcAft>
                <a:spcPts val="0"/>
              </a:spcAft>
              <a:buClr>
                <a:schemeClr val="tx1">
                  <a:lumMod val="50000"/>
                  <a:lumOff val="50000"/>
                </a:schemeClr>
              </a:buClr>
              <a:buSzPct val="100000"/>
              <a:buFont typeface="Webdings" pitchFamily="18" charset="2"/>
              <a:buNone/>
              <a:defRPr lang="en-US" sz="6600" b="1" kern="0" spc="-200" dirty="0" smtClean="0">
                <a:solidFill>
                  <a:schemeClr val="bg1"/>
                </a:solidFill>
                <a:latin typeface="+mn-lt"/>
                <a:ea typeface="+mn-ea"/>
                <a:cs typeface="+mn-cs"/>
              </a:defRPr>
            </a:lvl1pPr>
          </a:lstStyle>
          <a:p>
            <a:pPr lvl="0"/>
            <a:r>
              <a:rPr lang="en-US" dirty="0" smtClean="0"/>
              <a:t>Click to edit Master text styles</a:t>
            </a:r>
          </a:p>
        </p:txBody>
      </p:sp>
      <p:sp>
        <p:nvSpPr>
          <p:cNvPr id="7" name="Title 1"/>
          <p:cNvSpPr>
            <a:spLocks noGrp="1"/>
          </p:cNvSpPr>
          <p:nvPr>
            <p:ph type="title"/>
          </p:nvPr>
        </p:nvSpPr>
        <p:spPr>
          <a:xfrm>
            <a:off x="458470" y="-301752"/>
            <a:ext cx="8227061" cy="301752"/>
          </a:xfrm>
        </p:spPr>
        <p:txBody>
          <a:bodyPr/>
          <a:lstStyle>
            <a:lvl1pPr>
              <a:defRPr>
                <a:solidFill>
                  <a:srgbClr val="565656"/>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22032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Usage Guide">
    <p:spTree>
      <p:nvGrpSpPr>
        <p:cNvPr id="1" name=""/>
        <p:cNvGrpSpPr/>
        <p:nvPr/>
      </p:nvGrpSpPr>
      <p:grpSpPr>
        <a:xfrm>
          <a:off x="0" y="0"/>
          <a:ext cx="0" cy="0"/>
          <a:chOff x="0" y="0"/>
          <a:chExt cx="0" cy="0"/>
        </a:xfrm>
      </p:grpSpPr>
      <p:pic>
        <p:nvPicPr>
          <p:cNvPr id="6" name="Picture 5" descr="PPT_background_alternate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userDrawn="1"/>
        </p:nvSpPr>
        <p:spPr bwMode="auto">
          <a:xfrm>
            <a:off x="0" y="0"/>
            <a:ext cx="9144000" cy="5143500"/>
          </a:xfrm>
          <a:prstGeom prst="rect">
            <a:avLst/>
          </a:prstGeom>
          <a:gradFill flip="none" rotWithShape="1">
            <a:gsLst>
              <a:gs pos="0">
                <a:schemeClr val="bg1">
                  <a:alpha val="78000"/>
                </a:schemeClr>
              </a:gs>
              <a:gs pos="55000">
                <a:schemeClr val="bg1">
                  <a:alpha val="84000"/>
                </a:schemeClr>
              </a:gs>
              <a:gs pos="100000">
                <a:schemeClr val="bg1">
                  <a:alpha val="80000"/>
                </a:schemeClr>
              </a:gs>
            </a:gsLst>
            <a:lin ang="4740000" scaled="0"/>
            <a:tileRect/>
          </a:gra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11" name="Rectangle 10"/>
          <p:cNvSpPr/>
          <p:nvPr userDrawn="1"/>
        </p:nvSpPr>
        <p:spPr bwMode="auto">
          <a:xfrm>
            <a:off x="0" y="578352"/>
            <a:ext cx="9144000" cy="3886862"/>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a:solidFill>
                <a:srgbClr val="565656"/>
              </a:solidFill>
            </a:endParaRPr>
          </a:p>
        </p:txBody>
      </p:sp>
      <p:sp>
        <p:nvSpPr>
          <p:cNvPr id="5" name="TextBox 4"/>
          <p:cNvSpPr txBox="1"/>
          <p:nvPr userDrawn="1"/>
        </p:nvSpPr>
        <p:spPr bwMode="auto">
          <a:xfrm>
            <a:off x="1190663" y="895028"/>
            <a:ext cx="6836677" cy="3429000"/>
          </a:xfrm>
          <a:prstGeom prst="rect">
            <a:avLst/>
          </a:prstGeom>
          <a:noFill/>
          <a:ln w="9525">
            <a:noFill/>
            <a:miter lim="800000"/>
            <a:headEnd/>
            <a:tailEnd/>
          </a:ln>
        </p:spPr>
        <p:txBody>
          <a:bodyPr vert="horz" wrap="square" lIns="91440" tIns="0" rIns="91440" bIns="45720" numCol="1" rtlCol="0" anchor="t" anchorCtr="0" compatLnSpc="1">
            <a:prstTxWarp prst="textNoShape">
              <a:avLst/>
            </a:prstTxWarp>
            <a:noAutofit/>
          </a:bodyPr>
          <a:lstStyle/>
          <a:p>
            <a:r>
              <a:rPr lang="en-US" i="1" dirty="0">
                <a:solidFill>
                  <a:srgbClr val="E2E2E2">
                    <a:lumMod val="50000"/>
                  </a:srgbClr>
                </a:solidFill>
              </a:rPr>
              <a:t>Please note the following usage restrictions for this presentation:</a:t>
            </a:r>
          </a:p>
          <a:p>
            <a:endParaRPr lang="en-US" sz="1000" b="1" dirty="0">
              <a:solidFill>
                <a:srgbClr val="E2E2E2">
                  <a:lumMod val="50000"/>
                </a:srgbClr>
              </a:solidFill>
            </a:endParaRPr>
          </a:p>
          <a:p>
            <a:pPr marL="285750" indent="-285750">
              <a:lnSpc>
                <a:spcPct val="110000"/>
              </a:lnSpc>
              <a:spcAft>
                <a:spcPts val="1100"/>
              </a:spcAft>
              <a:buFont typeface="Wingdings" charset="2"/>
              <a:buChar char="§"/>
            </a:pPr>
            <a:r>
              <a:rPr lang="en-US" sz="1400" dirty="0" smtClean="0">
                <a:solidFill>
                  <a:srgbClr val="E2E2E2">
                    <a:lumMod val="50000"/>
                  </a:srgbClr>
                </a:solidFill>
              </a:rPr>
              <a:t>This material is the property of Scaled Agile, Inc. (SAI) and is protected by U.S. and International copyright laws.</a:t>
            </a:r>
          </a:p>
          <a:p>
            <a:pPr marL="285750" indent="-285750">
              <a:lnSpc>
                <a:spcPct val="110000"/>
              </a:lnSpc>
              <a:spcAft>
                <a:spcPts val="1100"/>
              </a:spcAft>
              <a:buFont typeface="Wingdings" charset="2"/>
              <a:buChar char="§"/>
            </a:pPr>
            <a:r>
              <a:rPr lang="en-US" sz="1400" dirty="0" smtClean="0">
                <a:solidFill>
                  <a:srgbClr val="E2E2E2">
                    <a:lumMod val="50000"/>
                  </a:srgbClr>
                </a:solidFill>
              </a:rPr>
              <a:t>It is provided solely to promote adoption and use of the Scaled Agile Framework</a:t>
            </a:r>
            <a:r>
              <a:rPr lang="en-US" sz="1400" baseline="30000" dirty="0" smtClean="0">
                <a:solidFill>
                  <a:srgbClr val="E2E2E2">
                    <a:lumMod val="50000"/>
                  </a:srgbClr>
                </a:solidFill>
              </a:rPr>
              <a:t>®</a:t>
            </a:r>
            <a:r>
              <a:rPr lang="en-US" sz="1400" dirty="0" smtClean="0">
                <a:solidFill>
                  <a:srgbClr val="E2E2E2">
                    <a:lumMod val="50000"/>
                  </a:srgbClr>
                </a:solidFill>
              </a:rPr>
              <a:t> (SAFe</a:t>
            </a:r>
            <a:r>
              <a:rPr lang="en-US" sz="1400" baseline="30000" dirty="0" smtClean="0">
                <a:solidFill>
                  <a:srgbClr val="E2E2E2">
                    <a:lumMod val="50000"/>
                  </a:srgbClr>
                </a:solidFill>
              </a:rPr>
              <a:t>®</a:t>
            </a:r>
            <a:r>
              <a:rPr lang="en-US" sz="1400" dirty="0" smtClean="0">
                <a:solidFill>
                  <a:srgbClr val="E2E2E2">
                    <a:lumMod val="50000"/>
                  </a:srgbClr>
                </a:solidFill>
              </a:rPr>
              <a:t>) for the benefit of the enterprises and individuals who apply it.</a:t>
            </a:r>
          </a:p>
          <a:p>
            <a:pPr marL="285750" indent="-285750">
              <a:lnSpc>
                <a:spcPct val="110000"/>
              </a:lnSpc>
              <a:spcAft>
                <a:spcPts val="1100"/>
              </a:spcAft>
              <a:buFont typeface="Wingdings" charset="2"/>
              <a:buChar char="§"/>
            </a:pPr>
            <a:r>
              <a:rPr lang="en-US" sz="1400" dirty="0" smtClean="0">
                <a:solidFill>
                  <a:srgbClr val="E2E2E2">
                    <a:lumMod val="50000"/>
                  </a:srgbClr>
                </a:solidFill>
              </a:rPr>
              <a:t>You may reproduce, distribute, display, and use all or any part of this presentation, free of charge, on the condition that you do not:</a:t>
            </a:r>
          </a:p>
          <a:p>
            <a:pPr marL="804863" indent="-233363">
              <a:lnSpc>
                <a:spcPct val="110000"/>
              </a:lnSpc>
              <a:spcAft>
                <a:spcPts val="1100"/>
              </a:spcAft>
              <a:buFont typeface="+mj-lt"/>
              <a:buAutoNum type="arabicPeriod"/>
            </a:pPr>
            <a:r>
              <a:rPr lang="en-US" sz="1400" dirty="0" smtClean="0">
                <a:solidFill>
                  <a:srgbClr val="E2E2E2">
                    <a:lumMod val="50000"/>
                  </a:srgbClr>
                </a:solidFill>
              </a:rPr>
              <a:t>Compete with any product or training provided by or for SAI; or  </a:t>
            </a:r>
          </a:p>
          <a:p>
            <a:pPr marL="804863" indent="-233363">
              <a:lnSpc>
                <a:spcPct val="110000"/>
              </a:lnSpc>
              <a:spcAft>
                <a:spcPts val="1100"/>
              </a:spcAft>
              <a:buFont typeface="+mj-lt"/>
              <a:buAutoNum type="arabicPeriod"/>
            </a:pPr>
            <a:r>
              <a:rPr lang="en-US" sz="1400" dirty="0" smtClean="0">
                <a:solidFill>
                  <a:srgbClr val="E2E2E2">
                    <a:lumMod val="50000"/>
                  </a:srgbClr>
                </a:solidFill>
              </a:rPr>
              <a:t>Modify any of the original slides; or</a:t>
            </a:r>
          </a:p>
          <a:p>
            <a:pPr marL="804863" indent="-233363">
              <a:lnSpc>
                <a:spcPct val="110000"/>
              </a:lnSpc>
              <a:spcAft>
                <a:spcPts val="1100"/>
              </a:spcAft>
              <a:buFont typeface="+mj-lt"/>
              <a:buAutoNum type="arabicPeriod"/>
            </a:pPr>
            <a:r>
              <a:rPr lang="en-US" sz="1400" dirty="0" smtClean="0">
                <a:solidFill>
                  <a:srgbClr val="E2E2E2">
                    <a:lumMod val="50000"/>
                  </a:srgbClr>
                </a:solidFill>
              </a:rPr>
              <a:t>Remove any trademark or copyright.</a:t>
            </a:r>
          </a:p>
          <a:p>
            <a:pPr marL="285750" indent="-285750">
              <a:lnSpc>
                <a:spcPct val="110000"/>
              </a:lnSpc>
              <a:spcAft>
                <a:spcPts val="1100"/>
              </a:spcAft>
              <a:buFont typeface="Wingdings" charset="2"/>
              <a:buChar char="§"/>
            </a:pPr>
            <a:r>
              <a:rPr lang="en-US" sz="1400" dirty="0" smtClean="0">
                <a:solidFill>
                  <a:srgbClr val="E2E2E2">
                    <a:lumMod val="50000"/>
                  </a:srgbClr>
                </a:solidFill>
              </a:rPr>
              <a:t>You may add slides unique to your specific context, but such content shall not change the meaning, purpose, or intent of the original material.</a:t>
            </a:r>
          </a:p>
          <a:p>
            <a:pPr marL="285750" indent="-285750">
              <a:buFont typeface="Wingdings" charset="2"/>
              <a:buChar char="§"/>
            </a:pPr>
            <a:endParaRPr lang="en-US" sz="1600" dirty="0">
              <a:solidFill>
                <a:srgbClr val="E2E2E2">
                  <a:lumMod val="50000"/>
                </a:srgbClr>
              </a:solidFill>
            </a:endParaRPr>
          </a:p>
        </p:txBody>
      </p:sp>
      <p:sp>
        <p:nvSpPr>
          <p:cNvPr id="12" name="TextBox 11"/>
          <p:cNvSpPr txBox="1"/>
          <p:nvPr userDrawn="1"/>
        </p:nvSpPr>
        <p:spPr>
          <a:xfrm>
            <a:off x="1768665" y="4927247"/>
            <a:ext cx="4151994" cy="215444"/>
          </a:xfrm>
          <a:prstGeom prst="rect">
            <a:avLst/>
          </a:prstGeom>
          <a:noFill/>
        </p:spPr>
        <p:txBody>
          <a:bodyPr wrap="square" rtlCol="0">
            <a:spAutoFit/>
          </a:bodyPr>
          <a:lstStyle/>
          <a:p>
            <a:r>
              <a:rPr lang="en-US" sz="800" dirty="0">
                <a:solidFill>
                  <a:srgbClr val="FFFFFF">
                    <a:lumMod val="50000"/>
                  </a:srgbClr>
                </a:solidFill>
              </a:rPr>
              <a:t>© 2016 Scaled Agile, Inc. All Rights Reserved.</a:t>
            </a:r>
          </a:p>
        </p:txBody>
      </p:sp>
      <p:pic>
        <p:nvPicPr>
          <p:cNvPr id="13" name="Picture 12" descr="PPT-siz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460" y="4934416"/>
            <a:ext cx="1322648" cy="112838"/>
          </a:xfrm>
          <a:prstGeom prst="rect">
            <a:avLst/>
          </a:prstGeom>
        </p:spPr>
      </p:pic>
    </p:spTree>
    <p:extLst>
      <p:ext uri="{BB962C8B-B14F-4D97-AF65-F5344CB8AC3E}">
        <p14:creationId xmlns:p14="http://schemas.microsoft.com/office/powerpoint/2010/main" val="3238677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71450"/>
            <a:ext cx="8328661" cy="301752"/>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altLang="en-US" sz="2400" b="0" dirty="0">
                <a:solidFill>
                  <a:srgbClr val="565656"/>
                </a:solidFill>
                <a:latin typeface="+mj-lt"/>
                <a:ea typeface="+mj-ea"/>
                <a:cs typeface="+mj-cs"/>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368507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2CA8EDD-1F8E-454D-B3CE-D6F0B2844BEC}" type="datetimeFigureOut">
              <a:rPr lang="en-US" smtClean="0"/>
              <a:t>3/28/2018</a:t>
            </a:fld>
            <a:endParaRPr lang="en-US"/>
          </a:p>
        </p:txBody>
      </p:sp>
      <p:sp>
        <p:nvSpPr>
          <p:cNvPr id="9" name="Slide Number Placeholder 8"/>
          <p:cNvSpPr>
            <a:spLocks noGrp="1"/>
          </p:cNvSpPr>
          <p:nvPr>
            <p:ph type="sldNum" sz="quarter" idx="11"/>
          </p:nvPr>
        </p:nvSpPr>
        <p:spPr/>
        <p:txBody>
          <a:bodyPr/>
          <a:lstStyle/>
          <a:p>
            <a:fld id="{55D4FB5F-D9F7-4443-B9CE-B704D177F98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493776"/>
            <a:ext cx="3273552" cy="257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493777"/>
            <a:ext cx="3273552" cy="25741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028700"/>
            <a:ext cx="3276600"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028700"/>
            <a:ext cx="3273552"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39014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39014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D2CA8EDD-1F8E-454D-B3CE-D6F0B2844BEC}" type="datetimeFigureOut">
              <a:rPr lang="en-US" smtClean="0"/>
              <a:t>3/28/2018</a:t>
            </a:fld>
            <a:endParaRPr lang="en-US"/>
          </a:p>
        </p:txBody>
      </p:sp>
      <p:sp>
        <p:nvSpPr>
          <p:cNvPr id="15" name="Slide Number Placeholder 14"/>
          <p:cNvSpPr>
            <a:spLocks noGrp="1"/>
          </p:cNvSpPr>
          <p:nvPr>
            <p:ph type="sldNum" sz="quarter" idx="11"/>
          </p:nvPr>
        </p:nvSpPr>
        <p:spPr/>
        <p:txBody>
          <a:bodyPr/>
          <a:lstStyle/>
          <a:p>
            <a:fld id="{55D4FB5F-D9F7-4443-B9CE-B704D177F98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2CA8EDD-1F8E-454D-B3CE-D6F0B2844BEC}" type="datetimeFigureOut">
              <a:rPr lang="en-US" smtClean="0"/>
              <a:t>3/28/2018</a:t>
            </a:fld>
            <a:endParaRPr lang="en-US"/>
          </a:p>
        </p:txBody>
      </p:sp>
      <p:sp>
        <p:nvSpPr>
          <p:cNvPr id="8" name="Slide Number Placeholder 7"/>
          <p:cNvSpPr>
            <a:spLocks noGrp="1"/>
          </p:cNvSpPr>
          <p:nvPr>
            <p:ph type="sldNum" sz="quarter" idx="11"/>
          </p:nvPr>
        </p:nvSpPr>
        <p:spPr/>
        <p:txBody>
          <a:bodyPr/>
          <a:lstStyle/>
          <a:p>
            <a:fld id="{55D4FB5F-D9F7-4443-B9CE-B704D177F98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CA8EDD-1F8E-454D-B3CE-D6F0B2844BEC}" type="datetimeFigureOut">
              <a:rPr lang="en-US" smtClean="0"/>
              <a:t>3/28/2018</a:t>
            </a:fld>
            <a:endParaRPr lang="en-US"/>
          </a:p>
        </p:txBody>
      </p:sp>
      <p:sp>
        <p:nvSpPr>
          <p:cNvPr id="6" name="Slide Number Placeholder 5"/>
          <p:cNvSpPr>
            <a:spLocks noGrp="1"/>
          </p:cNvSpPr>
          <p:nvPr>
            <p:ph type="sldNum" sz="quarter" idx="11"/>
          </p:nvPr>
        </p:nvSpPr>
        <p:spPr/>
        <p:txBody>
          <a:bodyPr/>
          <a:lstStyle/>
          <a:p>
            <a:fld id="{55D4FB5F-D9F7-4443-B9CE-B704D177F98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330941"/>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514351"/>
            <a:ext cx="4343400" cy="257175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514351"/>
            <a:ext cx="2590800" cy="257175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2CA8EDD-1F8E-454D-B3CE-D6F0B2844BEC}" type="datetimeFigureOut">
              <a:rPr lang="en-US" smtClean="0"/>
              <a:t>3/28/2018</a:t>
            </a:fld>
            <a:endParaRPr lang="en-US"/>
          </a:p>
        </p:txBody>
      </p:sp>
      <p:sp>
        <p:nvSpPr>
          <p:cNvPr id="16" name="Slide Number Placeholder 15"/>
          <p:cNvSpPr>
            <a:spLocks noGrp="1"/>
          </p:cNvSpPr>
          <p:nvPr>
            <p:ph type="sldNum" sz="quarter" idx="11"/>
          </p:nvPr>
        </p:nvSpPr>
        <p:spPr/>
        <p:txBody>
          <a:bodyPr/>
          <a:lstStyle/>
          <a:p>
            <a:fld id="{55D4FB5F-D9F7-4443-B9CE-B704D177F98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459582"/>
            <a:ext cx="6705600" cy="1910239"/>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2589785"/>
            <a:ext cx="5029200" cy="540603"/>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2498598"/>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D2CA8EDD-1F8E-454D-B3CE-D6F0B2844BEC}" type="datetimeFigureOut">
              <a:rPr lang="en-US" smtClean="0"/>
              <a:t>3/28/2018</a:t>
            </a:fld>
            <a:endParaRPr lang="en-US"/>
          </a:p>
        </p:txBody>
      </p:sp>
      <p:sp>
        <p:nvSpPr>
          <p:cNvPr id="14" name="Slide Number Placeholder 13"/>
          <p:cNvSpPr>
            <a:spLocks noGrp="1"/>
          </p:cNvSpPr>
          <p:nvPr>
            <p:ph type="sldNum" sz="quarter" idx="11"/>
          </p:nvPr>
        </p:nvSpPr>
        <p:spPr/>
        <p:txBody>
          <a:bodyPr/>
          <a:lstStyle/>
          <a:p>
            <a:fld id="{55D4FB5F-D9F7-4443-B9CE-B704D177F98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4.png"/><Relationship Id="rId5" Type="http://schemas.openxmlformats.org/officeDocument/2006/relationships/slideLayout" Target="../slideLayouts/slideLayout30.xml"/><Relationship Id="rId10" Type="http://schemas.openxmlformats.org/officeDocument/2006/relationships/image" Target="../media/image13.png"/><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778831"/>
            <a:ext cx="7240620" cy="428024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418098" y="314349"/>
            <a:ext cx="4153854"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87641"/>
            <a:ext cx="6479362" cy="3566068"/>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3657600"/>
            <a:ext cx="7543800" cy="6858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514351"/>
            <a:ext cx="6096000" cy="27431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16054"/>
            <a:ext cx="2133600" cy="273844"/>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2CA8EDD-1F8E-454D-B3CE-D6F0B2844BEC}" type="datetimeFigureOut">
              <a:rPr lang="en-US" smtClean="0"/>
              <a:t>3/28/2018</a:t>
            </a:fld>
            <a:endParaRPr lang="en-US"/>
          </a:p>
        </p:txBody>
      </p:sp>
      <p:sp>
        <p:nvSpPr>
          <p:cNvPr id="5" name="Footer Placeholder 4"/>
          <p:cNvSpPr>
            <a:spLocks noGrp="1"/>
          </p:cNvSpPr>
          <p:nvPr>
            <p:ph type="ftr" sz="quarter" idx="3"/>
          </p:nvPr>
        </p:nvSpPr>
        <p:spPr>
          <a:xfrm>
            <a:off x="822960" y="4616054"/>
            <a:ext cx="4572000" cy="273844"/>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4381500"/>
            <a:ext cx="2133600" cy="2286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5D4FB5F-D9F7-4443-B9CE-B704D177F98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4.5-PPTBackgrounds_Hedaer-GraySkinny-reversed_Hedaer-GraySkinny.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61196"/>
          </a:xfrm>
          <a:prstGeom prst="rect">
            <a:avLst/>
          </a:prstGeom>
        </p:spPr>
      </p:pic>
      <p:sp>
        <p:nvSpPr>
          <p:cNvPr id="3075" name="Rectangle 3"/>
          <p:cNvSpPr>
            <a:spLocks noGrp="1" noChangeArrowheads="1"/>
          </p:cNvSpPr>
          <p:nvPr>
            <p:ph type="title"/>
          </p:nvPr>
        </p:nvSpPr>
        <p:spPr bwMode="auto">
          <a:xfrm>
            <a:off x="457201" y="171450"/>
            <a:ext cx="8227061" cy="30175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lgn="l" rtl="0" eaLnBrk="1" fontAlgn="base" hangingPunct="1">
              <a:spcBef>
                <a:spcPct val="0"/>
              </a:spcBef>
              <a:spcAft>
                <a:spcPct val="0"/>
              </a:spcAft>
            </a:pPr>
            <a:r>
              <a:rPr lang="en-US" altLang="en-US" dirty="0" smtClean="0"/>
              <a:t>Click to edit Master title style</a:t>
            </a:r>
          </a:p>
        </p:txBody>
      </p:sp>
      <p:sp>
        <p:nvSpPr>
          <p:cNvPr id="3076" name="Rectangle 4"/>
          <p:cNvSpPr>
            <a:spLocks noGrp="1" noChangeArrowheads="1"/>
          </p:cNvSpPr>
          <p:nvPr>
            <p:ph type="body" idx="1"/>
          </p:nvPr>
        </p:nvSpPr>
        <p:spPr bwMode="auto">
          <a:xfrm>
            <a:off x="394136" y="936080"/>
            <a:ext cx="8267700" cy="373641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1" name="TextBox 10"/>
          <p:cNvSpPr txBox="1"/>
          <p:nvPr/>
        </p:nvSpPr>
        <p:spPr>
          <a:xfrm>
            <a:off x="8015592" y="4800600"/>
            <a:ext cx="654080" cy="271393"/>
          </a:xfrm>
          <a:prstGeom prst="rect">
            <a:avLst/>
          </a:prstGeom>
          <a:noFill/>
        </p:spPr>
        <p:txBody>
          <a:bodyPr wrap="square" lIns="0" tIns="0" rIns="0" bIns="0" rtlCol="0" anchor="b" anchorCtr="0">
            <a:noAutofit/>
          </a:bodyPr>
          <a:lstStyle/>
          <a:p>
            <a:pPr algn="r">
              <a:defRPr/>
            </a:pPr>
            <a:r>
              <a:rPr lang="en-US" sz="900" dirty="0" smtClean="0">
                <a:solidFill>
                  <a:srgbClr val="565656">
                    <a:lumMod val="65000"/>
                    <a:lumOff val="35000"/>
                  </a:srgbClr>
                </a:solidFill>
              </a:rPr>
              <a:t>2.</a:t>
            </a:r>
            <a:fld id="{ABA28972-6D48-4F49-8D9E-11DAC31E3DF7}" type="slidenum">
              <a:rPr lang="en-US" sz="900" smtClean="0">
                <a:solidFill>
                  <a:srgbClr val="565656">
                    <a:lumMod val="65000"/>
                    <a:lumOff val="35000"/>
                  </a:srgbClr>
                </a:solidFill>
              </a:rPr>
              <a:pPr algn="r">
                <a:defRPr/>
              </a:pPr>
              <a:t>‹#›</a:t>
            </a:fld>
            <a:endParaRPr lang="en-US" sz="900" dirty="0" smtClean="0">
              <a:solidFill>
                <a:srgbClr val="565656">
                  <a:lumMod val="65000"/>
                  <a:lumOff val="35000"/>
                </a:srgbClr>
              </a:solidFill>
            </a:endParaRPr>
          </a:p>
        </p:txBody>
      </p:sp>
      <p:sp>
        <p:nvSpPr>
          <p:cNvPr id="10" name="TextBox 9"/>
          <p:cNvSpPr txBox="1"/>
          <p:nvPr/>
        </p:nvSpPr>
        <p:spPr>
          <a:xfrm>
            <a:off x="1509160" y="4904100"/>
            <a:ext cx="1890174" cy="184666"/>
          </a:xfrm>
          <a:prstGeom prst="rect">
            <a:avLst/>
          </a:prstGeom>
          <a:noFill/>
        </p:spPr>
        <p:txBody>
          <a:bodyPr wrap="square" rtlCol="0">
            <a:spAutoFit/>
          </a:bodyPr>
          <a:lstStyle/>
          <a:p>
            <a:r>
              <a:rPr lang="en-US" sz="600" dirty="0" smtClean="0">
                <a:solidFill>
                  <a:srgbClr val="FFFFFF">
                    <a:lumMod val="50000"/>
                  </a:srgbClr>
                </a:solidFill>
              </a:rPr>
              <a:t>© Scaled Agile, Inc. </a:t>
            </a:r>
            <a:endParaRPr lang="en-US" sz="600" dirty="0">
              <a:solidFill>
                <a:srgbClr val="FFFFFF">
                  <a:lumMod val="50000"/>
                </a:srgbClr>
              </a:solidFill>
            </a:endParaRPr>
          </a:p>
        </p:txBody>
      </p:sp>
      <p:pic>
        <p:nvPicPr>
          <p:cNvPr id="2" name="Picture 1" descr="PPT-sized.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26460" y="4934417"/>
            <a:ext cx="1117600" cy="127127"/>
          </a:xfrm>
          <a:prstGeom prst="rect">
            <a:avLst/>
          </a:prstGeom>
        </p:spPr>
      </p:pic>
    </p:spTree>
    <p:extLst>
      <p:ext uri="{BB962C8B-B14F-4D97-AF65-F5344CB8AC3E}">
        <p14:creationId xmlns:p14="http://schemas.microsoft.com/office/powerpoint/2010/main" val="8927495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altLang="en-US" sz="2400" b="0" dirty="0" smtClean="0">
          <a:solidFill>
            <a:schemeClr val="tx1"/>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342900" algn="l" rtl="0" eaLnBrk="1" fontAlgn="base" hangingPunct="1">
        <a:spcBef>
          <a:spcPct val="0"/>
        </a:spcBef>
        <a:spcAft>
          <a:spcPct val="0"/>
        </a:spcAft>
        <a:defRPr sz="2400" b="1">
          <a:solidFill>
            <a:schemeClr val="tx2"/>
          </a:solidFill>
          <a:latin typeface="Arial" charset="0"/>
          <a:cs typeface="Arial" charset="0"/>
        </a:defRPr>
      </a:lvl6pPr>
      <a:lvl7pPr marL="685800" algn="l" rtl="0" eaLnBrk="1" fontAlgn="base" hangingPunct="1">
        <a:spcBef>
          <a:spcPct val="0"/>
        </a:spcBef>
        <a:spcAft>
          <a:spcPct val="0"/>
        </a:spcAft>
        <a:defRPr sz="2400" b="1">
          <a:solidFill>
            <a:schemeClr val="tx2"/>
          </a:solidFill>
          <a:latin typeface="Arial" charset="0"/>
          <a:cs typeface="Arial" charset="0"/>
        </a:defRPr>
      </a:lvl7pPr>
      <a:lvl8pPr marL="1028700" algn="l" rtl="0" eaLnBrk="1" fontAlgn="base" hangingPunct="1">
        <a:spcBef>
          <a:spcPct val="0"/>
        </a:spcBef>
        <a:spcAft>
          <a:spcPct val="0"/>
        </a:spcAft>
        <a:defRPr sz="2400" b="1">
          <a:solidFill>
            <a:schemeClr val="tx2"/>
          </a:solidFill>
          <a:latin typeface="Arial" charset="0"/>
          <a:cs typeface="Arial" charset="0"/>
        </a:defRPr>
      </a:lvl8pPr>
      <a:lvl9pPr marL="1371600" algn="l" rtl="0" eaLnBrk="1" fontAlgn="base" hangingPunct="1">
        <a:spcBef>
          <a:spcPct val="0"/>
        </a:spcBef>
        <a:spcAft>
          <a:spcPct val="0"/>
        </a:spcAft>
        <a:defRPr sz="2400" b="1">
          <a:solidFill>
            <a:schemeClr val="tx2"/>
          </a:solidFill>
          <a:latin typeface="Arial" charset="0"/>
          <a:cs typeface="Arial" charset="0"/>
        </a:defRPr>
      </a:lvl9pPr>
    </p:titleStyle>
    <p:bodyStyle>
      <a:lvl1pPr marL="219075" indent="-219075" algn="l" rtl="0" eaLnBrk="1" fontAlgn="base" hangingPunct="1">
        <a:lnSpc>
          <a:spcPct val="110000"/>
        </a:lnSpc>
        <a:spcBef>
          <a:spcPts val="1200"/>
        </a:spcBef>
        <a:spcAft>
          <a:spcPts val="500"/>
        </a:spcAft>
        <a:buClr>
          <a:schemeClr val="bg1">
            <a:lumMod val="65000"/>
          </a:schemeClr>
        </a:buClr>
        <a:buSzPct val="100000"/>
        <a:buFont typeface="Webdings" pitchFamily="18" charset="2"/>
        <a:buChar char="4"/>
        <a:defRPr sz="2000">
          <a:solidFill>
            <a:schemeClr val="tx1"/>
          </a:solidFill>
          <a:latin typeface="+mn-lt"/>
          <a:ea typeface="+mn-ea"/>
          <a:cs typeface="+mn-cs"/>
        </a:defRPr>
      </a:lvl1pPr>
      <a:lvl2pPr marL="561975" indent="-209550" algn="l" rtl="0" eaLnBrk="1" fontAlgn="base" hangingPunct="1">
        <a:lnSpc>
          <a:spcPct val="110000"/>
        </a:lnSpc>
        <a:spcBef>
          <a:spcPts val="300"/>
        </a:spcBef>
        <a:spcAft>
          <a:spcPts val="300"/>
        </a:spcAft>
        <a:buClr>
          <a:schemeClr val="tx1">
            <a:lumMod val="50000"/>
            <a:lumOff val="50000"/>
          </a:schemeClr>
        </a:buClr>
        <a:buSzPct val="117000"/>
        <a:buFont typeface="Lucida Grande"/>
        <a:buChar char="-"/>
        <a:defRPr sz="1800">
          <a:solidFill>
            <a:schemeClr val="tx1"/>
          </a:solidFill>
          <a:latin typeface="+mn-lt"/>
          <a:cs typeface="+mn-cs"/>
        </a:defRPr>
      </a:lvl2pPr>
      <a:lvl3pPr marL="771525" indent="-171450" algn="l" rtl="0" eaLnBrk="1" fontAlgn="base" hangingPunct="1">
        <a:lnSpc>
          <a:spcPct val="110000"/>
        </a:lnSpc>
        <a:spcBef>
          <a:spcPts val="300"/>
        </a:spcBef>
        <a:spcAft>
          <a:spcPts val="300"/>
        </a:spcAft>
        <a:buClr>
          <a:schemeClr val="tx1">
            <a:lumMod val="50000"/>
            <a:lumOff val="50000"/>
          </a:schemeClr>
        </a:buClr>
        <a:buSzPct val="110000"/>
        <a:buFont typeface="Lucida Grande"/>
        <a:buChar char="-"/>
        <a:defRPr lang="en-US" altLang="en-US" sz="1800" dirty="0" smtClean="0">
          <a:solidFill>
            <a:schemeClr val="tx1"/>
          </a:solidFill>
          <a:latin typeface="+mn-lt"/>
          <a:cs typeface="+mn-cs"/>
        </a:defRPr>
      </a:lvl3pPr>
      <a:lvl4pPr marL="1071563" indent="-214313" algn="l" rtl="0" eaLnBrk="1" fontAlgn="base" hangingPunct="1">
        <a:lnSpc>
          <a:spcPct val="110000"/>
        </a:lnSpc>
        <a:spcBef>
          <a:spcPts val="225"/>
        </a:spcBef>
        <a:spcAft>
          <a:spcPts val="225"/>
        </a:spcAft>
        <a:buClr>
          <a:schemeClr val="tx1">
            <a:lumMod val="75000"/>
            <a:lumOff val="25000"/>
          </a:schemeClr>
        </a:buClr>
        <a:buSzPct val="110000"/>
        <a:buFont typeface="Lucida Grande"/>
        <a:buChar char="-"/>
        <a:defRPr sz="1800" baseline="0">
          <a:solidFill>
            <a:schemeClr val="tx1"/>
          </a:solidFill>
          <a:latin typeface="+mn-lt"/>
          <a:cs typeface="+mn-cs"/>
        </a:defRPr>
      </a:lvl4pPr>
      <a:lvl5pPr marL="1246585" indent="-170260" algn="l" rtl="0" eaLnBrk="1" fontAlgn="base" hangingPunct="1">
        <a:lnSpc>
          <a:spcPct val="110000"/>
        </a:lnSpc>
        <a:spcBef>
          <a:spcPts val="225"/>
        </a:spcBef>
        <a:spcAft>
          <a:spcPts val="225"/>
        </a:spcAft>
        <a:buClr>
          <a:schemeClr val="tx1">
            <a:lumMod val="75000"/>
            <a:lumOff val="25000"/>
          </a:schemeClr>
        </a:buClr>
        <a:buSzPct val="110000"/>
        <a:buFont typeface="Arial Black" pitchFamily="34" charset="0"/>
        <a:buChar char="–"/>
        <a:defRPr sz="1800">
          <a:solidFill>
            <a:schemeClr val="tx1"/>
          </a:solidFill>
          <a:latin typeface="+mn-lt"/>
          <a:cs typeface="+mn-cs"/>
        </a:defRPr>
      </a:lvl5pPr>
      <a:lvl6pPr marL="15418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6pPr>
      <a:lvl7pPr marL="18847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7pPr>
      <a:lvl8pPr marL="22276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8pPr>
      <a:lvl9pPr marL="25705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r-with-patter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53796"/>
          </a:xfrm>
          <a:prstGeom prst="rect">
            <a:avLst/>
          </a:prstGeom>
        </p:spPr>
      </p:pic>
      <p:sp>
        <p:nvSpPr>
          <p:cNvPr id="3075" name="Rectangle 3"/>
          <p:cNvSpPr>
            <a:spLocks noGrp="1" noChangeArrowheads="1"/>
          </p:cNvSpPr>
          <p:nvPr>
            <p:ph type="title"/>
          </p:nvPr>
        </p:nvSpPr>
        <p:spPr bwMode="auto">
          <a:xfrm>
            <a:off x="457201" y="171450"/>
            <a:ext cx="8227061" cy="30175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lgn="l" rtl="0" eaLnBrk="1" fontAlgn="base" hangingPunct="1">
              <a:spcBef>
                <a:spcPct val="0"/>
              </a:spcBef>
              <a:spcAft>
                <a:spcPct val="0"/>
              </a:spcAft>
            </a:pPr>
            <a:r>
              <a:rPr lang="en-US" altLang="en-US" smtClean="0"/>
              <a:t>Click to edit Master title style</a:t>
            </a:r>
            <a:endParaRPr lang="en-US" altLang="en-US" dirty="0" smtClean="0"/>
          </a:p>
        </p:txBody>
      </p:sp>
      <p:sp>
        <p:nvSpPr>
          <p:cNvPr id="3076" name="Rectangle 4"/>
          <p:cNvSpPr>
            <a:spLocks noGrp="1" noChangeArrowheads="1"/>
          </p:cNvSpPr>
          <p:nvPr>
            <p:ph type="body" idx="1"/>
          </p:nvPr>
        </p:nvSpPr>
        <p:spPr bwMode="auto">
          <a:xfrm>
            <a:off x="457200" y="857250"/>
            <a:ext cx="8267700" cy="373641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1" name="TextBox 10"/>
          <p:cNvSpPr txBox="1"/>
          <p:nvPr/>
        </p:nvSpPr>
        <p:spPr>
          <a:xfrm>
            <a:off x="8593228" y="4933493"/>
            <a:ext cx="286819" cy="184666"/>
          </a:xfrm>
          <a:prstGeom prst="rect">
            <a:avLst/>
          </a:prstGeom>
          <a:noFill/>
        </p:spPr>
        <p:txBody>
          <a:bodyPr wrap="square" lIns="0" tIns="0" rIns="0" bIns="0" rtlCol="0">
            <a:spAutoFit/>
          </a:bodyPr>
          <a:lstStyle/>
          <a:p>
            <a:fld id="{ABA28972-6D48-4F49-8D9E-11DAC31E3DF7}" type="slidenum">
              <a:rPr lang="en-US" sz="1200" smtClean="0">
                <a:solidFill>
                  <a:srgbClr val="565656">
                    <a:lumMod val="65000"/>
                    <a:lumOff val="35000"/>
                  </a:srgbClr>
                </a:solidFill>
              </a:rPr>
              <a:pPr/>
              <a:t>‹#›</a:t>
            </a:fld>
            <a:endParaRPr lang="en-US" sz="1200" dirty="0" smtClean="0">
              <a:solidFill>
                <a:srgbClr val="565656">
                  <a:lumMod val="65000"/>
                  <a:lumOff val="35000"/>
                </a:srgbClr>
              </a:solidFill>
            </a:endParaRPr>
          </a:p>
        </p:txBody>
      </p:sp>
      <p:sp>
        <p:nvSpPr>
          <p:cNvPr id="10" name="TextBox 9"/>
          <p:cNvSpPr txBox="1"/>
          <p:nvPr/>
        </p:nvSpPr>
        <p:spPr>
          <a:xfrm>
            <a:off x="1768665" y="4927247"/>
            <a:ext cx="4151994" cy="215444"/>
          </a:xfrm>
          <a:prstGeom prst="rect">
            <a:avLst/>
          </a:prstGeom>
          <a:noFill/>
        </p:spPr>
        <p:txBody>
          <a:bodyPr wrap="square" rtlCol="0">
            <a:spAutoFit/>
          </a:bodyPr>
          <a:lstStyle/>
          <a:p>
            <a:r>
              <a:rPr lang="en-US" sz="800" dirty="0" smtClean="0">
                <a:solidFill>
                  <a:srgbClr val="FFFFFF">
                    <a:lumMod val="50000"/>
                  </a:srgbClr>
                </a:solidFill>
              </a:rPr>
              <a:t>© 2016 Scaled Agile, Inc. All Rights Reserved.</a:t>
            </a:r>
            <a:endParaRPr lang="en-US" sz="800" dirty="0">
              <a:solidFill>
                <a:srgbClr val="FFFFFF">
                  <a:lumMod val="50000"/>
                </a:srgbClr>
              </a:solidFill>
            </a:endParaRPr>
          </a:p>
        </p:txBody>
      </p:sp>
      <p:pic>
        <p:nvPicPr>
          <p:cNvPr id="2" name="Picture 1" descr="PPT-sized.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26460" y="4934416"/>
            <a:ext cx="1322648" cy="112838"/>
          </a:xfrm>
          <a:prstGeom prst="rect">
            <a:avLst/>
          </a:prstGeom>
        </p:spPr>
      </p:pic>
    </p:spTree>
    <p:extLst>
      <p:ext uri="{BB962C8B-B14F-4D97-AF65-F5344CB8AC3E}">
        <p14:creationId xmlns:p14="http://schemas.microsoft.com/office/powerpoint/2010/main" val="15231178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hdr="0" ftr="0" dt="0"/>
  <p:txStyles>
    <p:titleStyle>
      <a:lvl1pPr algn="l" rtl="0" eaLnBrk="1" fontAlgn="base" hangingPunct="1">
        <a:spcBef>
          <a:spcPct val="0"/>
        </a:spcBef>
        <a:spcAft>
          <a:spcPct val="0"/>
        </a:spcAft>
        <a:defRPr lang="en-US" altLang="en-US" sz="2600" b="0" dirty="0" smtClean="0">
          <a:solidFill>
            <a:srgbClr val="565656"/>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p:titleStyle>
    <p:bodyStyle>
      <a:lvl1pPr marL="292100" indent="-292100" algn="l" rtl="0" eaLnBrk="1" fontAlgn="base" hangingPunct="1">
        <a:lnSpc>
          <a:spcPct val="110000"/>
        </a:lnSpc>
        <a:spcBef>
          <a:spcPts val="1600"/>
        </a:spcBef>
        <a:spcAft>
          <a:spcPts val="500"/>
        </a:spcAft>
        <a:buClr>
          <a:schemeClr val="bg1">
            <a:lumMod val="65000"/>
          </a:schemeClr>
        </a:buClr>
        <a:buSzPct val="100000"/>
        <a:buFont typeface="Webdings" pitchFamily="18" charset="2"/>
        <a:buChar char="4"/>
        <a:defRPr sz="2200">
          <a:solidFill>
            <a:schemeClr val="tx1"/>
          </a:solidFill>
          <a:latin typeface="+mn-lt"/>
          <a:ea typeface="+mn-ea"/>
          <a:cs typeface="+mn-cs"/>
        </a:defRPr>
      </a:lvl1pPr>
      <a:lvl2pPr marL="749300" indent="-279400" algn="l" rtl="0" eaLnBrk="1" fontAlgn="base" hangingPunct="1">
        <a:lnSpc>
          <a:spcPct val="110000"/>
        </a:lnSpc>
        <a:spcBef>
          <a:spcPts val="400"/>
        </a:spcBef>
        <a:spcAft>
          <a:spcPts val="400"/>
        </a:spcAft>
        <a:buClr>
          <a:schemeClr val="tx1">
            <a:lumMod val="50000"/>
            <a:lumOff val="50000"/>
          </a:schemeClr>
        </a:buClr>
        <a:buSzPct val="117000"/>
        <a:buFont typeface="Lucida Grande"/>
        <a:buChar char="-"/>
        <a:defRPr sz="2000">
          <a:solidFill>
            <a:schemeClr val="tx1"/>
          </a:solidFill>
          <a:latin typeface="+mn-lt"/>
          <a:cs typeface="+mn-cs"/>
        </a:defRPr>
      </a:lvl2pPr>
      <a:lvl3pPr marL="1028700" indent="-228600" algn="l" rtl="0" eaLnBrk="1" fontAlgn="base" hangingPunct="1">
        <a:lnSpc>
          <a:spcPct val="110000"/>
        </a:lnSpc>
        <a:spcBef>
          <a:spcPts val="400"/>
        </a:spcBef>
        <a:spcAft>
          <a:spcPts val="400"/>
        </a:spcAft>
        <a:buClr>
          <a:schemeClr val="tx1">
            <a:lumMod val="50000"/>
            <a:lumOff val="50000"/>
          </a:schemeClr>
        </a:buClr>
        <a:buSzPct val="110000"/>
        <a:buFont typeface="Lucida Grande"/>
        <a:buChar char="-"/>
        <a:defRPr lang="en-US" altLang="en-US" sz="1800" dirty="0" smtClean="0">
          <a:solidFill>
            <a:schemeClr val="tx1"/>
          </a:solidFill>
          <a:latin typeface="+mn-lt"/>
          <a:cs typeface="+mn-cs"/>
        </a:defRPr>
      </a:lvl3pPr>
      <a:lvl4pPr marL="1428750" indent="-285750" algn="l" rtl="0" eaLnBrk="1" fontAlgn="base" hangingPunct="1">
        <a:lnSpc>
          <a:spcPct val="110000"/>
        </a:lnSpc>
        <a:spcBef>
          <a:spcPts val="300"/>
        </a:spcBef>
        <a:spcAft>
          <a:spcPts val="300"/>
        </a:spcAft>
        <a:buClr>
          <a:schemeClr val="tx1">
            <a:lumMod val="75000"/>
            <a:lumOff val="25000"/>
          </a:schemeClr>
        </a:buClr>
        <a:buSzPct val="110000"/>
        <a:buFont typeface="Lucida Grande"/>
        <a:buChar char="-"/>
        <a:defRPr sz="1800" baseline="0">
          <a:solidFill>
            <a:schemeClr val="tx1"/>
          </a:solidFill>
          <a:latin typeface="+mn-lt"/>
          <a:cs typeface="+mn-cs"/>
        </a:defRPr>
      </a:lvl4pPr>
      <a:lvl5pPr marL="1662113" indent="-227013" algn="l" rtl="0" eaLnBrk="1" fontAlgn="base" hangingPunct="1">
        <a:lnSpc>
          <a:spcPct val="110000"/>
        </a:lnSpc>
        <a:spcBef>
          <a:spcPts val="300"/>
        </a:spcBef>
        <a:spcAft>
          <a:spcPts val="300"/>
        </a:spcAft>
        <a:buClr>
          <a:schemeClr val="tx1">
            <a:lumMod val="75000"/>
            <a:lumOff val="25000"/>
          </a:schemeClr>
        </a:buClr>
        <a:buSzPct val="110000"/>
        <a:buFont typeface="Arial Black" pitchFamily="34" charset="0"/>
        <a:buChar char="–"/>
        <a:defRPr sz="1800">
          <a:solidFill>
            <a:schemeClr val="tx1"/>
          </a:solidFill>
          <a:latin typeface="+mn-lt"/>
          <a:cs typeface="+mn-cs"/>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slide" Target="slide3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slide" Target="slide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slide" Target="slide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slide" Target="slide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514350"/>
            <a:ext cx="6324600" cy="2362200"/>
          </a:xfrm>
        </p:spPr>
        <p:txBody>
          <a:bodyPr/>
          <a:lstStyle/>
          <a:p>
            <a:r>
              <a:rPr lang="en-US" sz="4000" dirty="0" err="1" smtClean="0">
                <a:latin typeface="Lucida Console" panose="020B0609040504020204" pitchFamily="49" charset="0"/>
                <a:cs typeface="Calibri" panose="020F0502020204030204" pitchFamily="34" charset="0"/>
              </a:rPr>
              <a:t>SAFe</a:t>
            </a:r>
            <a:r>
              <a:rPr lang="en-US" sz="4000" dirty="0" smtClean="0">
                <a:latin typeface="Lucida Console" panose="020B0609040504020204" pitchFamily="49" charset="0"/>
                <a:cs typeface="Calibri" panose="020F0502020204030204" pitchFamily="34" charset="0"/>
              </a:rPr>
              <a:t> overview</a:t>
            </a:r>
            <a:endParaRPr lang="en-US" sz="4000" dirty="0">
              <a:latin typeface="Lucida Console" panose="020B0609040504020204" pitchFamily="49" charset="0"/>
              <a:cs typeface="Calibri" panose="020F0502020204030204" pitchFamily="34" charset="0"/>
            </a:endParaRPr>
          </a:p>
        </p:txBody>
      </p:sp>
      <p:sp>
        <p:nvSpPr>
          <p:cNvPr id="3" name="AutoShape 2" descr="Agile Octane"/>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Agile Octane"/>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0" y="4114800"/>
            <a:ext cx="9144000" cy="514350"/>
            <a:chOff x="0" y="4114800"/>
            <a:chExt cx="9144000" cy="514350"/>
          </a:xfrm>
        </p:grpSpPr>
        <p:sp>
          <p:nvSpPr>
            <p:cNvPr id="6" name="Rectangle 5"/>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Tree>
    <p:extLst>
      <p:ext uri="{BB962C8B-B14F-4D97-AF65-F5344CB8AC3E}">
        <p14:creationId xmlns:p14="http://schemas.microsoft.com/office/powerpoint/2010/main" val="3394498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8347" y="2"/>
            <a:ext cx="8358751" cy="4845091"/>
          </a:xfrm>
          <a:prstGeom prst="rect">
            <a:avLst/>
          </a:prstGeom>
        </p:spPr>
      </p:pic>
      <p:sp>
        <p:nvSpPr>
          <p:cNvPr id="4" name="Rectangle 3">
            <a:hlinkClick r:id="rId4" action="ppaction://hlinksldjump"/>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6101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xk111\Documents\Safein8-4Kanb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72" y="4548"/>
            <a:ext cx="8367998" cy="48486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hlinkClick r:id="rId4" action="ppaction://hlinksldjump"/>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72310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The Cadence</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34817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7912" y="2"/>
            <a:ext cx="8419616" cy="4880371"/>
          </a:xfrm>
          <a:prstGeom prst="rect">
            <a:avLst/>
          </a:prstGeom>
        </p:spPr>
      </p:pic>
      <p:sp>
        <p:nvSpPr>
          <p:cNvPr id="4" name="Rectangle 3">
            <a:hlinkClick r:id="" action="ppaction://noaction"/>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28068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Build in Quality</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5891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3" y="0"/>
            <a:ext cx="8423973" cy="4882896"/>
          </a:xfrm>
          <a:prstGeom prst="rect">
            <a:avLst/>
          </a:prstGeom>
        </p:spPr>
      </p:pic>
      <p:sp>
        <p:nvSpPr>
          <p:cNvPr id="4" name="Rectangle 3">
            <a:hlinkClick r:id="" action="ppaction://noaction"/>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88932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Relentless Improvement</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7075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360" y="0"/>
            <a:ext cx="8423972" cy="4882896"/>
          </a:xfrm>
          <a:prstGeom prst="rect">
            <a:avLst/>
          </a:prstGeom>
        </p:spPr>
      </p:pic>
      <p:sp>
        <p:nvSpPr>
          <p:cNvPr id="4" name="Rectangle 3">
            <a:hlinkClick r:id="" action="ppaction://noaction"/>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582896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63611" y="2551511"/>
            <a:ext cx="7427721" cy="1547813"/>
          </a:xfrm>
        </p:spPr>
        <p:txBody>
          <a:bodyPr/>
          <a:lstStyle/>
          <a:p>
            <a:r>
              <a:rPr lang="en-US" dirty="0" smtClean="0"/>
              <a:t>Value Delivery</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08705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68" y="2"/>
            <a:ext cx="8421624" cy="4881535"/>
          </a:xfrm>
          <a:prstGeom prst="rect">
            <a:avLst/>
          </a:prstGeom>
        </p:spPr>
      </p:pic>
      <p:sp>
        <p:nvSpPr>
          <p:cNvPr id="4" name="Rectangle 3">
            <a:hlinkClick r:id="" action="ppaction://noaction"/>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48792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7770" y="2"/>
            <a:ext cx="8439905" cy="4892131"/>
          </a:xfrm>
          <a:prstGeom prst="rect">
            <a:avLst/>
          </a:prstGeom>
        </p:spPr>
      </p:pic>
      <p:sp>
        <p:nvSpPr>
          <p:cNvPr id="5" name="Rectangle 4">
            <a:hlinkClick r:id="rId4" action="ppaction://hlinksldjump"/>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854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7770" y="2"/>
            <a:ext cx="8439905" cy="4892131"/>
          </a:xfrm>
          <a:prstGeom prst="rect">
            <a:avLst/>
          </a:prstGeom>
        </p:spPr>
      </p:pic>
      <p:sp>
        <p:nvSpPr>
          <p:cNvPr id="5" name="Rectangle 4">
            <a:hlinkClick r:id="" action="ppaction://noaction"/>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31669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Questions?</a:t>
            </a:r>
            <a:endParaRPr lang="en-US" dirty="0"/>
          </a:p>
        </p:txBody>
      </p:sp>
      <p:sp>
        <p:nvSpPr>
          <p:cNvPr id="2" name="Title 1"/>
          <p:cNvSpPr>
            <a:spLocks noGrp="1"/>
          </p:cNvSpPr>
          <p:nvPr>
            <p:ph type="title"/>
          </p:nvPr>
        </p:nvSpPr>
        <p:spPr/>
        <p:txBody>
          <a:bodyPr/>
          <a:lstStyle/>
          <a:p>
            <a:r>
              <a:rPr lang="en-US" dirty="0" smtClean="0"/>
              <a:t>4L-Questions</a:t>
            </a:r>
            <a:endParaRPr lang="en-US" dirty="0"/>
          </a:p>
        </p:txBody>
      </p:sp>
    </p:spTree>
    <p:extLst>
      <p:ext uri="{BB962C8B-B14F-4D97-AF65-F5344CB8AC3E}">
        <p14:creationId xmlns:p14="http://schemas.microsoft.com/office/powerpoint/2010/main" val="2916018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2.2 Explore the Scrum Master and </a:t>
            </a:r>
            <a:br>
              <a:rPr lang="en-US" dirty="0" smtClean="0"/>
            </a:br>
            <a:r>
              <a:rPr lang="en-US" dirty="0" smtClean="0"/>
              <a:t>Product Owner roles</a:t>
            </a:r>
            <a:endParaRPr lang="en-US" dirty="0"/>
          </a:p>
        </p:txBody>
      </p:sp>
    </p:spTree>
    <p:extLst>
      <p:ext uri="{BB962C8B-B14F-4D97-AF65-F5344CB8AC3E}">
        <p14:creationId xmlns:p14="http://schemas.microsoft.com/office/powerpoint/2010/main" val="3121998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Roles: Scrum Master</a:t>
            </a:r>
            <a:endParaRPr lang="en-US" dirty="0"/>
          </a:p>
        </p:txBody>
      </p:sp>
      <p:sp>
        <p:nvSpPr>
          <p:cNvPr id="4" name="Content Placeholder 3"/>
          <p:cNvSpPr>
            <a:spLocks noGrp="1"/>
          </p:cNvSpPr>
          <p:nvPr>
            <p:ph idx="1"/>
          </p:nvPr>
        </p:nvSpPr>
        <p:spPr>
          <a:xfrm>
            <a:off x="457200" y="1056864"/>
            <a:ext cx="7447280" cy="3352576"/>
          </a:xfrm>
        </p:spPr>
        <p:txBody>
          <a:bodyPr/>
          <a:lstStyle/>
          <a:p>
            <a:r>
              <a:rPr lang="en-US" dirty="0" smtClean="0">
                <a:solidFill>
                  <a:schemeClr val="tx1"/>
                </a:solidFill>
              </a:rPr>
              <a:t>Coaches the team</a:t>
            </a:r>
          </a:p>
          <a:p>
            <a:r>
              <a:rPr lang="en-US" dirty="0" smtClean="0">
                <a:solidFill>
                  <a:schemeClr val="tx1"/>
                </a:solidFill>
              </a:rPr>
              <a:t>Ensures that the team follows Agile principles and practices </a:t>
            </a:r>
          </a:p>
          <a:p>
            <a:r>
              <a:rPr lang="en-US" dirty="0" smtClean="0">
                <a:solidFill>
                  <a:schemeClr val="tx1"/>
                </a:solidFill>
              </a:rPr>
              <a:t>Facilitates processes and meetings</a:t>
            </a:r>
          </a:p>
          <a:p>
            <a:r>
              <a:rPr lang="en-US" dirty="0" smtClean="0">
                <a:solidFill>
                  <a:schemeClr val="tx1"/>
                </a:solidFill>
              </a:rPr>
              <a:t>Removes impediments and barriers</a:t>
            </a:r>
          </a:p>
          <a:p>
            <a:r>
              <a:rPr lang="en-US" dirty="0" smtClean="0">
                <a:solidFill>
                  <a:schemeClr val="tx1"/>
                </a:solidFill>
              </a:rPr>
              <a:t>Protects the team from external forces</a:t>
            </a:r>
          </a:p>
          <a:p>
            <a:endParaRPr lang="en-US"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2565" y="1056864"/>
            <a:ext cx="821695" cy="1247215"/>
          </a:xfrm>
          <a:prstGeom prst="rect">
            <a:avLst/>
          </a:prstGeom>
        </p:spPr>
      </p:pic>
    </p:spTree>
    <p:extLst>
      <p:ext uri="{BB962C8B-B14F-4D97-AF65-F5344CB8AC3E}">
        <p14:creationId xmlns:p14="http://schemas.microsoft.com/office/powerpoint/2010/main" val="2834380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Scrum Master in the Enterprise</a:t>
            </a:r>
            <a:endParaRPr lang="en-US" dirty="0"/>
          </a:p>
        </p:txBody>
      </p:sp>
      <p:sp>
        <p:nvSpPr>
          <p:cNvPr id="3" name="Content Placeholder 2"/>
          <p:cNvSpPr>
            <a:spLocks noGrp="1"/>
          </p:cNvSpPr>
          <p:nvPr>
            <p:ph idx="1"/>
          </p:nvPr>
        </p:nvSpPr>
        <p:spPr>
          <a:xfrm>
            <a:off x="457200" y="1056864"/>
            <a:ext cx="7244080" cy="3822065"/>
          </a:xfrm>
        </p:spPr>
        <p:txBody>
          <a:bodyPr/>
          <a:lstStyle/>
          <a:p>
            <a:pPr>
              <a:spcBef>
                <a:spcPts val="600"/>
              </a:spcBef>
              <a:spcAft>
                <a:spcPts val="600"/>
              </a:spcAft>
            </a:pPr>
            <a:r>
              <a:rPr lang="en-US" sz="1800" dirty="0" smtClean="0">
                <a:solidFill>
                  <a:schemeClr val="tx1"/>
                </a:solidFill>
              </a:rPr>
              <a:t>Coordinates with other Scrum Masters, the System Team, and shared resources in the ART PI Planning meetings</a:t>
            </a:r>
          </a:p>
          <a:p>
            <a:pPr>
              <a:spcBef>
                <a:spcPts val="600"/>
              </a:spcBef>
              <a:spcAft>
                <a:spcPts val="600"/>
              </a:spcAft>
            </a:pPr>
            <a:r>
              <a:rPr lang="en-US" sz="1800" dirty="0" smtClean="0">
                <a:solidFill>
                  <a:schemeClr val="tx1"/>
                </a:solidFill>
              </a:rPr>
              <a:t>Works with the above teams throughout each Iteration and PI</a:t>
            </a:r>
          </a:p>
          <a:p>
            <a:pPr>
              <a:spcBef>
                <a:spcPts val="600"/>
              </a:spcBef>
              <a:spcAft>
                <a:spcPts val="600"/>
              </a:spcAft>
            </a:pPr>
            <a:r>
              <a:rPr lang="en-US" sz="1800" dirty="0" smtClean="0">
                <a:solidFill>
                  <a:schemeClr val="tx1"/>
                </a:solidFill>
              </a:rPr>
              <a:t>Coordinates with other Scrum Masters and the Release Train Engineer in Scrum of</a:t>
            </a:r>
            <a:r>
              <a:rPr lang="en-US" sz="1800" dirty="0">
                <a:solidFill>
                  <a:schemeClr val="tx1"/>
                </a:solidFill>
              </a:rPr>
              <a:t> </a:t>
            </a:r>
            <a:r>
              <a:rPr lang="en-US" sz="1800" dirty="0" smtClean="0">
                <a:solidFill>
                  <a:schemeClr val="tx1"/>
                </a:solidFill>
              </a:rPr>
              <a:t>Scrums</a:t>
            </a:r>
          </a:p>
          <a:p>
            <a:pPr>
              <a:spcBef>
                <a:spcPts val="600"/>
              </a:spcBef>
              <a:spcAft>
                <a:spcPts val="600"/>
              </a:spcAft>
            </a:pPr>
            <a:r>
              <a:rPr lang="en-US" sz="1800" dirty="0" smtClean="0">
                <a:solidFill>
                  <a:schemeClr val="tx1"/>
                </a:solidFill>
              </a:rPr>
              <a:t>Fosters normalized estimating within the team</a:t>
            </a:r>
          </a:p>
          <a:p>
            <a:pPr>
              <a:spcBef>
                <a:spcPts val="600"/>
              </a:spcBef>
              <a:spcAft>
                <a:spcPts val="600"/>
              </a:spcAft>
            </a:pPr>
            <a:r>
              <a:rPr lang="en-US" sz="1800" dirty="0" smtClean="0">
                <a:solidFill>
                  <a:schemeClr val="tx1"/>
                </a:solidFill>
              </a:rPr>
              <a:t>Helps teams operate under architectural and portfolio governance, System </a:t>
            </a:r>
            <a:r>
              <a:rPr lang="en-US" sz="1800" dirty="0">
                <a:solidFill>
                  <a:schemeClr val="tx1"/>
                </a:solidFill>
              </a:rPr>
              <a:t>L</a:t>
            </a:r>
            <a:r>
              <a:rPr lang="en-US" sz="1800" dirty="0" smtClean="0">
                <a:solidFill>
                  <a:schemeClr val="tx1"/>
                </a:solidFill>
              </a:rPr>
              <a:t>evel integration, and System </a:t>
            </a:r>
            <a:r>
              <a:rPr lang="en-US" sz="1800" dirty="0">
                <a:solidFill>
                  <a:schemeClr val="tx1"/>
                </a:solidFill>
              </a:rPr>
              <a:t>D</a:t>
            </a:r>
            <a:r>
              <a:rPr lang="en-US" sz="1800" dirty="0" smtClean="0">
                <a:solidFill>
                  <a:schemeClr val="tx1"/>
                </a:solidFill>
              </a:rPr>
              <a:t>emos</a:t>
            </a:r>
          </a:p>
          <a:p>
            <a:pPr>
              <a:spcBef>
                <a:spcPts val="600"/>
              </a:spcBef>
              <a:spcAft>
                <a:spcPts val="600"/>
              </a:spcAft>
            </a:pPr>
            <a:r>
              <a:rPr lang="en-US" sz="1800" dirty="0" smtClean="0">
                <a:solidFill>
                  <a:schemeClr val="tx1"/>
                </a:solidFill>
              </a:rPr>
              <a:t>Fosters adoption of Agile technical practices</a:t>
            </a:r>
            <a:endParaRPr lang="en-US" sz="18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2565" y="1056864"/>
            <a:ext cx="821695" cy="1247215"/>
          </a:xfrm>
          <a:prstGeom prst="rect">
            <a:avLst/>
          </a:prstGeom>
        </p:spPr>
      </p:pic>
    </p:spTree>
    <p:extLst>
      <p:ext uri="{BB962C8B-B14F-4D97-AF65-F5344CB8AC3E}">
        <p14:creationId xmlns:p14="http://schemas.microsoft.com/office/powerpoint/2010/main" val="3320380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The Scrum Master is a servant leader</a:t>
            </a:r>
            <a:endParaRPr lang="en-US" dirty="0"/>
          </a:p>
        </p:txBody>
      </p:sp>
      <p:sp>
        <p:nvSpPr>
          <p:cNvPr id="3" name="Content Placeholder 2"/>
          <p:cNvSpPr>
            <a:spLocks noGrp="1"/>
          </p:cNvSpPr>
          <p:nvPr>
            <p:ph idx="1"/>
          </p:nvPr>
        </p:nvSpPr>
        <p:spPr>
          <a:xfrm>
            <a:off x="394136" y="967054"/>
            <a:ext cx="8513196" cy="3838575"/>
          </a:xfrm>
        </p:spPr>
        <p:txBody>
          <a:bodyPr/>
          <a:lstStyle/>
          <a:p>
            <a:pPr>
              <a:spcBef>
                <a:spcPts val="500"/>
              </a:spcBef>
              <a:spcAft>
                <a:spcPts val="500"/>
              </a:spcAft>
            </a:pPr>
            <a:r>
              <a:rPr lang="en-US" sz="1800" dirty="0"/>
              <a:t>Listens and supports team members in problem identification </a:t>
            </a:r>
            <a:br>
              <a:rPr lang="en-US" sz="1800" dirty="0"/>
            </a:br>
            <a:r>
              <a:rPr lang="en-US" sz="1800" dirty="0"/>
              <a:t>and decision-making</a:t>
            </a:r>
          </a:p>
          <a:p>
            <a:pPr>
              <a:spcBef>
                <a:spcPts val="500"/>
              </a:spcBef>
              <a:spcAft>
                <a:spcPts val="500"/>
              </a:spcAft>
            </a:pPr>
            <a:r>
              <a:rPr lang="en-US" sz="1800" dirty="0"/>
              <a:t>Understands and empathizes with others</a:t>
            </a:r>
          </a:p>
          <a:p>
            <a:pPr>
              <a:spcBef>
                <a:spcPts val="500"/>
              </a:spcBef>
              <a:spcAft>
                <a:spcPts val="500"/>
              </a:spcAft>
            </a:pPr>
            <a:r>
              <a:rPr lang="en-US" sz="1800" dirty="0"/>
              <a:t>Encourages and supports the personal development </a:t>
            </a:r>
            <a:br>
              <a:rPr lang="en-US" sz="1800" dirty="0"/>
            </a:br>
            <a:r>
              <a:rPr lang="en-US" sz="1800" dirty="0"/>
              <a:t>of each individual</a:t>
            </a:r>
          </a:p>
          <a:p>
            <a:pPr>
              <a:spcBef>
                <a:spcPts val="500"/>
              </a:spcBef>
              <a:spcAft>
                <a:spcPts val="500"/>
              </a:spcAft>
            </a:pPr>
            <a:r>
              <a:rPr lang="en-US" sz="1800" dirty="0"/>
              <a:t>Persuades rather than uses authority</a:t>
            </a:r>
          </a:p>
          <a:p>
            <a:pPr>
              <a:spcBef>
                <a:spcPts val="500"/>
              </a:spcBef>
              <a:spcAft>
                <a:spcPts val="500"/>
              </a:spcAft>
            </a:pPr>
            <a:r>
              <a:rPr lang="en-US" sz="1800" dirty="0"/>
              <a:t>Thinks beyond day-to-day activities</a:t>
            </a:r>
          </a:p>
          <a:p>
            <a:pPr>
              <a:spcBef>
                <a:spcPts val="500"/>
              </a:spcBef>
              <a:spcAft>
                <a:spcPts val="500"/>
              </a:spcAft>
            </a:pPr>
            <a:r>
              <a:rPr lang="en-US" sz="1800" dirty="0"/>
              <a:t>Looks to help without diminishing the commitment of others </a:t>
            </a:r>
          </a:p>
          <a:p>
            <a:pPr>
              <a:spcBef>
                <a:spcPts val="500"/>
              </a:spcBef>
              <a:spcAft>
                <a:spcPts val="500"/>
              </a:spcAft>
            </a:pPr>
            <a:r>
              <a:rPr lang="en-US" sz="1800" dirty="0" smtClean="0"/>
              <a:t>Coaches the team on Agile best practices</a:t>
            </a:r>
            <a:endParaRPr lang="ru-RU"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2706" y="1192964"/>
            <a:ext cx="2198409" cy="1959026"/>
          </a:xfrm>
          <a:prstGeom prst="rect">
            <a:avLst/>
          </a:prstGeom>
        </p:spPr>
      </p:pic>
      <p:sp>
        <p:nvSpPr>
          <p:cNvPr id="7" name="Content Placeholder 2"/>
          <p:cNvSpPr txBox="1">
            <a:spLocks/>
          </p:cNvSpPr>
          <p:nvPr/>
        </p:nvSpPr>
        <p:spPr>
          <a:xfrm>
            <a:off x="1828798" y="813282"/>
            <a:ext cx="5557655" cy="3694598"/>
          </a:xfrm>
          <a:prstGeom prst="rect">
            <a:avLst/>
          </a:prstGeom>
        </p:spPr>
        <p:txBody>
          <a:bodyPr/>
          <a:lstStyle>
            <a:lvl1pPr marL="457200" indent="-457200" algn="l" rtl="0" eaLnBrk="1" fontAlgn="base" hangingPunct="1">
              <a:spcBef>
                <a:spcPts val="400"/>
              </a:spcBef>
              <a:spcAft>
                <a:spcPts val="400"/>
              </a:spcAft>
              <a:buClr>
                <a:schemeClr val="tx1">
                  <a:lumMod val="50000"/>
                  <a:lumOff val="50000"/>
                </a:schemeClr>
              </a:buClr>
              <a:buSzPct val="100000"/>
              <a:buFont typeface="Webdings" pitchFamily="18" charset="2"/>
              <a:buChar char="4"/>
              <a:defRPr sz="2600">
                <a:solidFill>
                  <a:schemeClr val="tx1"/>
                </a:solidFill>
                <a:latin typeface="+mn-lt"/>
                <a:ea typeface="+mn-ea"/>
                <a:cs typeface="+mn-cs"/>
              </a:defRPr>
            </a:lvl1pPr>
            <a:lvl2pPr marL="868363" indent="-347663" algn="l" rtl="0" eaLnBrk="1" fontAlgn="base" hangingPunct="1">
              <a:spcBef>
                <a:spcPts val="400"/>
              </a:spcBef>
              <a:spcAft>
                <a:spcPts val="400"/>
              </a:spcAft>
              <a:buClr>
                <a:schemeClr val="tx1">
                  <a:lumMod val="50000"/>
                  <a:lumOff val="50000"/>
                </a:schemeClr>
              </a:buClr>
              <a:buSzPct val="110000"/>
              <a:buFont typeface="Arial Black" pitchFamily="34" charset="0"/>
              <a:buChar char="–"/>
              <a:defRPr sz="2400">
                <a:solidFill>
                  <a:schemeClr val="tx1"/>
                </a:solidFill>
                <a:latin typeface="+mn-lt"/>
                <a:cs typeface="+mn-cs"/>
              </a:defRPr>
            </a:lvl2pPr>
            <a:lvl3pPr marL="1143000" indent="-279400" algn="l" rtl="0" eaLnBrk="1" fontAlgn="base" hangingPunct="1">
              <a:spcBef>
                <a:spcPts val="400"/>
              </a:spcBef>
              <a:spcAft>
                <a:spcPts val="400"/>
              </a:spcAft>
              <a:buClr>
                <a:schemeClr val="tx1">
                  <a:lumMod val="50000"/>
                  <a:lumOff val="50000"/>
                </a:schemeClr>
              </a:buClr>
              <a:buSzPct val="110000"/>
              <a:buFont typeface="Arial" pitchFamily="34" charset="0"/>
              <a:buChar char="•"/>
              <a:defRPr lang="en-US" altLang="en-US" sz="2000" dirty="0" smtClean="0">
                <a:solidFill>
                  <a:schemeClr val="tx1"/>
                </a:solidFill>
                <a:latin typeface="+mn-lt"/>
                <a:cs typeface="+mn-cs"/>
              </a:defRPr>
            </a:lvl3pPr>
            <a:lvl4pPr marL="1484313" indent="-227013" algn="l" rtl="0" eaLnBrk="1" fontAlgn="base" hangingPunct="1">
              <a:spcBef>
                <a:spcPct val="20000"/>
              </a:spcBef>
              <a:spcAft>
                <a:spcPct val="0"/>
              </a:spcAft>
              <a:buClr>
                <a:schemeClr val="tx1">
                  <a:lumMod val="50000"/>
                  <a:lumOff val="50000"/>
                </a:schemeClr>
              </a:buClr>
              <a:buSzPct val="110000"/>
              <a:buFont typeface="Arial Black" pitchFamily="34" charset="0"/>
              <a:buChar char="–"/>
              <a:defRPr sz="1800" baseline="0">
                <a:solidFill>
                  <a:schemeClr val="tx1"/>
                </a:solidFill>
                <a:latin typeface="+mn-lt"/>
                <a:cs typeface="+mn-cs"/>
              </a:defRPr>
            </a:lvl4pPr>
            <a:lvl5pPr marL="1776413" indent="-227013" algn="l" rtl="0" eaLnBrk="1" fontAlgn="base" hangingPunct="1">
              <a:spcBef>
                <a:spcPct val="20000"/>
              </a:spcBef>
              <a:spcAft>
                <a:spcPct val="0"/>
              </a:spcAft>
              <a:buClr>
                <a:schemeClr val="tx1">
                  <a:lumMod val="50000"/>
                  <a:lumOff val="50000"/>
                </a:schemeClr>
              </a:buClr>
              <a:buSzPct val="110000"/>
              <a:buFont typeface="Arial Black" pitchFamily="34" charset="0"/>
              <a:buChar char="–"/>
              <a:defRPr sz="1600">
                <a:solidFill>
                  <a:schemeClr val="tx1"/>
                </a:solidFill>
                <a:latin typeface="+mn-lt"/>
                <a:cs typeface="+mn-cs"/>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a:lstStyle>
          <a:p>
            <a:pPr>
              <a:buNone/>
            </a:pPr>
            <a:endParaRPr lang="ru-RU" sz="1800" dirty="0"/>
          </a:p>
        </p:txBody>
      </p:sp>
    </p:spTree>
    <p:extLst>
      <p:ext uri="{BB962C8B-B14F-4D97-AF65-F5344CB8AC3E}">
        <p14:creationId xmlns:p14="http://schemas.microsoft.com/office/powerpoint/2010/main" val="1219014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Product Owner</a:t>
            </a:r>
            <a:endParaRPr lang="en-US" dirty="0"/>
          </a:p>
        </p:txBody>
      </p:sp>
    </p:spTree>
    <p:extLst>
      <p:ext uri="{BB962C8B-B14F-4D97-AF65-F5344CB8AC3E}">
        <p14:creationId xmlns:p14="http://schemas.microsoft.com/office/powerpoint/2010/main" val="563440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Product Owner</a:t>
            </a:r>
            <a:endParaRPr lang="en-US" dirty="0"/>
          </a:p>
        </p:txBody>
      </p:sp>
      <p:sp>
        <p:nvSpPr>
          <p:cNvPr id="3" name="Content Placeholder 2"/>
          <p:cNvSpPr>
            <a:spLocks noGrp="1"/>
          </p:cNvSpPr>
          <p:nvPr>
            <p:ph idx="1"/>
          </p:nvPr>
        </p:nvSpPr>
        <p:spPr/>
        <p:txBody>
          <a:bodyPr/>
          <a:lstStyle/>
          <a:p>
            <a:r>
              <a:rPr lang="en-US" dirty="0" smtClean="0">
                <a:solidFill>
                  <a:schemeClr val="tx1"/>
                </a:solidFill>
              </a:rPr>
              <a:t>Member of the Agile Team</a:t>
            </a:r>
          </a:p>
          <a:p>
            <a:r>
              <a:rPr lang="en-US" dirty="0" smtClean="0">
                <a:solidFill>
                  <a:schemeClr val="tx1"/>
                </a:solidFill>
              </a:rPr>
              <a:t>A single voice for the Customer and stakeholders</a:t>
            </a:r>
          </a:p>
          <a:p>
            <a:r>
              <a:rPr lang="en-US" dirty="0" smtClean="0">
                <a:solidFill>
                  <a:schemeClr val="tx1"/>
                </a:solidFill>
              </a:rPr>
              <a:t>Owns and manages the Team Backlog</a:t>
            </a:r>
          </a:p>
          <a:p>
            <a:r>
              <a:rPr lang="en-US" dirty="0" smtClean="0">
                <a:solidFill>
                  <a:schemeClr val="tx1"/>
                </a:solidFill>
              </a:rPr>
              <a:t>Defines and accepts requirements</a:t>
            </a:r>
          </a:p>
          <a:p>
            <a:r>
              <a:rPr lang="en-US" dirty="0" smtClean="0">
                <a:solidFill>
                  <a:schemeClr val="tx1"/>
                </a:solidFill>
              </a:rPr>
              <a:t>Makes the hard calls on scope and content</a:t>
            </a:r>
            <a:endParaRPr lang="en-US"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591" y="967054"/>
            <a:ext cx="848669" cy="1247215"/>
          </a:xfrm>
          <a:prstGeom prst="rect">
            <a:avLst/>
          </a:prstGeom>
        </p:spPr>
      </p:pic>
    </p:spTree>
    <p:extLst>
      <p:ext uri="{BB962C8B-B14F-4D97-AF65-F5344CB8AC3E}">
        <p14:creationId xmlns:p14="http://schemas.microsoft.com/office/powerpoint/2010/main" val="1184360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Product Owner in the Enterprise</a:t>
            </a:r>
            <a:endParaRPr lang="en-US" dirty="0"/>
          </a:p>
        </p:txBody>
      </p:sp>
      <p:sp>
        <p:nvSpPr>
          <p:cNvPr id="4" name="Content Placeholder 3"/>
          <p:cNvSpPr>
            <a:spLocks noGrp="1"/>
          </p:cNvSpPr>
          <p:nvPr>
            <p:ph idx="1"/>
          </p:nvPr>
        </p:nvSpPr>
        <p:spPr>
          <a:xfrm>
            <a:off x="447040" y="847090"/>
            <a:ext cx="7894320" cy="3838575"/>
          </a:xfrm>
        </p:spPr>
        <p:txBody>
          <a:bodyPr/>
          <a:lstStyle/>
          <a:p>
            <a:pPr>
              <a:spcBef>
                <a:spcPts val="500"/>
              </a:spcBef>
              <a:spcAft>
                <a:spcPts val="500"/>
              </a:spcAft>
            </a:pPr>
            <a:r>
              <a:rPr lang="en-US" sz="1700" dirty="0">
                <a:solidFill>
                  <a:schemeClr val="tx1"/>
                </a:solidFill>
              </a:rPr>
              <a:t>Establishes the sequence of backlog items based on program priorities, </a:t>
            </a:r>
            <a:r>
              <a:rPr lang="en-US" sz="1700" dirty="0"/>
              <a:t/>
            </a:r>
            <a:br>
              <a:rPr lang="en-US" sz="1700" dirty="0"/>
            </a:br>
            <a:r>
              <a:rPr lang="en-US" sz="1700" dirty="0" smtClean="0">
                <a:solidFill>
                  <a:schemeClr val="tx1"/>
                </a:solidFill>
              </a:rPr>
              <a:t>events</a:t>
            </a:r>
            <a:r>
              <a:rPr lang="en-US" sz="1700" dirty="0">
                <a:solidFill>
                  <a:schemeClr val="tx1"/>
                </a:solidFill>
              </a:rPr>
              <a:t>, and dependencies with other teams</a:t>
            </a:r>
          </a:p>
          <a:p>
            <a:pPr>
              <a:spcBef>
                <a:spcPts val="500"/>
              </a:spcBef>
              <a:spcAft>
                <a:spcPts val="500"/>
              </a:spcAft>
            </a:pPr>
            <a:r>
              <a:rPr lang="en-US" sz="1700" dirty="0">
                <a:solidFill>
                  <a:schemeClr val="tx1"/>
                </a:solidFill>
              </a:rPr>
              <a:t>Operates as part of an extended Product Management Team, </a:t>
            </a:r>
            <a:r>
              <a:rPr lang="en-US" sz="1700" dirty="0" smtClean="0">
                <a:solidFill>
                  <a:schemeClr val="tx1"/>
                </a:solidFill>
              </a:rPr>
              <a:t/>
            </a:r>
            <a:br>
              <a:rPr lang="en-US" sz="1700" dirty="0" smtClean="0">
                <a:solidFill>
                  <a:schemeClr val="tx1"/>
                </a:solidFill>
              </a:rPr>
            </a:br>
            <a:r>
              <a:rPr lang="en-US" sz="1700" dirty="0" smtClean="0">
                <a:solidFill>
                  <a:schemeClr val="tx1"/>
                </a:solidFill>
              </a:rPr>
              <a:t>usually </a:t>
            </a:r>
            <a:r>
              <a:rPr lang="en-US" sz="1700" dirty="0">
                <a:solidFill>
                  <a:schemeClr val="tx1"/>
                </a:solidFill>
              </a:rPr>
              <a:t>reporting via a “fat dotted line” to Product Management</a:t>
            </a:r>
          </a:p>
          <a:p>
            <a:pPr>
              <a:spcBef>
                <a:spcPts val="500"/>
              </a:spcBef>
              <a:spcAft>
                <a:spcPts val="500"/>
              </a:spcAft>
            </a:pPr>
            <a:r>
              <a:rPr lang="en-US" sz="1700" dirty="0">
                <a:solidFill>
                  <a:schemeClr val="tx1"/>
                </a:solidFill>
              </a:rPr>
              <a:t>Understands how the Enterprise Backlog Model operates with Epics, Capabilities, Features, and Stories </a:t>
            </a:r>
          </a:p>
          <a:p>
            <a:pPr>
              <a:spcBef>
                <a:spcPts val="500"/>
              </a:spcBef>
              <a:spcAft>
                <a:spcPts val="500"/>
              </a:spcAft>
            </a:pPr>
            <a:r>
              <a:rPr lang="en-US" sz="1700" dirty="0">
                <a:solidFill>
                  <a:schemeClr val="tx1"/>
                </a:solidFill>
              </a:rPr>
              <a:t>Uses PI Objectives and Iteration Goals to communicate with management </a:t>
            </a:r>
          </a:p>
          <a:p>
            <a:pPr>
              <a:spcBef>
                <a:spcPts val="500"/>
              </a:spcBef>
              <a:spcAft>
                <a:spcPts val="500"/>
              </a:spcAft>
            </a:pPr>
            <a:r>
              <a:rPr lang="en-US" sz="1700" dirty="0">
                <a:solidFill>
                  <a:schemeClr val="tx1"/>
                </a:solidFill>
              </a:rPr>
              <a:t>Coordinates with other Product Owners, the System Team, and shared services in the PI Planning meetings</a:t>
            </a:r>
          </a:p>
          <a:p>
            <a:pPr>
              <a:spcBef>
                <a:spcPts val="500"/>
              </a:spcBef>
              <a:spcAft>
                <a:spcPts val="500"/>
              </a:spcAft>
            </a:pPr>
            <a:r>
              <a:rPr lang="en-US" sz="1700" dirty="0">
                <a:solidFill>
                  <a:schemeClr val="tx1"/>
                </a:solidFill>
              </a:rPr>
              <a:t>Works with other Product Owners and the Product Management team throughout each Iteration and PI</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591" y="967054"/>
            <a:ext cx="848669" cy="1247215"/>
          </a:xfrm>
          <a:prstGeom prst="rect">
            <a:avLst/>
          </a:prstGeom>
        </p:spPr>
      </p:pic>
    </p:spTree>
    <p:extLst>
      <p:ext uri="{BB962C8B-B14F-4D97-AF65-F5344CB8AC3E}">
        <p14:creationId xmlns:p14="http://schemas.microsoft.com/office/powerpoint/2010/main" val="2184626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4502" y="967054"/>
            <a:ext cx="1325888" cy="1325888"/>
          </a:xfrm>
          <a:prstGeom prst="rect">
            <a:avLst/>
          </a:prstGeom>
        </p:spPr>
      </p:pic>
      <p:sp>
        <p:nvSpPr>
          <p:cNvPr id="2" name="Title 1"/>
          <p:cNvSpPr>
            <a:spLocks noGrp="1"/>
          </p:cNvSpPr>
          <p:nvPr>
            <p:ph type="title"/>
          </p:nvPr>
        </p:nvSpPr>
        <p:spPr/>
        <p:txBody>
          <a:bodyPr/>
          <a:lstStyle/>
          <a:p>
            <a:r>
              <a:rPr lang="en-US" dirty="0" smtClean="0"/>
              <a:t>Product Owner responsibilities</a:t>
            </a:r>
            <a:endParaRPr lang="en-US" dirty="0"/>
          </a:p>
        </p:txBody>
      </p:sp>
      <p:sp>
        <p:nvSpPr>
          <p:cNvPr id="3" name="Content Placeholder 2"/>
          <p:cNvSpPr>
            <a:spLocks noGrp="1"/>
          </p:cNvSpPr>
          <p:nvPr>
            <p:ph idx="1"/>
          </p:nvPr>
        </p:nvSpPr>
        <p:spPr>
          <a:xfrm>
            <a:off x="403424" y="845756"/>
            <a:ext cx="8280836" cy="3838575"/>
          </a:xfrm>
        </p:spPr>
        <p:txBody>
          <a:bodyPr/>
          <a:lstStyle/>
          <a:p>
            <a:pPr>
              <a:spcAft>
                <a:spcPts val="100"/>
              </a:spcAft>
            </a:pPr>
            <a:r>
              <a:rPr lang="en-US" sz="1800" dirty="0" smtClean="0"/>
              <a:t>Ensures Stories and Enablers meet the acceptance criteria</a:t>
            </a:r>
          </a:p>
          <a:p>
            <a:pPr lvl="1">
              <a:spcAft>
                <a:spcPts val="100"/>
              </a:spcAft>
            </a:pPr>
            <a:r>
              <a:rPr lang="en-US" sz="1600" dirty="0" smtClean="0"/>
              <a:t>Stories are aligned to Vision, Features, and PI Objectives</a:t>
            </a:r>
          </a:p>
          <a:p>
            <a:pPr lvl="1">
              <a:spcAft>
                <a:spcPts val="100"/>
              </a:spcAft>
            </a:pPr>
            <a:r>
              <a:rPr lang="en-US" sz="1600" dirty="0" smtClean="0"/>
              <a:t>Has content authority for the Team Backlog</a:t>
            </a:r>
          </a:p>
          <a:p>
            <a:pPr>
              <a:spcAft>
                <a:spcPts val="100"/>
              </a:spcAft>
            </a:pPr>
            <a:r>
              <a:rPr lang="en-US" sz="1800" dirty="0" smtClean="0"/>
              <a:t>Represents customers and stakeholders</a:t>
            </a:r>
          </a:p>
          <a:p>
            <a:pPr>
              <a:spcAft>
                <a:spcPts val="100"/>
              </a:spcAft>
            </a:pPr>
            <a:r>
              <a:rPr lang="en-US" sz="1800" dirty="0" smtClean="0"/>
              <a:t>Participates in Iteration ceremonies as a team member</a:t>
            </a:r>
          </a:p>
          <a:p>
            <a:pPr>
              <a:spcAft>
                <a:spcPts val="100"/>
              </a:spcAft>
            </a:pPr>
            <a:r>
              <a:rPr lang="en-US" sz="1800" dirty="0" smtClean="0"/>
              <a:t>Helps decompose Features into Stories and prioritizes the Team Backlog</a:t>
            </a:r>
          </a:p>
          <a:p>
            <a:pPr lvl="1">
              <a:spcAft>
                <a:spcPts val="100"/>
              </a:spcAft>
            </a:pPr>
            <a:r>
              <a:rPr lang="en-US" sz="1600" dirty="0" smtClean="0"/>
              <a:t>Works with the System Architect and the Team to understand </a:t>
            </a:r>
            <a:br>
              <a:rPr lang="en-US" sz="1600" dirty="0" smtClean="0"/>
            </a:br>
            <a:r>
              <a:rPr lang="en-US" sz="1600" dirty="0" smtClean="0"/>
              <a:t>and prioritize Enablers</a:t>
            </a:r>
          </a:p>
          <a:p>
            <a:pPr>
              <a:spcAft>
                <a:spcPts val="100"/>
              </a:spcAft>
            </a:pPr>
            <a:r>
              <a:rPr lang="en-US" sz="1800" dirty="0" smtClean="0"/>
              <a:t>Is open to negotiations that will occur</a:t>
            </a:r>
          </a:p>
          <a:p>
            <a:pPr>
              <a:spcAft>
                <a:spcPts val="100"/>
              </a:spcAft>
            </a:pPr>
            <a:r>
              <a:rPr lang="en-US" sz="1800" dirty="0" smtClean="0"/>
              <a:t>Accepts the Stories as done</a:t>
            </a:r>
            <a:endParaRPr lang="en-US" sz="1800" dirty="0"/>
          </a:p>
        </p:txBody>
      </p:sp>
    </p:spTree>
    <p:extLst>
      <p:ext uri="{BB962C8B-B14F-4D97-AF65-F5344CB8AC3E}">
        <p14:creationId xmlns:p14="http://schemas.microsoft.com/office/powerpoint/2010/main" val="465845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Proven</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9501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Candidates for the Product Owner role</a:t>
            </a:r>
            <a:endParaRPr lang="en-US" dirty="0"/>
          </a:p>
        </p:txBody>
      </p:sp>
      <p:sp>
        <p:nvSpPr>
          <p:cNvPr id="3" name="Content Placeholder 2"/>
          <p:cNvSpPr>
            <a:spLocks noGrp="1"/>
          </p:cNvSpPr>
          <p:nvPr>
            <p:ph idx="1"/>
          </p:nvPr>
        </p:nvSpPr>
        <p:spPr/>
        <p:txBody>
          <a:bodyPr/>
          <a:lstStyle/>
          <a:p>
            <a:r>
              <a:rPr lang="en-US" dirty="0" smtClean="0"/>
              <a:t>Business Analysts (BAs)</a:t>
            </a:r>
          </a:p>
          <a:p>
            <a:r>
              <a:rPr lang="en-US" dirty="0" smtClean="0"/>
              <a:t>Subject Matter Experts (SMEs)</a:t>
            </a:r>
          </a:p>
          <a:p>
            <a:r>
              <a:rPr lang="en-US" dirty="0" smtClean="0"/>
              <a:t>Project Managers</a:t>
            </a:r>
          </a:p>
          <a:p>
            <a:r>
              <a:rPr lang="en-US" dirty="0" smtClean="0"/>
              <a:t>Domain Experts</a:t>
            </a:r>
          </a:p>
          <a:p>
            <a:r>
              <a:rPr lang="en-US" dirty="0" smtClean="0"/>
              <a:t>Architects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5587" y="1507162"/>
            <a:ext cx="3768673" cy="2280047"/>
          </a:xfrm>
          <a:prstGeom prst="rect">
            <a:avLst/>
          </a:prstGeom>
        </p:spPr>
      </p:pic>
    </p:spTree>
    <p:extLst>
      <p:ext uri="{BB962C8B-B14F-4D97-AF65-F5344CB8AC3E}">
        <p14:creationId xmlns:p14="http://schemas.microsoft.com/office/powerpoint/2010/main" val="4135794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Owner attributes</a:t>
            </a:r>
            <a:endParaRPr lang="en-US" dirty="0"/>
          </a:p>
        </p:txBody>
      </p:sp>
      <p:sp>
        <p:nvSpPr>
          <p:cNvPr id="4" name="Content Placeholder 3"/>
          <p:cNvSpPr>
            <a:spLocks noGrp="1"/>
          </p:cNvSpPr>
          <p:nvPr>
            <p:ph type="body" sz="quarter" idx="10"/>
          </p:nvPr>
        </p:nvSpPr>
        <p:spPr/>
        <p:txBody>
          <a:bodyPr/>
          <a:lstStyle/>
          <a:p>
            <a:r>
              <a:rPr lang="en-US" dirty="0" smtClean="0"/>
              <a:t>Focused on delivering stories and enablers to the train, tasked with helping the team </a:t>
            </a:r>
            <a:r>
              <a:rPr lang="en-US" i="1" dirty="0" smtClean="0">
                <a:solidFill>
                  <a:schemeClr val="accent2"/>
                </a:solidFill>
              </a:rPr>
              <a:t>build the right things at the right time</a:t>
            </a:r>
            <a:r>
              <a:rPr lang="en-US" i="1" dirty="0" smtClean="0">
                <a:solidFill>
                  <a:schemeClr val="tx1"/>
                </a:solidFill>
              </a:rPr>
              <a:t>.</a:t>
            </a:r>
            <a:endParaRPr lang="en-US" i="1" dirty="0">
              <a:solidFill>
                <a:schemeClr val="tx1"/>
              </a:solidFill>
            </a:endParaRPr>
          </a:p>
        </p:txBody>
      </p:sp>
      <p:sp>
        <p:nvSpPr>
          <p:cNvPr id="11" name="Text Placeholder 10"/>
          <p:cNvSpPr>
            <a:spLocks noGrp="1"/>
          </p:cNvSpPr>
          <p:nvPr>
            <p:ph type="body" sz="quarter" idx="11"/>
          </p:nvPr>
        </p:nvSpPr>
        <p:spPr>
          <a:xfrm>
            <a:off x="718459" y="1926952"/>
            <a:ext cx="2920481" cy="1506715"/>
          </a:xfrm>
        </p:spPr>
        <p:txBody>
          <a:bodyPr numCol="1"/>
          <a:lstStyle/>
          <a:p>
            <a:r>
              <a:rPr lang="en-US" dirty="0" smtClean="0"/>
              <a:t>Ability to communicate</a:t>
            </a:r>
          </a:p>
          <a:p>
            <a:r>
              <a:rPr lang="en-US" dirty="0" smtClean="0"/>
              <a:t>Good business sense</a:t>
            </a:r>
          </a:p>
          <a:p>
            <a:r>
              <a:rPr lang="en-US" dirty="0" smtClean="0"/>
              <a:t>Technical foundation</a:t>
            </a:r>
          </a:p>
          <a:p>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333" t="17334" r="15037" b="16889"/>
          <a:stretch/>
        </p:blipFill>
        <p:spPr>
          <a:xfrm>
            <a:off x="6694795" y="1926952"/>
            <a:ext cx="1240812" cy="1172170"/>
          </a:xfrm>
          <a:prstGeom prst="rect">
            <a:avLst/>
          </a:prstGeom>
        </p:spPr>
      </p:pic>
      <p:sp>
        <p:nvSpPr>
          <p:cNvPr id="12" name="Text Placeholder 10"/>
          <p:cNvSpPr txBox="1">
            <a:spLocks/>
          </p:cNvSpPr>
          <p:nvPr/>
        </p:nvSpPr>
        <p:spPr bwMode="auto">
          <a:xfrm>
            <a:off x="3774314" y="1926952"/>
            <a:ext cx="2920481" cy="150671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19075" indent="-219075" algn="l" rtl="0" eaLnBrk="1" fontAlgn="base" hangingPunct="1">
              <a:lnSpc>
                <a:spcPct val="110000"/>
              </a:lnSpc>
              <a:spcBef>
                <a:spcPts val="600"/>
              </a:spcBef>
              <a:spcAft>
                <a:spcPts val="600"/>
              </a:spcAft>
              <a:buClr>
                <a:schemeClr val="bg1">
                  <a:lumMod val="65000"/>
                </a:schemeClr>
              </a:buClr>
              <a:buSzPct val="100000"/>
              <a:buFont typeface="Webdings" pitchFamily="18" charset="2"/>
              <a:buChar char="4"/>
              <a:defRPr sz="1800">
                <a:solidFill>
                  <a:srgbClr val="565656"/>
                </a:solidFill>
                <a:latin typeface="+mn-lt"/>
                <a:ea typeface="+mn-ea"/>
                <a:cs typeface="+mn-cs"/>
              </a:defRPr>
            </a:lvl1pPr>
            <a:lvl2pPr marL="561975" indent="-209550" algn="l" rtl="0" eaLnBrk="1" fontAlgn="base" hangingPunct="1">
              <a:lnSpc>
                <a:spcPct val="110000"/>
              </a:lnSpc>
              <a:spcBef>
                <a:spcPts val="600"/>
              </a:spcBef>
              <a:spcAft>
                <a:spcPts val="600"/>
              </a:spcAft>
              <a:buClr>
                <a:schemeClr val="tx1">
                  <a:lumMod val="50000"/>
                  <a:lumOff val="50000"/>
                </a:schemeClr>
              </a:buClr>
              <a:buSzPct val="117000"/>
              <a:buFont typeface="Lucida Grande"/>
              <a:buChar char="-"/>
              <a:defRPr sz="1600">
                <a:solidFill>
                  <a:srgbClr val="565656"/>
                </a:solidFill>
                <a:latin typeface="+mn-lt"/>
                <a:cs typeface="+mn-cs"/>
              </a:defRPr>
            </a:lvl2pPr>
            <a:lvl3pPr marL="771525" indent="-171450" algn="l" rtl="0" eaLnBrk="1" fontAlgn="base" hangingPunct="1">
              <a:lnSpc>
                <a:spcPct val="110000"/>
              </a:lnSpc>
              <a:spcBef>
                <a:spcPts val="600"/>
              </a:spcBef>
              <a:spcAft>
                <a:spcPts val="600"/>
              </a:spcAft>
              <a:buClr>
                <a:schemeClr val="tx1">
                  <a:lumMod val="50000"/>
                  <a:lumOff val="50000"/>
                </a:schemeClr>
              </a:buClr>
              <a:buSzPct val="110000"/>
              <a:buFont typeface="Lucida Grande"/>
              <a:buChar char="-"/>
              <a:defRPr lang="en-US" altLang="en-US" sz="1600">
                <a:solidFill>
                  <a:srgbClr val="565656"/>
                </a:solidFill>
                <a:latin typeface="+mn-lt"/>
                <a:cs typeface="+mn-cs"/>
              </a:defRPr>
            </a:lvl3pPr>
            <a:lvl4pPr marL="1071563" indent="-214313" algn="l" rtl="0" eaLnBrk="1" fontAlgn="base" hangingPunct="1">
              <a:lnSpc>
                <a:spcPct val="110000"/>
              </a:lnSpc>
              <a:spcBef>
                <a:spcPts val="225"/>
              </a:spcBef>
              <a:spcAft>
                <a:spcPts val="225"/>
              </a:spcAft>
              <a:buClr>
                <a:schemeClr val="tx1">
                  <a:lumMod val="75000"/>
                  <a:lumOff val="25000"/>
                </a:schemeClr>
              </a:buClr>
              <a:buSzPct val="110000"/>
              <a:buFont typeface="Lucida Grande"/>
              <a:buChar char="-"/>
              <a:defRPr sz="1350" baseline="0">
                <a:solidFill>
                  <a:schemeClr val="tx1"/>
                </a:solidFill>
                <a:latin typeface="+mn-lt"/>
                <a:cs typeface="+mn-cs"/>
              </a:defRPr>
            </a:lvl4pPr>
            <a:lvl5pPr marL="1246585" indent="-170260" algn="l" rtl="0" eaLnBrk="1" fontAlgn="base" hangingPunct="1">
              <a:lnSpc>
                <a:spcPct val="110000"/>
              </a:lnSpc>
              <a:spcBef>
                <a:spcPts val="225"/>
              </a:spcBef>
              <a:spcAft>
                <a:spcPts val="225"/>
              </a:spcAft>
              <a:buClr>
                <a:schemeClr val="tx1">
                  <a:lumMod val="75000"/>
                  <a:lumOff val="25000"/>
                </a:schemeClr>
              </a:buClr>
              <a:buSzPct val="110000"/>
              <a:buFont typeface="Arial Black" pitchFamily="34" charset="0"/>
              <a:buChar char="–"/>
              <a:defRPr sz="1350">
                <a:solidFill>
                  <a:schemeClr val="tx1"/>
                </a:solidFill>
                <a:latin typeface="+mn-lt"/>
                <a:cs typeface="+mn-cs"/>
              </a:defRPr>
            </a:lvl5pPr>
            <a:lvl6pPr marL="15418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6pPr>
            <a:lvl7pPr marL="18847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7pPr>
            <a:lvl8pPr marL="22276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8pPr>
            <a:lvl9pPr marL="25705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9pPr>
          </a:lstStyle>
          <a:p>
            <a:r>
              <a:rPr lang="en-US" kern="0" dirty="0" smtClean="0"/>
              <a:t>Trust</a:t>
            </a:r>
          </a:p>
          <a:p>
            <a:r>
              <a:rPr lang="en-US" kern="0" dirty="0" smtClean="0"/>
              <a:t>Courage</a:t>
            </a:r>
          </a:p>
          <a:p>
            <a:r>
              <a:rPr lang="en-US" kern="0" dirty="0" smtClean="0"/>
              <a:t>Content authority</a:t>
            </a:r>
          </a:p>
          <a:p>
            <a:endParaRPr lang="en-US" kern="0" dirty="0" smtClean="0"/>
          </a:p>
          <a:p>
            <a:endParaRPr lang="en-US" kern="0" dirty="0"/>
          </a:p>
        </p:txBody>
      </p:sp>
    </p:spTree>
    <p:extLst>
      <p:ext uri="{BB962C8B-B14F-4D97-AF65-F5344CB8AC3E}">
        <p14:creationId xmlns:p14="http://schemas.microsoft.com/office/powerpoint/2010/main" val="724474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Product Owner in the Enterprise</a:t>
            </a:r>
            <a:endParaRPr lang="en-US" dirty="0"/>
          </a:p>
        </p:txBody>
      </p:sp>
      <p:sp>
        <p:nvSpPr>
          <p:cNvPr id="4" name="Content Placeholder 3"/>
          <p:cNvSpPr>
            <a:spLocks noGrp="1"/>
          </p:cNvSpPr>
          <p:nvPr>
            <p:ph idx="1"/>
          </p:nvPr>
        </p:nvSpPr>
        <p:spPr>
          <a:xfrm>
            <a:off x="398780" y="1013707"/>
            <a:ext cx="7709522" cy="3838575"/>
          </a:xfrm>
        </p:spPr>
        <p:txBody>
          <a:bodyPr/>
          <a:lstStyle/>
          <a:p>
            <a:pPr>
              <a:spcBef>
                <a:spcPts val="600"/>
              </a:spcBef>
              <a:spcAft>
                <a:spcPts val="600"/>
              </a:spcAft>
            </a:pPr>
            <a:r>
              <a:rPr lang="en-US" sz="1600" dirty="0" smtClean="0"/>
              <a:t>Establishes the sequence of backlog items based on program priorities, </a:t>
            </a:r>
            <a:br>
              <a:rPr lang="en-US" sz="1600" dirty="0" smtClean="0"/>
            </a:br>
            <a:r>
              <a:rPr lang="en-US" sz="1600" dirty="0" smtClean="0"/>
              <a:t>events, and dependencies with other teams</a:t>
            </a:r>
          </a:p>
          <a:p>
            <a:pPr>
              <a:spcBef>
                <a:spcPts val="600"/>
              </a:spcBef>
              <a:spcAft>
                <a:spcPts val="600"/>
              </a:spcAft>
            </a:pPr>
            <a:r>
              <a:rPr lang="en-US" sz="1600" dirty="0" smtClean="0"/>
              <a:t>Operates as part of an extended Product Management Team</a:t>
            </a:r>
          </a:p>
          <a:p>
            <a:pPr>
              <a:spcBef>
                <a:spcPts val="600"/>
              </a:spcBef>
              <a:spcAft>
                <a:spcPts val="600"/>
              </a:spcAft>
            </a:pPr>
            <a:r>
              <a:rPr lang="en-US" sz="1600" dirty="0" smtClean="0"/>
              <a:t>Understands how to operate with Epics, Capabilities, Features, and Stories </a:t>
            </a:r>
          </a:p>
          <a:p>
            <a:pPr>
              <a:spcBef>
                <a:spcPts val="600"/>
              </a:spcBef>
              <a:spcAft>
                <a:spcPts val="600"/>
              </a:spcAft>
            </a:pPr>
            <a:r>
              <a:rPr lang="en-US" sz="1600" dirty="0" smtClean="0"/>
              <a:t>Uses PI Objectives and Iteration Goals to communicate with management </a:t>
            </a:r>
          </a:p>
          <a:p>
            <a:pPr>
              <a:spcBef>
                <a:spcPts val="600"/>
              </a:spcBef>
              <a:spcAft>
                <a:spcPts val="600"/>
              </a:spcAft>
            </a:pPr>
            <a:r>
              <a:rPr lang="en-US" sz="1600" dirty="0" smtClean="0"/>
              <a:t>Coordinates with other Product Owners, the System Team, and shared resources in the ART PI Planning meetings</a:t>
            </a:r>
          </a:p>
          <a:p>
            <a:pPr>
              <a:spcBef>
                <a:spcPts val="600"/>
              </a:spcBef>
              <a:spcAft>
                <a:spcPts val="600"/>
              </a:spcAft>
            </a:pPr>
            <a:r>
              <a:rPr lang="en-US" sz="1600" dirty="0" smtClean="0"/>
              <a:t>Works with other Product Owners and Product Management throughout each Iteration and PI</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865" y="1013707"/>
            <a:ext cx="906395" cy="1332050"/>
          </a:xfrm>
          <a:prstGeom prst="rect">
            <a:avLst/>
          </a:prstGeom>
        </p:spPr>
      </p:pic>
    </p:spTree>
    <p:extLst>
      <p:ext uri="{BB962C8B-B14F-4D97-AF65-F5344CB8AC3E}">
        <p14:creationId xmlns:p14="http://schemas.microsoft.com/office/powerpoint/2010/main" val="1037322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Product Manager</a:t>
            </a:r>
            <a:endParaRPr lang="en-US" dirty="0"/>
          </a:p>
        </p:txBody>
      </p:sp>
    </p:spTree>
    <p:extLst>
      <p:ext uri="{BB962C8B-B14F-4D97-AF65-F5344CB8AC3E}">
        <p14:creationId xmlns:p14="http://schemas.microsoft.com/office/powerpoint/2010/main" val="2487147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Agile Release Train</a:t>
            </a:r>
            <a:endParaRPr lang="ru-RU" dirty="0"/>
          </a:p>
        </p:txBody>
      </p:sp>
      <p:sp>
        <p:nvSpPr>
          <p:cNvPr id="14" name="Content Placeholder 13"/>
          <p:cNvSpPr>
            <a:spLocks noGrp="1"/>
          </p:cNvSpPr>
          <p:nvPr>
            <p:ph idx="1"/>
          </p:nvPr>
        </p:nvSpPr>
        <p:spPr>
          <a:xfrm>
            <a:off x="394136" y="967054"/>
            <a:ext cx="8343900" cy="2383103"/>
          </a:xfrm>
        </p:spPr>
        <p:txBody>
          <a:bodyPr/>
          <a:lstStyle/>
          <a:p>
            <a:pPr>
              <a:spcBef>
                <a:spcPts val="200"/>
              </a:spcBef>
              <a:spcAft>
                <a:spcPts val="200"/>
              </a:spcAft>
            </a:pPr>
            <a:r>
              <a:rPr lang="en-US" sz="1600" dirty="0" smtClean="0"/>
              <a:t>A virtual organization of 5 – 12 teams (50 – 125+ individuals) that plans, commits, and executes together</a:t>
            </a:r>
          </a:p>
          <a:p>
            <a:pPr>
              <a:spcBef>
                <a:spcPts val="200"/>
              </a:spcBef>
              <a:spcAft>
                <a:spcPts val="200"/>
              </a:spcAft>
            </a:pPr>
            <a:r>
              <a:rPr lang="en-US" sz="1600" dirty="0" smtClean="0"/>
              <a:t>Program Increment (PI) is a fixed time box; default is 10 weeks</a:t>
            </a:r>
          </a:p>
          <a:p>
            <a:pPr>
              <a:spcBef>
                <a:spcPts val="200"/>
              </a:spcBef>
              <a:spcAft>
                <a:spcPts val="200"/>
              </a:spcAft>
            </a:pPr>
            <a:r>
              <a:rPr lang="en-US" sz="1600" dirty="0" smtClean="0"/>
              <a:t>Synchronized Iterations and PIs</a:t>
            </a:r>
          </a:p>
          <a:p>
            <a:pPr>
              <a:spcBef>
                <a:spcPts val="200"/>
              </a:spcBef>
              <a:spcAft>
                <a:spcPts val="200"/>
              </a:spcAft>
            </a:pPr>
            <a:r>
              <a:rPr lang="en-US" sz="1600" dirty="0" smtClean="0"/>
              <a:t>Aligned to a common mission via a single Program Backlog</a:t>
            </a:r>
          </a:p>
          <a:p>
            <a:pPr>
              <a:spcBef>
                <a:spcPts val="200"/>
              </a:spcBef>
              <a:spcAft>
                <a:spcPts val="200"/>
              </a:spcAft>
            </a:pPr>
            <a:r>
              <a:rPr lang="en-US" sz="1600" dirty="0" smtClean="0"/>
              <a:t>Operates under architectural and UX guidance</a:t>
            </a:r>
          </a:p>
          <a:p>
            <a:pPr>
              <a:spcBef>
                <a:spcPts val="200"/>
              </a:spcBef>
              <a:spcAft>
                <a:spcPts val="200"/>
              </a:spcAft>
            </a:pPr>
            <a:r>
              <a:rPr lang="en-US" sz="1600" dirty="0" smtClean="0"/>
              <a:t>Frequently produces valuable and evaluable System Level Solutions  </a:t>
            </a:r>
            <a:endParaRPr lang="en-US" sz="1600" dirty="0"/>
          </a:p>
        </p:txBody>
      </p:sp>
      <p:sp>
        <p:nvSpPr>
          <p:cNvPr id="8" name="Right Arrow 7"/>
          <p:cNvSpPr/>
          <p:nvPr/>
        </p:nvSpPr>
        <p:spPr>
          <a:xfrm>
            <a:off x="789304" y="3399143"/>
            <a:ext cx="6886213" cy="1056533"/>
          </a:xfrm>
          <a:prstGeom prst="rightArrow">
            <a:avLst/>
          </a:prstGeom>
          <a:solidFill>
            <a:schemeClr val="bg1">
              <a:lumMod val="65000"/>
            </a:schemeClr>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1327415" y="3681312"/>
            <a:ext cx="1309324" cy="460120"/>
          </a:xfrm>
          <a:custGeom>
            <a:avLst/>
            <a:gdLst>
              <a:gd name="connsiteX0" fmla="*/ 0 w 957617"/>
              <a:gd name="connsiteY0" fmla="*/ 61666 h 369990"/>
              <a:gd name="connsiteX1" fmla="*/ 61666 w 957617"/>
              <a:gd name="connsiteY1" fmla="*/ 0 h 369990"/>
              <a:gd name="connsiteX2" fmla="*/ 895951 w 957617"/>
              <a:gd name="connsiteY2" fmla="*/ 0 h 369990"/>
              <a:gd name="connsiteX3" fmla="*/ 957617 w 957617"/>
              <a:gd name="connsiteY3" fmla="*/ 61666 h 369990"/>
              <a:gd name="connsiteX4" fmla="*/ 957617 w 957617"/>
              <a:gd name="connsiteY4" fmla="*/ 308324 h 369990"/>
              <a:gd name="connsiteX5" fmla="*/ 895951 w 957617"/>
              <a:gd name="connsiteY5" fmla="*/ 369990 h 369990"/>
              <a:gd name="connsiteX6" fmla="*/ 61666 w 957617"/>
              <a:gd name="connsiteY6" fmla="*/ 369990 h 369990"/>
              <a:gd name="connsiteX7" fmla="*/ 0 w 957617"/>
              <a:gd name="connsiteY7" fmla="*/ 308324 h 369990"/>
              <a:gd name="connsiteX8" fmla="*/ 0 w 957617"/>
              <a:gd name="connsiteY8" fmla="*/ 61666 h 36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617" h="369990">
                <a:moveTo>
                  <a:pt x="0" y="61666"/>
                </a:moveTo>
                <a:cubicBezTo>
                  <a:pt x="0" y="27609"/>
                  <a:pt x="27609" y="0"/>
                  <a:pt x="61666" y="0"/>
                </a:cubicBezTo>
                <a:lnTo>
                  <a:pt x="895951" y="0"/>
                </a:lnTo>
                <a:cubicBezTo>
                  <a:pt x="930008" y="0"/>
                  <a:pt x="957617" y="27609"/>
                  <a:pt x="957617" y="61666"/>
                </a:cubicBezTo>
                <a:lnTo>
                  <a:pt x="957617" y="308324"/>
                </a:lnTo>
                <a:cubicBezTo>
                  <a:pt x="957617" y="342381"/>
                  <a:pt x="930008" y="369990"/>
                  <a:pt x="895951" y="369990"/>
                </a:cubicBezTo>
                <a:lnTo>
                  <a:pt x="61666" y="369990"/>
                </a:lnTo>
                <a:cubicBezTo>
                  <a:pt x="27609" y="369990"/>
                  <a:pt x="0" y="342381"/>
                  <a:pt x="0" y="308324"/>
                </a:cubicBezTo>
                <a:lnTo>
                  <a:pt x="0" y="6166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300" kern="1200" dirty="0"/>
              <a:t>Define new functionality</a:t>
            </a:r>
            <a:endParaRPr lang="ru-RU" sz="1300" kern="1200" dirty="0"/>
          </a:p>
        </p:txBody>
      </p:sp>
      <p:sp>
        <p:nvSpPr>
          <p:cNvPr id="10" name="Freeform 9"/>
          <p:cNvSpPr/>
          <p:nvPr/>
        </p:nvSpPr>
        <p:spPr>
          <a:xfrm>
            <a:off x="2729970" y="3681312"/>
            <a:ext cx="1307592" cy="457200"/>
          </a:xfrm>
          <a:custGeom>
            <a:avLst/>
            <a:gdLst>
              <a:gd name="connsiteX0" fmla="*/ 0 w 957617"/>
              <a:gd name="connsiteY0" fmla="*/ 61666 h 369990"/>
              <a:gd name="connsiteX1" fmla="*/ 61666 w 957617"/>
              <a:gd name="connsiteY1" fmla="*/ 0 h 369990"/>
              <a:gd name="connsiteX2" fmla="*/ 895951 w 957617"/>
              <a:gd name="connsiteY2" fmla="*/ 0 h 369990"/>
              <a:gd name="connsiteX3" fmla="*/ 957617 w 957617"/>
              <a:gd name="connsiteY3" fmla="*/ 61666 h 369990"/>
              <a:gd name="connsiteX4" fmla="*/ 957617 w 957617"/>
              <a:gd name="connsiteY4" fmla="*/ 308324 h 369990"/>
              <a:gd name="connsiteX5" fmla="*/ 895951 w 957617"/>
              <a:gd name="connsiteY5" fmla="*/ 369990 h 369990"/>
              <a:gd name="connsiteX6" fmla="*/ 61666 w 957617"/>
              <a:gd name="connsiteY6" fmla="*/ 369990 h 369990"/>
              <a:gd name="connsiteX7" fmla="*/ 0 w 957617"/>
              <a:gd name="connsiteY7" fmla="*/ 308324 h 369990"/>
              <a:gd name="connsiteX8" fmla="*/ 0 w 957617"/>
              <a:gd name="connsiteY8" fmla="*/ 61666 h 36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617" h="369990">
                <a:moveTo>
                  <a:pt x="0" y="61666"/>
                </a:moveTo>
                <a:cubicBezTo>
                  <a:pt x="0" y="27609"/>
                  <a:pt x="27609" y="0"/>
                  <a:pt x="61666" y="0"/>
                </a:cubicBezTo>
                <a:lnTo>
                  <a:pt x="895951" y="0"/>
                </a:lnTo>
                <a:cubicBezTo>
                  <a:pt x="930008" y="0"/>
                  <a:pt x="957617" y="27609"/>
                  <a:pt x="957617" y="61666"/>
                </a:cubicBezTo>
                <a:lnTo>
                  <a:pt x="957617" y="308324"/>
                </a:lnTo>
                <a:cubicBezTo>
                  <a:pt x="957617" y="342381"/>
                  <a:pt x="930008" y="369990"/>
                  <a:pt x="895951" y="369990"/>
                </a:cubicBezTo>
                <a:lnTo>
                  <a:pt x="61666" y="369990"/>
                </a:lnTo>
                <a:cubicBezTo>
                  <a:pt x="27609" y="369990"/>
                  <a:pt x="0" y="342381"/>
                  <a:pt x="0" y="308324"/>
                </a:cubicBezTo>
                <a:lnTo>
                  <a:pt x="0" y="61666"/>
                </a:lnTo>
                <a:close/>
              </a:path>
            </a:pathLst>
          </a:custGeom>
          <a:solidFill>
            <a:schemeClr val="accent3"/>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71401" tIns="71401" rIns="71401" bIns="71401" numCol="1" spcCol="1270" anchor="ctr" anchorCtr="0">
            <a:noAutofit/>
          </a:bodyPr>
          <a:lstStyle/>
          <a:p>
            <a:pPr lvl="0" algn="ctr" defTabSz="622300">
              <a:lnSpc>
                <a:spcPct val="90000"/>
              </a:lnSpc>
              <a:spcBef>
                <a:spcPct val="0"/>
              </a:spcBef>
              <a:spcAft>
                <a:spcPct val="35000"/>
              </a:spcAft>
            </a:pPr>
            <a:r>
              <a:rPr lang="en-US" sz="1300" kern="1200" dirty="0">
                <a:solidFill>
                  <a:schemeClr val="tx2"/>
                </a:solidFill>
              </a:rPr>
              <a:t>Implement</a:t>
            </a:r>
            <a:endParaRPr lang="ru-RU" sz="1300" kern="1200" dirty="0">
              <a:solidFill>
                <a:schemeClr val="tx2"/>
              </a:solidFill>
            </a:endParaRPr>
          </a:p>
        </p:txBody>
      </p:sp>
      <p:sp>
        <p:nvSpPr>
          <p:cNvPr id="18" name="Freeform 17"/>
          <p:cNvSpPr/>
          <p:nvPr/>
        </p:nvSpPr>
        <p:spPr>
          <a:xfrm>
            <a:off x="4130793" y="3681312"/>
            <a:ext cx="1307592" cy="457200"/>
          </a:xfrm>
          <a:custGeom>
            <a:avLst/>
            <a:gdLst>
              <a:gd name="connsiteX0" fmla="*/ 0 w 957617"/>
              <a:gd name="connsiteY0" fmla="*/ 61666 h 369990"/>
              <a:gd name="connsiteX1" fmla="*/ 61666 w 957617"/>
              <a:gd name="connsiteY1" fmla="*/ 0 h 369990"/>
              <a:gd name="connsiteX2" fmla="*/ 895951 w 957617"/>
              <a:gd name="connsiteY2" fmla="*/ 0 h 369990"/>
              <a:gd name="connsiteX3" fmla="*/ 957617 w 957617"/>
              <a:gd name="connsiteY3" fmla="*/ 61666 h 369990"/>
              <a:gd name="connsiteX4" fmla="*/ 957617 w 957617"/>
              <a:gd name="connsiteY4" fmla="*/ 308324 h 369990"/>
              <a:gd name="connsiteX5" fmla="*/ 895951 w 957617"/>
              <a:gd name="connsiteY5" fmla="*/ 369990 h 369990"/>
              <a:gd name="connsiteX6" fmla="*/ 61666 w 957617"/>
              <a:gd name="connsiteY6" fmla="*/ 369990 h 369990"/>
              <a:gd name="connsiteX7" fmla="*/ 0 w 957617"/>
              <a:gd name="connsiteY7" fmla="*/ 308324 h 369990"/>
              <a:gd name="connsiteX8" fmla="*/ 0 w 957617"/>
              <a:gd name="connsiteY8" fmla="*/ 61666 h 36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617" h="369990">
                <a:moveTo>
                  <a:pt x="0" y="61666"/>
                </a:moveTo>
                <a:cubicBezTo>
                  <a:pt x="0" y="27609"/>
                  <a:pt x="27609" y="0"/>
                  <a:pt x="61666" y="0"/>
                </a:cubicBezTo>
                <a:lnTo>
                  <a:pt x="895951" y="0"/>
                </a:lnTo>
                <a:cubicBezTo>
                  <a:pt x="930008" y="0"/>
                  <a:pt x="957617" y="27609"/>
                  <a:pt x="957617" y="61666"/>
                </a:cubicBezTo>
                <a:lnTo>
                  <a:pt x="957617" y="308324"/>
                </a:lnTo>
                <a:cubicBezTo>
                  <a:pt x="957617" y="342381"/>
                  <a:pt x="930008" y="369990"/>
                  <a:pt x="895951" y="369990"/>
                </a:cubicBezTo>
                <a:lnTo>
                  <a:pt x="61666" y="369990"/>
                </a:lnTo>
                <a:cubicBezTo>
                  <a:pt x="27609" y="369990"/>
                  <a:pt x="0" y="342381"/>
                  <a:pt x="0" y="308324"/>
                </a:cubicBezTo>
                <a:lnTo>
                  <a:pt x="0" y="61666"/>
                </a:ln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71401" tIns="71401" rIns="71401" bIns="71401" numCol="1" spcCol="1270" anchor="ctr" anchorCtr="0">
            <a:noAutofit/>
          </a:bodyPr>
          <a:lstStyle/>
          <a:p>
            <a:pPr lvl="0" algn="ctr" defTabSz="622300">
              <a:lnSpc>
                <a:spcPct val="90000"/>
              </a:lnSpc>
              <a:spcBef>
                <a:spcPct val="0"/>
              </a:spcBef>
              <a:spcAft>
                <a:spcPct val="35000"/>
              </a:spcAft>
            </a:pPr>
            <a:r>
              <a:rPr lang="en-US" sz="1300" kern="1200" dirty="0"/>
              <a:t>Acceptance test</a:t>
            </a:r>
            <a:endParaRPr lang="ru-RU" sz="1300" kern="1200" dirty="0"/>
          </a:p>
        </p:txBody>
      </p:sp>
      <p:sp>
        <p:nvSpPr>
          <p:cNvPr id="19" name="Freeform 18"/>
          <p:cNvSpPr/>
          <p:nvPr/>
        </p:nvSpPr>
        <p:spPr>
          <a:xfrm>
            <a:off x="5531616" y="3681312"/>
            <a:ext cx="1307592" cy="457200"/>
          </a:xfrm>
          <a:custGeom>
            <a:avLst/>
            <a:gdLst>
              <a:gd name="connsiteX0" fmla="*/ 0 w 957617"/>
              <a:gd name="connsiteY0" fmla="*/ 61666 h 369990"/>
              <a:gd name="connsiteX1" fmla="*/ 61666 w 957617"/>
              <a:gd name="connsiteY1" fmla="*/ 0 h 369990"/>
              <a:gd name="connsiteX2" fmla="*/ 895951 w 957617"/>
              <a:gd name="connsiteY2" fmla="*/ 0 h 369990"/>
              <a:gd name="connsiteX3" fmla="*/ 957617 w 957617"/>
              <a:gd name="connsiteY3" fmla="*/ 61666 h 369990"/>
              <a:gd name="connsiteX4" fmla="*/ 957617 w 957617"/>
              <a:gd name="connsiteY4" fmla="*/ 308324 h 369990"/>
              <a:gd name="connsiteX5" fmla="*/ 895951 w 957617"/>
              <a:gd name="connsiteY5" fmla="*/ 369990 h 369990"/>
              <a:gd name="connsiteX6" fmla="*/ 61666 w 957617"/>
              <a:gd name="connsiteY6" fmla="*/ 369990 h 369990"/>
              <a:gd name="connsiteX7" fmla="*/ 0 w 957617"/>
              <a:gd name="connsiteY7" fmla="*/ 308324 h 369990"/>
              <a:gd name="connsiteX8" fmla="*/ 0 w 957617"/>
              <a:gd name="connsiteY8" fmla="*/ 61666 h 36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617" h="369990">
                <a:moveTo>
                  <a:pt x="0" y="61666"/>
                </a:moveTo>
                <a:cubicBezTo>
                  <a:pt x="0" y="27609"/>
                  <a:pt x="27609" y="0"/>
                  <a:pt x="61666" y="0"/>
                </a:cubicBezTo>
                <a:lnTo>
                  <a:pt x="895951" y="0"/>
                </a:lnTo>
                <a:cubicBezTo>
                  <a:pt x="930008" y="0"/>
                  <a:pt x="957617" y="27609"/>
                  <a:pt x="957617" y="61666"/>
                </a:cubicBezTo>
                <a:lnTo>
                  <a:pt x="957617" y="308324"/>
                </a:lnTo>
                <a:cubicBezTo>
                  <a:pt x="957617" y="342381"/>
                  <a:pt x="930008" y="369990"/>
                  <a:pt x="895951" y="369990"/>
                </a:cubicBezTo>
                <a:lnTo>
                  <a:pt x="61666" y="369990"/>
                </a:lnTo>
                <a:cubicBezTo>
                  <a:pt x="27609" y="369990"/>
                  <a:pt x="0" y="342381"/>
                  <a:pt x="0" y="308324"/>
                </a:cubicBezTo>
                <a:lnTo>
                  <a:pt x="0" y="61666"/>
                </a:lnTo>
                <a:close/>
              </a:path>
            </a:pathLst>
          </a:custGeom>
          <a:solidFill>
            <a:schemeClr val="accent5"/>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71401" tIns="71401" rIns="71401" bIns="71401" numCol="1" spcCol="1270" anchor="ctr" anchorCtr="0">
            <a:noAutofit/>
          </a:bodyPr>
          <a:lstStyle/>
          <a:p>
            <a:pPr lvl="0" algn="ctr" defTabSz="622300">
              <a:lnSpc>
                <a:spcPct val="90000"/>
              </a:lnSpc>
              <a:spcBef>
                <a:spcPct val="0"/>
              </a:spcBef>
              <a:spcAft>
                <a:spcPct val="35000"/>
              </a:spcAft>
            </a:pPr>
            <a:r>
              <a:rPr lang="en-US" sz="1300" kern="1200" dirty="0"/>
              <a:t>Deploy</a:t>
            </a:r>
            <a:endParaRPr lang="ru-RU" sz="1300" kern="1200" dirty="0"/>
          </a:p>
        </p:txBody>
      </p:sp>
      <p:pic>
        <p:nvPicPr>
          <p:cNvPr id="17" name="Picture 16" descr="Release-boxes-only.png"/>
          <p:cNvPicPr>
            <a:picLocks noChangeAspect="1"/>
          </p:cNvPicPr>
          <p:nvPr/>
        </p:nvPicPr>
        <p:blipFill rotWithShape="1">
          <a:blip r:embed="rId3" cstate="print">
            <a:extLst>
              <a:ext uri="{28A0092B-C50C-407E-A947-70E740481C1C}">
                <a14:useLocalDpi xmlns:a14="http://schemas.microsoft.com/office/drawing/2010/main" val="0"/>
              </a:ext>
            </a:extLst>
          </a:blip>
          <a:srcRect l="90556"/>
          <a:stretch/>
        </p:blipFill>
        <p:spPr>
          <a:xfrm>
            <a:off x="7675517" y="3642882"/>
            <a:ext cx="754380" cy="655229"/>
          </a:xfrm>
          <a:prstGeom prst="rect">
            <a:avLst/>
          </a:prstGeom>
        </p:spPr>
      </p:pic>
      <p:pic>
        <p:nvPicPr>
          <p:cNvPr id="3" name="Picture 2" descr="NOT-TEXT-SHORT-CROP.png"/>
          <p:cNvPicPr>
            <a:picLocks noChangeAspect="1"/>
          </p:cNvPicPr>
          <p:nvPr/>
        </p:nvPicPr>
        <p:blipFill rotWithShape="1">
          <a:blip r:embed="rId4" cstate="print">
            <a:extLst>
              <a:ext uri="{28A0092B-C50C-407E-A947-70E740481C1C}">
                <a14:useLocalDpi xmlns:a14="http://schemas.microsoft.com/office/drawing/2010/main" val="0"/>
              </a:ext>
            </a:extLst>
          </a:blip>
          <a:srcRect l="2845" t="-1" b="-73909"/>
          <a:stretch/>
        </p:blipFill>
        <p:spPr>
          <a:xfrm>
            <a:off x="1227641" y="3333144"/>
            <a:ext cx="5611567" cy="501064"/>
          </a:xfrm>
          <a:prstGeom prst="rect">
            <a:avLst/>
          </a:prstGeom>
        </p:spPr>
      </p:pic>
      <p:sp>
        <p:nvSpPr>
          <p:cNvPr id="13" name="TextBox 12"/>
          <p:cNvSpPr txBox="1"/>
          <p:nvPr/>
        </p:nvSpPr>
        <p:spPr>
          <a:xfrm>
            <a:off x="2917455" y="3341915"/>
            <a:ext cx="2504212" cy="213585"/>
          </a:xfrm>
          <a:prstGeom prst="rect">
            <a:avLst/>
          </a:prstGeom>
          <a:solidFill>
            <a:schemeClr val="bg1">
              <a:alpha val="0"/>
            </a:schemeClr>
          </a:solidFill>
          <a:ln>
            <a:solidFill>
              <a:schemeClr val="bg1">
                <a:alpha val="0"/>
              </a:schemeClr>
            </a:solidFill>
          </a:ln>
        </p:spPr>
        <p:txBody>
          <a:bodyPr wrap="none" rtlCol="0">
            <a:spAutoFit/>
          </a:bodyPr>
          <a:lstStyle/>
          <a:p>
            <a:r>
              <a:rPr lang="en-US" sz="788" b="1" i="1" dirty="0">
                <a:solidFill>
                  <a:schemeClr val="tx2">
                    <a:lumMod val="50000"/>
                    <a:lumOff val="50000"/>
                  </a:schemeClr>
                </a:solidFill>
                <a:latin typeface="Arial"/>
                <a:cs typeface="Arial"/>
              </a:rPr>
              <a:t>AGILE RELEASE TRAIN DELIVERS SOLUTIONS</a:t>
            </a:r>
          </a:p>
        </p:txBody>
      </p:sp>
      <p:sp>
        <p:nvSpPr>
          <p:cNvPr id="21" name="Freeform 20"/>
          <p:cNvSpPr/>
          <p:nvPr/>
        </p:nvSpPr>
        <p:spPr bwMode="auto">
          <a:xfrm>
            <a:off x="1687286" y="4239695"/>
            <a:ext cx="4800600" cy="350635"/>
          </a:xfrm>
          <a:custGeom>
            <a:avLst/>
            <a:gdLst>
              <a:gd name="connsiteX0" fmla="*/ 4262616 w 4262616"/>
              <a:gd name="connsiteY0" fmla="*/ 0 h 350635"/>
              <a:gd name="connsiteX1" fmla="*/ 4262616 w 4262616"/>
              <a:gd name="connsiteY1" fmla="*/ 350635 h 350635"/>
              <a:gd name="connsiteX2" fmla="*/ 0 w 4262616"/>
              <a:gd name="connsiteY2" fmla="*/ 350635 h 350635"/>
              <a:gd name="connsiteX3" fmla="*/ 0 w 4262616"/>
              <a:gd name="connsiteY3" fmla="*/ 288758 h 350635"/>
              <a:gd name="connsiteX4" fmla="*/ 0 w 4262616"/>
              <a:gd name="connsiteY4" fmla="*/ 75627 h 35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616" h="350635">
                <a:moveTo>
                  <a:pt x="4262616" y="0"/>
                </a:moveTo>
                <a:lnTo>
                  <a:pt x="4262616" y="350635"/>
                </a:lnTo>
                <a:lnTo>
                  <a:pt x="0" y="350635"/>
                </a:lnTo>
                <a:lnTo>
                  <a:pt x="0" y="288758"/>
                </a:lnTo>
                <a:lnTo>
                  <a:pt x="0" y="75627"/>
                </a:lnTo>
              </a:path>
            </a:pathLst>
          </a:custGeom>
          <a:noFill/>
          <a:ln w="19050" cap="flat" cmpd="sng" algn="ctr">
            <a:solidFill>
              <a:srgbClr val="818386"/>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5" name="TextBox 14"/>
          <p:cNvSpPr txBox="1"/>
          <p:nvPr/>
        </p:nvSpPr>
        <p:spPr>
          <a:xfrm>
            <a:off x="2020353" y="4442988"/>
            <a:ext cx="4134465" cy="276999"/>
          </a:xfrm>
          <a:prstGeom prst="rect">
            <a:avLst/>
          </a:prstGeom>
          <a:solidFill>
            <a:schemeClr val="bg1"/>
          </a:solidFill>
          <a:ln>
            <a:solidFill>
              <a:schemeClr val="bg1">
                <a:alpha val="0"/>
              </a:schemeClr>
            </a:solidFill>
          </a:ln>
        </p:spPr>
        <p:txBody>
          <a:bodyPr wrap="none" rtlCol="0">
            <a:spAutoFit/>
          </a:bodyPr>
          <a:lstStyle/>
          <a:p>
            <a:pPr algn="ctr"/>
            <a:r>
              <a:rPr lang="en-US" sz="1200" dirty="0">
                <a:solidFill>
                  <a:schemeClr val="accent2"/>
                </a:solidFill>
                <a:latin typeface="Arial"/>
                <a:cs typeface="Arial"/>
              </a:rPr>
              <a:t>Repeat until further notice. Project chartering not required.</a:t>
            </a:r>
          </a:p>
        </p:txBody>
      </p:sp>
    </p:spTree>
    <p:extLst>
      <p:ext uri="{BB962C8B-B14F-4D97-AF65-F5344CB8AC3E}">
        <p14:creationId xmlns:p14="http://schemas.microsoft.com/office/powerpoint/2010/main" val="975949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ART roles</a:t>
            </a:r>
            <a:endParaRPr lang="en-US" dirty="0"/>
          </a:p>
        </p:txBody>
      </p:sp>
      <p:sp>
        <p:nvSpPr>
          <p:cNvPr id="2" name="Text Placeholder 1"/>
          <p:cNvSpPr>
            <a:spLocks noGrp="1"/>
          </p:cNvSpPr>
          <p:nvPr>
            <p:ph type="body" sz="quarter" idx="10"/>
          </p:nvPr>
        </p:nvSpPr>
        <p:spPr/>
        <p:txBody>
          <a:bodyPr/>
          <a:lstStyle/>
          <a:p>
            <a:r>
              <a:rPr lang="en-US" sz="1800" dirty="0" smtClean="0"/>
              <a:t>Three primary roles help ensure successful execution of the Vision and Roadmap initiatives at the Program Level:</a:t>
            </a:r>
          </a:p>
          <a:p>
            <a:endParaRPr lang="en-US" sz="1800" dirty="0"/>
          </a:p>
        </p:txBody>
      </p:sp>
      <p:sp>
        <p:nvSpPr>
          <p:cNvPr id="5" name="Content Placeholder 2"/>
          <p:cNvSpPr txBox="1">
            <a:spLocks/>
          </p:cNvSpPr>
          <p:nvPr/>
        </p:nvSpPr>
        <p:spPr bwMode="auto">
          <a:xfrm>
            <a:off x="423057" y="1614617"/>
            <a:ext cx="5979502" cy="269676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92100" indent="-292100" algn="l" rtl="0" eaLnBrk="1" fontAlgn="base" hangingPunct="1">
              <a:lnSpc>
                <a:spcPct val="110000"/>
              </a:lnSpc>
              <a:spcBef>
                <a:spcPts val="600"/>
              </a:spcBef>
              <a:spcAft>
                <a:spcPts val="600"/>
              </a:spcAft>
              <a:buClr>
                <a:schemeClr val="bg1">
                  <a:lumMod val="65000"/>
                </a:schemeClr>
              </a:buClr>
              <a:buSzPct val="100000"/>
              <a:buFont typeface="Webdings" pitchFamily="18" charset="2"/>
              <a:buChar char="4"/>
              <a:defRPr sz="2000">
                <a:solidFill>
                  <a:srgbClr val="3C3C3C"/>
                </a:solidFill>
                <a:latin typeface="+mn-lt"/>
                <a:ea typeface="+mn-ea"/>
                <a:cs typeface="+mn-cs"/>
              </a:defRPr>
            </a:lvl1pPr>
            <a:lvl2pPr marL="749300" indent="-279400" algn="l" rtl="0" eaLnBrk="1" fontAlgn="base" hangingPunct="1">
              <a:lnSpc>
                <a:spcPct val="110000"/>
              </a:lnSpc>
              <a:spcBef>
                <a:spcPts val="400"/>
              </a:spcBef>
              <a:spcAft>
                <a:spcPts val="400"/>
              </a:spcAft>
              <a:buClr>
                <a:schemeClr val="tx1">
                  <a:lumMod val="50000"/>
                  <a:lumOff val="50000"/>
                </a:schemeClr>
              </a:buClr>
              <a:buSzPct val="117000"/>
              <a:buFont typeface="Lucida Grande"/>
              <a:buChar char="-"/>
              <a:defRPr sz="1800">
                <a:solidFill>
                  <a:srgbClr val="3C3C3C"/>
                </a:solidFill>
                <a:latin typeface="+mn-lt"/>
                <a:cs typeface="+mn-cs"/>
              </a:defRPr>
            </a:lvl2pPr>
            <a:lvl3pPr marL="1028700" indent="-228600" algn="l" rtl="0" eaLnBrk="1" fontAlgn="base" hangingPunct="1">
              <a:lnSpc>
                <a:spcPct val="110000"/>
              </a:lnSpc>
              <a:spcBef>
                <a:spcPts val="400"/>
              </a:spcBef>
              <a:spcAft>
                <a:spcPts val="400"/>
              </a:spcAft>
              <a:buClr>
                <a:schemeClr val="tx1">
                  <a:lumMod val="50000"/>
                  <a:lumOff val="50000"/>
                </a:schemeClr>
              </a:buClr>
              <a:buSzPct val="110000"/>
              <a:buFont typeface="Lucida Grande"/>
              <a:buChar char="-"/>
              <a:defRPr lang="en-US" altLang="en-US" sz="1800" dirty="0" smtClean="0">
                <a:solidFill>
                  <a:srgbClr val="3C3C3C"/>
                </a:solidFill>
                <a:latin typeface="+mn-lt"/>
                <a:cs typeface="+mn-cs"/>
              </a:defRPr>
            </a:lvl3pPr>
            <a:lvl4pPr marL="1428750" indent="-285750" algn="l" rtl="0" eaLnBrk="1" fontAlgn="base" hangingPunct="1">
              <a:lnSpc>
                <a:spcPct val="110000"/>
              </a:lnSpc>
              <a:spcBef>
                <a:spcPts val="400"/>
              </a:spcBef>
              <a:spcAft>
                <a:spcPts val="400"/>
              </a:spcAft>
              <a:buClr>
                <a:schemeClr val="tx1">
                  <a:lumMod val="75000"/>
                  <a:lumOff val="25000"/>
                </a:schemeClr>
              </a:buClr>
              <a:buSzPct val="110000"/>
              <a:buFont typeface="Lucida Grande"/>
              <a:buChar char="-"/>
              <a:defRPr sz="1800" baseline="0">
                <a:solidFill>
                  <a:srgbClr val="3C3C3C"/>
                </a:solidFill>
                <a:latin typeface="+mn-lt"/>
                <a:cs typeface="+mn-cs"/>
              </a:defRPr>
            </a:lvl4pPr>
            <a:lvl5pPr marL="1662113" indent="-227013" algn="l" rtl="0" eaLnBrk="1" fontAlgn="base" hangingPunct="1">
              <a:lnSpc>
                <a:spcPct val="110000"/>
              </a:lnSpc>
              <a:spcBef>
                <a:spcPts val="400"/>
              </a:spcBef>
              <a:spcAft>
                <a:spcPts val="400"/>
              </a:spcAft>
              <a:buClr>
                <a:schemeClr val="tx1">
                  <a:lumMod val="75000"/>
                  <a:lumOff val="25000"/>
                </a:schemeClr>
              </a:buClr>
              <a:buSzPct val="110000"/>
              <a:buFont typeface="Arial Black" pitchFamily="34" charset="0"/>
              <a:buChar char="–"/>
              <a:defRPr sz="1800">
                <a:solidFill>
                  <a:srgbClr val="3C3C3C"/>
                </a:solidFill>
                <a:latin typeface="+mn-lt"/>
                <a:cs typeface="+mn-cs"/>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a:lstStyle>
          <a:p>
            <a:pPr marL="257175" indent="-257175">
              <a:buClr>
                <a:schemeClr val="tx1"/>
              </a:buClr>
              <a:buFont typeface="+mj-lt"/>
              <a:buAutoNum type="arabicPeriod"/>
            </a:pPr>
            <a:r>
              <a:rPr lang="en-US" sz="1600" dirty="0"/>
              <a:t>The </a:t>
            </a:r>
            <a:r>
              <a:rPr lang="en-US" sz="1600" dirty="0">
                <a:solidFill>
                  <a:srgbClr val="DA7009"/>
                </a:solidFill>
              </a:rPr>
              <a:t>Release Train Engineer</a:t>
            </a:r>
            <a:r>
              <a:rPr lang="en-US" sz="1600" dirty="0"/>
              <a:t> is a servant leader who facilitates and guides the work of the ART. He acts like a chief Scrum Master.</a:t>
            </a:r>
          </a:p>
          <a:p>
            <a:pPr marL="257175" indent="-257175">
              <a:buClr>
                <a:schemeClr val="tx1"/>
              </a:buClr>
              <a:buFont typeface="+mj-lt"/>
              <a:buAutoNum type="arabicPeriod"/>
            </a:pPr>
            <a:r>
              <a:rPr lang="en-US" sz="1600" dirty="0">
                <a:solidFill>
                  <a:srgbClr val="DA7009"/>
                </a:solidFill>
              </a:rPr>
              <a:t>Product Management </a:t>
            </a:r>
            <a:r>
              <a:rPr lang="en-US" sz="1600" dirty="0"/>
              <a:t>is the main content authority guiding the train. They own and prioritize the Program Backlog.</a:t>
            </a:r>
          </a:p>
          <a:p>
            <a:pPr marL="257175" indent="-257175">
              <a:buClr>
                <a:schemeClr val="tx1"/>
              </a:buClr>
              <a:buFont typeface="+mj-lt"/>
              <a:buAutoNum type="arabicPeriod"/>
            </a:pPr>
            <a:r>
              <a:rPr lang="en-US" sz="1600" dirty="0"/>
              <a:t>The </a:t>
            </a:r>
            <a:r>
              <a:rPr lang="en-US" sz="1600" dirty="0">
                <a:solidFill>
                  <a:srgbClr val="DA7009"/>
                </a:solidFill>
              </a:rPr>
              <a:t>System Architect/Engineer </a:t>
            </a:r>
            <a:r>
              <a:rPr lang="en-US" sz="1600" dirty="0"/>
              <a:t>has the technical </a:t>
            </a:r>
            <a:r>
              <a:rPr lang="en-US" sz="1600" dirty="0" smtClean="0"/>
              <a:t/>
            </a:r>
            <a:br>
              <a:rPr lang="en-US" sz="1600" dirty="0" smtClean="0"/>
            </a:br>
            <a:r>
              <a:rPr lang="en-US" sz="1600" dirty="0" smtClean="0"/>
              <a:t>responsibility </a:t>
            </a:r>
            <a:r>
              <a:rPr lang="en-US" sz="1600" dirty="0"/>
              <a:t>for the overall architectural and engineering design of </a:t>
            </a:r>
            <a:r>
              <a:rPr lang="en-US" sz="1600" dirty="0" smtClean="0"/>
              <a:t>the </a:t>
            </a:r>
            <a:r>
              <a:rPr lang="en-US" sz="1600" dirty="0"/>
              <a:t>system. She provides architectural and </a:t>
            </a:r>
            <a:r>
              <a:rPr lang="en-US" sz="1600" dirty="0" smtClean="0"/>
              <a:t/>
            </a:r>
            <a:br>
              <a:rPr lang="en-US" sz="1600" dirty="0" smtClean="0"/>
            </a:br>
            <a:r>
              <a:rPr lang="en-US" sz="1600" dirty="0" smtClean="0"/>
              <a:t>technical </a:t>
            </a:r>
            <a:r>
              <a:rPr lang="en-US" sz="1600" dirty="0"/>
              <a:t>guidance to the teams on the train.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8242" y="1526136"/>
            <a:ext cx="2120724" cy="2044378"/>
          </a:xfrm>
          <a:prstGeom prst="rect">
            <a:avLst/>
          </a:prstGeom>
        </p:spPr>
      </p:pic>
    </p:spTree>
    <p:extLst>
      <p:ext uri="{BB962C8B-B14F-4D97-AF65-F5344CB8AC3E}">
        <p14:creationId xmlns:p14="http://schemas.microsoft.com/office/powerpoint/2010/main" val="401706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RTE acts as the ‘Chief Scrum Master’ for the ART</a:t>
            </a:r>
            <a:endParaRPr lang="en-US" dirty="0"/>
          </a:p>
        </p:txBody>
      </p:sp>
      <p:sp>
        <p:nvSpPr>
          <p:cNvPr id="3" name="Content Placeholder 2"/>
          <p:cNvSpPr>
            <a:spLocks noGrp="1"/>
          </p:cNvSpPr>
          <p:nvPr>
            <p:ph idx="1"/>
          </p:nvPr>
        </p:nvSpPr>
        <p:spPr>
          <a:xfrm>
            <a:off x="457200" y="882213"/>
            <a:ext cx="8343900" cy="3838575"/>
          </a:xfrm>
        </p:spPr>
        <p:txBody>
          <a:bodyPr/>
          <a:lstStyle/>
          <a:p>
            <a:pPr marL="0" indent="0">
              <a:spcBef>
                <a:spcPts val="300"/>
              </a:spcBef>
              <a:spcAft>
                <a:spcPts val="300"/>
              </a:spcAft>
              <a:buNone/>
            </a:pPr>
            <a:r>
              <a:rPr lang="en-US" sz="1800" dirty="0" smtClean="0"/>
              <a:t>Responsibilities of the RTE include:</a:t>
            </a:r>
          </a:p>
          <a:p>
            <a:pPr marL="463550" indent="-217488">
              <a:spcBef>
                <a:spcPts val="400"/>
              </a:spcBef>
              <a:spcAft>
                <a:spcPts val="400"/>
              </a:spcAft>
            </a:pPr>
            <a:r>
              <a:rPr lang="en-US" sz="1600" dirty="0" smtClean="0"/>
              <a:t>Manage and optimize flow of value through the program</a:t>
            </a:r>
          </a:p>
          <a:p>
            <a:pPr marL="463550" indent="-217488">
              <a:spcBef>
                <a:spcPts val="400"/>
              </a:spcBef>
              <a:spcAft>
                <a:spcPts val="400"/>
              </a:spcAft>
            </a:pPr>
            <a:r>
              <a:rPr lang="en-US" sz="1600" dirty="0" smtClean="0"/>
              <a:t>Facilitate PI Planning readiness and the event itself</a:t>
            </a:r>
          </a:p>
          <a:p>
            <a:pPr marL="463550" indent="-217488">
              <a:spcBef>
                <a:spcPts val="400"/>
              </a:spcBef>
              <a:spcAft>
                <a:spcPts val="400"/>
              </a:spcAft>
            </a:pPr>
            <a:r>
              <a:rPr lang="en-US" sz="1600" dirty="0" smtClean="0"/>
              <a:t>Aggregate and communicate PI Objectives</a:t>
            </a:r>
          </a:p>
          <a:p>
            <a:pPr marL="463550" indent="-217488">
              <a:spcBef>
                <a:spcPts val="400"/>
              </a:spcBef>
              <a:spcAft>
                <a:spcPts val="400"/>
              </a:spcAft>
            </a:pPr>
            <a:r>
              <a:rPr lang="en-US" sz="1600" dirty="0" smtClean="0"/>
              <a:t>Assist with execution and Features completion tracking</a:t>
            </a:r>
          </a:p>
          <a:p>
            <a:pPr marL="463550" indent="-217488">
              <a:spcBef>
                <a:spcPts val="400"/>
              </a:spcBef>
              <a:spcAft>
                <a:spcPts val="400"/>
              </a:spcAft>
            </a:pPr>
            <a:r>
              <a:rPr lang="en-US" sz="1600" dirty="0" smtClean="0"/>
              <a:t>Assist with economic decision-making through Feature estimation and roll-up to </a:t>
            </a:r>
            <a:br>
              <a:rPr lang="en-US" sz="1600" dirty="0" smtClean="0"/>
            </a:br>
            <a:r>
              <a:rPr lang="en-US" sz="1600" dirty="0" smtClean="0"/>
              <a:t>Value Stream and portfolio</a:t>
            </a:r>
          </a:p>
          <a:p>
            <a:pPr marL="463550" indent="-217488">
              <a:spcBef>
                <a:spcPts val="400"/>
              </a:spcBef>
              <a:spcAft>
                <a:spcPts val="400"/>
              </a:spcAft>
            </a:pPr>
            <a:r>
              <a:rPr lang="en-US" sz="1600" dirty="0" smtClean="0"/>
              <a:t>Escalate and track impediments</a:t>
            </a:r>
          </a:p>
          <a:p>
            <a:pPr marL="463550" indent="-217488">
              <a:spcBef>
                <a:spcPts val="400"/>
              </a:spcBef>
              <a:spcAft>
                <a:spcPts val="400"/>
              </a:spcAft>
            </a:pPr>
            <a:r>
              <a:rPr lang="en-US" sz="1600" dirty="0" smtClean="0"/>
              <a:t>Foster collaboration between teams and system-level stakeholders; </a:t>
            </a:r>
            <a:br>
              <a:rPr lang="en-US" sz="1600" dirty="0" smtClean="0"/>
            </a:br>
            <a:r>
              <a:rPr lang="en-US" sz="1600" dirty="0" smtClean="0"/>
              <a:t>manage risks and dependencies</a:t>
            </a:r>
          </a:p>
          <a:p>
            <a:pPr marL="463550" indent="-217488">
              <a:spcBef>
                <a:spcPts val="400"/>
              </a:spcBef>
              <a:spcAft>
                <a:spcPts val="400"/>
              </a:spcAft>
            </a:pPr>
            <a:r>
              <a:rPr lang="en-US" sz="1600" dirty="0" smtClean="0"/>
              <a:t>Drive relentless improvement via Inspect and Adapt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43" y="930632"/>
            <a:ext cx="1028952" cy="1514475"/>
          </a:xfrm>
          <a:prstGeom prst="rect">
            <a:avLst/>
          </a:prstGeom>
        </p:spPr>
      </p:pic>
    </p:spTree>
    <p:extLst>
      <p:ext uri="{BB962C8B-B14F-4D97-AF65-F5344CB8AC3E}">
        <p14:creationId xmlns:p14="http://schemas.microsoft.com/office/powerpoint/2010/main" val="32416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RTE-SM community supports ART execution</a:t>
            </a:r>
            <a:endParaRPr lang="en-US" dirty="0"/>
          </a:p>
        </p:txBody>
      </p:sp>
      <p:sp>
        <p:nvSpPr>
          <p:cNvPr id="6" name="Text Placeholder 5"/>
          <p:cNvSpPr>
            <a:spLocks noGrp="1"/>
          </p:cNvSpPr>
          <p:nvPr>
            <p:ph idx="1"/>
          </p:nvPr>
        </p:nvSpPr>
        <p:spPr/>
        <p:txBody>
          <a:bodyPr/>
          <a:lstStyle/>
          <a:p>
            <a:pPr marL="290513" indent="-290513"/>
            <a:r>
              <a:rPr lang="en-US" dirty="0" smtClean="0"/>
              <a:t>RTE is often best fit to assist Scrum Masters in removing systemic impediments</a:t>
            </a:r>
          </a:p>
          <a:p>
            <a:pPr marL="290513" indent="-290513"/>
            <a:r>
              <a:rPr lang="en-US" dirty="0" smtClean="0"/>
              <a:t>RTE and SMs see problems with the train/team structure firsthand</a:t>
            </a:r>
          </a:p>
          <a:p>
            <a:pPr marL="290513" indent="-290513"/>
            <a:r>
              <a:rPr lang="en-US" dirty="0" smtClean="0"/>
              <a:t>Together RTE and Scrum Masters are able to take a systems view of the Agile Release Train</a:t>
            </a:r>
          </a:p>
          <a:p>
            <a:pPr marL="290513" indent="-290513"/>
            <a:r>
              <a:rPr lang="en-US" dirty="0" smtClean="0"/>
              <a:t>Operating as a community is important:</a:t>
            </a:r>
          </a:p>
          <a:p>
            <a:pPr lvl="1"/>
            <a:r>
              <a:rPr lang="en-US" dirty="0" smtClean="0"/>
              <a:t>Regularly meet to discuss problems </a:t>
            </a:r>
          </a:p>
          <a:p>
            <a:pPr lvl="1"/>
            <a:r>
              <a:rPr lang="en-US" dirty="0" smtClean="0"/>
              <a:t>Exchange experiences</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768" y="3535620"/>
            <a:ext cx="419731" cy="61778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6197" y="2886635"/>
            <a:ext cx="424439" cy="64423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0029" y="3051129"/>
            <a:ext cx="424439" cy="64423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0029" y="3831286"/>
            <a:ext cx="424439" cy="64423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6196" y="3988911"/>
            <a:ext cx="424439" cy="644238"/>
          </a:xfrm>
          <a:prstGeom prst="rect">
            <a:avLst/>
          </a:prstGeom>
        </p:spPr>
      </p:pic>
    </p:spTree>
    <p:extLst>
      <p:ext uri="{BB962C8B-B14F-4D97-AF65-F5344CB8AC3E}">
        <p14:creationId xmlns:p14="http://schemas.microsoft.com/office/powerpoint/2010/main" val="2345364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Exercise: Scrum Master responsibilities on the train</a:t>
            </a:r>
            <a:endParaRPr lang="en-US" dirty="0"/>
          </a:p>
        </p:txBody>
      </p:sp>
      <p:sp>
        <p:nvSpPr>
          <p:cNvPr id="4" name="Content Placeholder 3"/>
          <p:cNvSpPr>
            <a:spLocks noGrp="1"/>
          </p:cNvSpPr>
          <p:nvPr>
            <p:ph sz="quarter" idx="10"/>
          </p:nvPr>
        </p:nvSpPr>
        <p:spPr/>
        <p:txBody>
          <a:bodyPr/>
          <a:lstStyle/>
          <a:p>
            <a:r>
              <a:rPr lang="en-US" dirty="0" smtClean="0"/>
              <a:t>What are your responsibilities as a member of the ART Scrum Master/RTE community that go beyond basic Agile Team facilitation?</a:t>
            </a:r>
          </a:p>
          <a:p>
            <a:r>
              <a:rPr lang="en-US" dirty="0" smtClean="0"/>
              <a:t>What challenges might you face in performing this aspect of your role?</a:t>
            </a:r>
          </a:p>
          <a:p>
            <a:r>
              <a:rPr lang="en-US" dirty="0" smtClean="0"/>
              <a:t>Be prepared to discuss.</a:t>
            </a:r>
            <a:endParaRPr lang="en-US" dirty="0"/>
          </a:p>
        </p:txBody>
      </p:sp>
      <p:grpSp>
        <p:nvGrpSpPr>
          <p:cNvPr id="63" name="Group 62"/>
          <p:cNvGrpSpPr/>
          <p:nvPr/>
        </p:nvGrpSpPr>
        <p:grpSpPr>
          <a:xfrm>
            <a:off x="6926937" y="3834070"/>
            <a:ext cx="1565198" cy="816249"/>
            <a:chOff x="6875365" y="3818716"/>
            <a:chExt cx="1565198" cy="816249"/>
          </a:xfrm>
        </p:grpSpPr>
        <p:sp>
          <p:nvSpPr>
            <p:cNvPr id="64" name="TextBox 63"/>
            <p:cNvSpPr txBox="1"/>
            <p:nvPr/>
          </p:nvSpPr>
          <p:spPr>
            <a:xfrm>
              <a:off x="6875365" y="3825431"/>
              <a:ext cx="862737" cy="261610"/>
            </a:xfrm>
            <a:prstGeom prst="rect">
              <a:avLst/>
            </a:prstGeom>
            <a:noFill/>
          </p:spPr>
          <p:txBody>
            <a:bodyPr wrap="none" rtlCol="0">
              <a:spAutoFit/>
            </a:bodyPr>
            <a:lstStyle/>
            <a:p>
              <a:pPr algn="l"/>
              <a:r>
                <a:rPr lang="en-US" sz="1100" dirty="0" smtClean="0">
                  <a:solidFill>
                    <a:schemeClr val="accent5">
                      <a:lumMod val="75000"/>
                    </a:schemeClr>
                  </a:solidFill>
                </a:rPr>
                <a:t>PREPARE</a:t>
              </a:r>
            </a:p>
          </p:txBody>
        </p:sp>
        <p:grpSp>
          <p:nvGrpSpPr>
            <p:cNvPr id="65" name="Shape 405"/>
            <p:cNvGrpSpPr/>
            <p:nvPr/>
          </p:nvGrpSpPr>
          <p:grpSpPr>
            <a:xfrm>
              <a:off x="6990657" y="4014101"/>
              <a:ext cx="620864" cy="620864"/>
              <a:chOff x="5387999" y="3527754"/>
              <a:chExt cx="1120470" cy="1120470"/>
            </a:xfrm>
          </p:grpSpPr>
          <p:grpSp>
            <p:nvGrpSpPr>
              <p:cNvPr id="82" name="Shape 406"/>
              <p:cNvGrpSpPr/>
              <p:nvPr/>
            </p:nvGrpSpPr>
            <p:grpSpPr>
              <a:xfrm>
                <a:off x="5387999" y="3527754"/>
                <a:ext cx="1120470" cy="1120470"/>
                <a:chOff x="5762541" y="3773144"/>
                <a:chExt cx="1120470" cy="1120470"/>
              </a:xfrm>
            </p:grpSpPr>
            <p:grpSp>
              <p:nvGrpSpPr>
                <p:cNvPr id="84" name="Shape 407"/>
                <p:cNvGrpSpPr/>
                <p:nvPr/>
              </p:nvGrpSpPr>
              <p:grpSpPr>
                <a:xfrm>
                  <a:off x="5822901" y="3833375"/>
                  <a:ext cx="999900" cy="999900"/>
                  <a:chOff x="5824714" y="3824496"/>
                  <a:chExt cx="999900" cy="999900"/>
                </a:xfrm>
              </p:grpSpPr>
              <p:sp>
                <p:nvSpPr>
                  <p:cNvPr id="91" name="Shape 408"/>
                  <p:cNvSpPr/>
                  <p:nvPr/>
                </p:nvSpPr>
                <p:spPr>
                  <a:xfrm>
                    <a:off x="5824714" y="3824496"/>
                    <a:ext cx="999900" cy="999900"/>
                  </a:xfrm>
                  <a:prstGeom prst="ellipse">
                    <a:avLst/>
                  </a:prstGeom>
                  <a:solidFill>
                    <a:schemeClr val="accent5">
                      <a:lumMod val="75000"/>
                    </a:schemeClr>
                  </a:solidFill>
                  <a:ln w="25400" cap="flat" cmpd="sng">
                    <a:solidFill>
                      <a:schemeClr val="lt1"/>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91425" rIns="91425" bIns="91425" anchor="t" anchorCtr="0">
                    <a:noAutofit/>
                  </a:bodyPr>
                  <a:lstStyle/>
                  <a:p>
                    <a:pPr marL="0" marR="0" lvl="0" indent="0" algn="l" rtl="0">
                      <a:spcBef>
                        <a:spcPts val="0"/>
                      </a:spcBef>
                      <a:buNone/>
                    </a:pPr>
                    <a:endParaRPr sz="2200" i="1">
                      <a:solidFill>
                        <a:schemeClr val="dk1"/>
                      </a:solidFill>
                      <a:latin typeface="Arial"/>
                      <a:ea typeface="Arial"/>
                      <a:cs typeface="Arial"/>
                      <a:sym typeface="Arial"/>
                    </a:endParaRPr>
                  </a:p>
                </p:txBody>
              </p:sp>
              <p:sp>
                <p:nvSpPr>
                  <p:cNvPr id="92" name="Shape 409"/>
                  <p:cNvSpPr/>
                  <p:nvPr/>
                </p:nvSpPr>
                <p:spPr>
                  <a:xfrm>
                    <a:off x="5926901" y="3926682"/>
                    <a:ext cx="795600" cy="795600"/>
                  </a:xfrm>
                  <a:prstGeom prst="ellipse">
                    <a:avLst/>
                  </a:prstGeom>
                  <a:solidFill>
                    <a:srgbClr val="D8D8D8"/>
                  </a:solidFill>
                  <a:ln>
                    <a:noFill/>
                  </a:ln>
                </p:spPr>
                <p:txBody>
                  <a:bodyPr lIns="91425" tIns="91425" rIns="91425" bIns="91425" anchor="t" anchorCtr="0">
                    <a:noAutofit/>
                  </a:bodyPr>
                  <a:lstStyle/>
                  <a:p>
                    <a:pPr marL="0" marR="0" lvl="0" indent="0" algn="l" rtl="0">
                      <a:spcBef>
                        <a:spcPts val="0"/>
                      </a:spcBef>
                      <a:buNone/>
                    </a:pPr>
                    <a:endParaRPr sz="2200" i="1">
                      <a:solidFill>
                        <a:schemeClr val="dk1"/>
                      </a:solidFill>
                      <a:latin typeface="Arial"/>
                      <a:ea typeface="Arial"/>
                      <a:cs typeface="Arial"/>
                      <a:sym typeface="Arial"/>
                    </a:endParaRPr>
                  </a:p>
                </p:txBody>
              </p:sp>
            </p:grpSp>
            <p:grpSp>
              <p:nvGrpSpPr>
                <p:cNvPr id="85" name="Shape 410"/>
                <p:cNvGrpSpPr/>
                <p:nvPr/>
              </p:nvGrpSpPr>
              <p:grpSpPr>
                <a:xfrm>
                  <a:off x="5928525" y="3933836"/>
                  <a:ext cx="792300" cy="792300"/>
                  <a:chOff x="5928525" y="3929928"/>
                  <a:chExt cx="792300" cy="792300"/>
                </a:xfrm>
              </p:grpSpPr>
              <p:cxnSp>
                <p:nvCxnSpPr>
                  <p:cNvPr id="89" name="Shape 411"/>
                  <p:cNvCxnSpPr/>
                  <p:nvPr/>
                </p:nvCxnSpPr>
                <p:spPr>
                  <a:xfrm>
                    <a:off x="6317439" y="3929928"/>
                    <a:ext cx="14400" cy="792300"/>
                  </a:xfrm>
                  <a:prstGeom prst="straightConnector1">
                    <a:avLst/>
                  </a:prstGeom>
                  <a:solidFill>
                    <a:schemeClr val="accent1"/>
                  </a:solidFill>
                  <a:ln w="12700" cap="flat" cmpd="sng">
                    <a:solidFill>
                      <a:srgbClr val="A5A5A5"/>
                    </a:solidFill>
                    <a:prstDash val="solid"/>
                    <a:round/>
                    <a:headEnd type="none" w="med" len="med"/>
                    <a:tailEnd type="none" w="med" len="med"/>
                  </a:ln>
                </p:spPr>
              </p:cxnSp>
              <p:cxnSp>
                <p:nvCxnSpPr>
                  <p:cNvPr id="90" name="Shape 412"/>
                  <p:cNvCxnSpPr/>
                  <p:nvPr/>
                </p:nvCxnSpPr>
                <p:spPr>
                  <a:xfrm rot="-5400000">
                    <a:off x="6317475" y="3928403"/>
                    <a:ext cx="14400" cy="792300"/>
                  </a:xfrm>
                  <a:prstGeom prst="straightConnector1">
                    <a:avLst/>
                  </a:prstGeom>
                  <a:solidFill>
                    <a:schemeClr val="accent1"/>
                  </a:solidFill>
                  <a:ln w="12700" cap="flat" cmpd="sng">
                    <a:solidFill>
                      <a:srgbClr val="A5A5A5"/>
                    </a:solidFill>
                    <a:prstDash val="solid"/>
                    <a:round/>
                    <a:headEnd type="none" w="med" len="med"/>
                    <a:tailEnd type="none" w="med" len="med"/>
                  </a:ln>
                </p:spPr>
              </p:cxnSp>
            </p:grpSp>
            <p:grpSp>
              <p:nvGrpSpPr>
                <p:cNvPr id="86" name="Shape 413"/>
                <p:cNvGrpSpPr/>
                <p:nvPr/>
              </p:nvGrpSpPr>
              <p:grpSpPr>
                <a:xfrm rot="-2700000">
                  <a:off x="5926630" y="3937233"/>
                  <a:ext cx="792292" cy="792292"/>
                  <a:chOff x="5928525" y="3929928"/>
                  <a:chExt cx="792300" cy="792300"/>
                </a:xfrm>
              </p:grpSpPr>
              <p:cxnSp>
                <p:nvCxnSpPr>
                  <p:cNvPr id="87" name="Shape 414"/>
                  <p:cNvCxnSpPr/>
                  <p:nvPr/>
                </p:nvCxnSpPr>
                <p:spPr>
                  <a:xfrm>
                    <a:off x="6317439" y="3929928"/>
                    <a:ext cx="14400" cy="792300"/>
                  </a:xfrm>
                  <a:prstGeom prst="straightConnector1">
                    <a:avLst/>
                  </a:prstGeom>
                  <a:solidFill>
                    <a:schemeClr val="accent1"/>
                  </a:solidFill>
                  <a:ln w="12700" cap="flat" cmpd="sng">
                    <a:solidFill>
                      <a:srgbClr val="A5A5A5"/>
                    </a:solidFill>
                    <a:prstDash val="solid"/>
                    <a:round/>
                    <a:headEnd type="none" w="med" len="med"/>
                    <a:tailEnd type="none" w="med" len="med"/>
                  </a:ln>
                </p:spPr>
              </p:cxnSp>
              <p:cxnSp>
                <p:nvCxnSpPr>
                  <p:cNvPr id="88" name="Shape 415"/>
                  <p:cNvCxnSpPr/>
                  <p:nvPr/>
                </p:nvCxnSpPr>
                <p:spPr>
                  <a:xfrm rot="-5400000">
                    <a:off x="6317475" y="3928403"/>
                    <a:ext cx="14400" cy="792300"/>
                  </a:xfrm>
                  <a:prstGeom prst="straightConnector1">
                    <a:avLst/>
                  </a:prstGeom>
                  <a:solidFill>
                    <a:schemeClr val="accent1"/>
                  </a:solidFill>
                  <a:ln w="12700" cap="flat" cmpd="sng">
                    <a:solidFill>
                      <a:srgbClr val="A5A5A5"/>
                    </a:solidFill>
                    <a:prstDash val="solid"/>
                    <a:round/>
                    <a:headEnd type="none" w="med" len="med"/>
                    <a:tailEnd type="none" w="med" len="med"/>
                  </a:ln>
                </p:spPr>
              </p:cxnSp>
            </p:grpSp>
          </p:grpSp>
          <p:sp>
            <p:nvSpPr>
              <p:cNvPr id="83" name="Shape 416"/>
              <p:cNvSpPr/>
              <p:nvPr/>
            </p:nvSpPr>
            <p:spPr>
              <a:xfrm>
                <a:off x="5619575" y="3759200"/>
                <a:ext cx="657600" cy="657600"/>
              </a:xfrm>
              <a:prstGeom prst="ellipse">
                <a:avLst/>
              </a:prstGeom>
              <a:solidFill>
                <a:srgbClr val="D8D8D8"/>
              </a:solidFill>
              <a:ln>
                <a:noFill/>
              </a:ln>
            </p:spPr>
            <p:txBody>
              <a:bodyPr lIns="91425" tIns="91425" rIns="91425" bIns="91425" anchor="t" anchorCtr="0">
                <a:noAutofit/>
              </a:bodyPr>
              <a:lstStyle/>
              <a:p>
                <a:pPr marL="0" marR="0" lvl="0" indent="0" algn="l" rtl="0">
                  <a:spcBef>
                    <a:spcPts val="0"/>
                  </a:spcBef>
                  <a:buNone/>
                </a:pPr>
                <a:endParaRPr sz="2200" i="1">
                  <a:solidFill>
                    <a:schemeClr val="dk1"/>
                  </a:solidFill>
                  <a:latin typeface="Arial"/>
                  <a:ea typeface="Arial"/>
                  <a:cs typeface="Arial"/>
                  <a:sym typeface="Arial"/>
                </a:endParaRPr>
              </a:p>
            </p:txBody>
          </p:sp>
        </p:grpSp>
        <p:sp>
          <p:nvSpPr>
            <p:cNvPr id="66" name="Shape 417"/>
            <p:cNvSpPr/>
            <p:nvPr/>
          </p:nvSpPr>
          <p:spPr>
            <a:xfrm>
              <a:off x="7129028" y="4152472"/>
              <a:ext cx="344122" cy="344122"/>
            </a:xfrm>
            <a:prstGeom prst="ellipse">
              <a:avLst/>
            </a:prstGeom>
            <a:solidFill>
              <a:schemeClr val="accent5">
                <a:lumMod val="75000"/>
              </a:schemeClr>
            </a:solidFill>
            <a:ln>
              <a:noFill/>
            </a:ln>
          </p:spPr>
          <p:txBody>
            <a:bodyPr lIns="0" tIns="27432" rIns="0" bIns="0" anchor="ctr" anchorCtr="1">
              <a:noAutofit/>
            </a:bodyPr>
            <a:lstStyle/>
            <a:p>
              <a:pPr marL="0" marR="0" lvl="0" indent="0" algn="ctr" rtl="0">
                <a:lnSpc>
                  <a:spcPct val="76000"/>
                </a:lnSpc>
                <a:spcBef>
                  <a:spcPts val="0"/>
                </a:spcBef>
                <a:buSzPct val="25000"/>
                <a:buNone/>
              </a:pPr>
              <a:r>
                <a:rPr lang="en-US" sz="1200" b="1" dirty="0">
                  <a:solidFill>
                    <a:schemeClr val="lt1"/>
                  </a:solidFill>
                  <a:ea typeface="Arial Black"/>
                  <a:cs typeface="Arial Black"/>
                  <a:sym typeface="Arial Black"/>
                </a:rPr>
                <a:t>3</a:t>
              </a:r>
              <a:endParaRPr lang="en-US" sz="1200" b="1" dirty="0" smtClean="0">
                <a:solidFill>
                  <a:schemeClr val="lt1"/>
                </a:solidFill>
                <a:ea typeface="Arial Black"/>
                <a:cs typeface="Arial Black"/>
                <a:sym typeface="Arial Black"/>
              </a:endParaRPr>
            </a:p>
            <a:p>
              <a:pPr marL="0" marR="0" lvl="0" indent="0" algn="ctr" rtl="0">
                <a:lnSpc>
                  <a:spcPct val="76000"/>
                </a:lnSpc>
                <a:spcBef>
                  <a:spcPts val="0"/>
                </a:spcBef>
                <a:buSzPct val="25000"/>
                <a:buNone/>
              </a:pPr>
              <a:r>
                <a:rPr lang="en-US" sz="1000" dirty="0" smtClean="0">
                  <a:solidFill>
                    <a:schemeClr val="lt1"/>
                  </a:solidFill>
                  <a:ea typeface="Arial Black"/>
                  <a:cs typeface="Arial Black"/>
                  <a:sym typeface="Arial Black"/>
                </a:rPr>
                <a:t>min</a:t>
              </a:r>
              <a:endParaRPr lang="en-US" sz="800" dirty="0">
                <a:solidFill>
                  <a:schemeClr val="lt1"/>
                </a:solidFill>
                <a:ea typeface="Arial"/>
                <a:cs typeface="Arial"/>
                <a:sym typeface="Arial"/>
              </a:endParaRPr>
            </a:p>
          </p:txBody>
        </p:sp>
        <p:cxnSp>
          <p:nvCxnSpPr>
            <p:cNvPr id="67" name="Straight Connector 66"/>
            <p:cNvCxnSpPr/>
            <p:nvPr/>
          </p:nvCxnSpPr>
          <p:spPr bwMode="auto">
            <a:xfrm>
              <a:off x="7715955" y="3872089"/>
              <a:ext cx="1" cy="740619"/>
            </a:xfrm>
            <a:prstGeom prst="line">
              <a:avLst/>
            </a:prstGeom>
            <a:solidFill>
              <a:schemeClr val="accent1"/>
            </a:solidFill>
            <a:ln w="6350" cap="flat" cmpd="sng" algn="ctr">
              <a:solidFill>
                <a:schemeClr val="bg1">
                  <a:lumMod val="65000"/>
                </a:schemeClr>
              </a:solidFill>
              <a:prstDash val="solid"/>
              <a:round/>
              <a:headEnd type="none" w="med" len="med"/>
              <a:tailEnd type="none" w="med" len="med"/>
            </a:ln>
            <a:effectLst/>
          </p:spPr>
        </p:cxnSp>
        <p:sp>
          <p:nvSpPr>
            <p:cNvPr id="68" name="TextBox 67"/>
            <p:cNvSpPr txBox="1"/>
            <p:nvPr/>
          </p:nvSpPr>
          <p:spPr>
            <a:xfrm>
              <a:off x="7766981" y="3818716"/>
              <a:ext cx="673582" cy="261610"/>
            </a:xfrm>
            <a:prstGeom prst="rect">
              <a:avLst/>
            </a:prstGeom>
            <a:noFill/>
          </p:spPr>
          <p:txBody>
            <a:bodyPr wrap="none" rtlCol="0">
              <a:spAutoFit/>
            </a:bodyPr>
            <a:lstStyle/>
            <a:p>
              <a:pPr algn="l"/>
              <a:r>
                <a:rPr lang="en-US" sz="1100" dirty="0" smtClean="0">
                  <a:solidFill>
                    <a:schemeClr val="accent4"/>
                  </a:solidFill>
                </a:rPr>
                <a:t>SHARE</a:t>
              </a:r>
            </a:p>
          </p:txBody>
        </p:sp>
        <p:grpSp>
          <p:nvGrpSpPr>
            <p:cNvPr id="69" name="Shape 405"/>
            <p:cNvGrpSpPr/>
            <p:nvPr/>
          </p:nvGrpSpPr>
          <p:grpSpPr>
            <a:xfrm>
              <a:off x="7794725" y="4007386"/>
              <a:ext cx="620864" cy="620864"/>
              <a:chOff x="5387999" y="3527754"/>
              <a:chExt cx="1120470" cy="1120470"/>
            </a:xfrm>
          </p:grpSpPr>
          <p:grpSp>
            <p:nvGrpSpPr>
              <p:cNvPr id="71" name="Shape 406"/>
              <p:cNvGrpSpPr/>
              <p:nvPr/>
            </p:nvGrpSpPr>
            <p:grpSpPr>
              <a:xfrm>
                <a:off x="5387999" y="3527754"/>
                <a:ext cx="1120470" cy="1120470"/>
                <a:chOff x="5762541" y="3773144"/>
                <a:chExt cx="1120470" cy="1120470"/>
              </a:xfrm>
            </p:grpSpPr>
            <p:grpSp>
              <p:nvGrpSpPr>
                <p:cNvPr id="73" name="Shape 407"/>
                <p:cNvGrpSpPr/>
                <p:nvPr/>
              </p:nvGrpSpPr>
              <p:grpSpPr>
                <a:xfrm>
                  <a:off x="5822901" y="3833375"/>
                  <a:ext cx="999900" cy="999900"/>
                  <a:chOff x="5824714" y="3824496"/>
                  <a:chExt cx="999900" cy="999900"/>
                </a:xfrm>
              </p:grpSpPr>
              <p:sp>
                <p:nvSpPr>
                  <p:cNvPr id="80" name="Shape 408"/>
                  <p:cNvSpPr/>
                  <p:nvPr/>
                </p:nvSpPr>
                <p:spPr>
                  <a:xfrm>
                    <a:off x="5824714" y="3824496"/>
                    <a:ext cx="999900" cy="999900"/>
                  </a:xfrm>
                  <a:prstGeom prst="ellipse">
                    <a:avLst/>
                  </a:prstGeom>
                  <a:solidFill>
                    <a:schemeClr val="accent4"/>
                  </a:solidFill>
                  <a:ln w="25400" cap="flat" cmpd="sng">
                    <a:solidFill>
                      <a:schemeClr val="lt1"/>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91425" rIns="91425" bIns="91425" anchor="t" anchorCtr="0">
                    <a:noAutofit/>
                  </a:bodyPr>
                  <a:lstStyle/>
                  <a:p>
                    <a:pPr marL="0" marR="0" lvl="0" indent="0" algn="l" rtl="0">
                      <a:spcBef>
                        <a:spcPts val="0"/>
                      </a:spcBef>
                      <a:buNone/>
                    </a:pPr>
                    <a:endParaRPr sz="2200" i="1">
                      <a:solidFill>
                        <a:schemeClr val="dk1"/>
                      </a:solidFill>
                      <a:latin typeface="Arial"/>
                      <a:ea typeface="Arial"/>
                      <a:cs typeface="Arial"/>
                      <a:sym typeface="Arial"/>
                    </a:endParaRPr>
                  </a:p>
                </p:txBody>
              </p:sp>
              <p:sp>
                <p:nvSpPr>
                  <p:cNvPr id="81" name="Shape 409"/>
                  <p:cNvSpPr/>
                  <p:nvPr/>
                </p:nvSpPr>
                <p:spPr>
                  <a:xfrm>
                    <a:off x="5926901" y="3926682"/>
                    <a:ext cx="795600" cy="795600"/>
                  </a:xfrm>
                  <a:prstGeom prst="ellipse">
                    <a:avLst/>
                  </a:prstGeom>
                  <a:solidFill>
                    <a:srgbClr val="D8D8D8"/>
                  </a:solidFill>
                  <a:ln>
                    <a:noFill/>
                  </a:ln>
                </p:spPr>
                <p:txBody>
                  <a:bodyPr lIns="91425" tIns="91425" rIns="91425" bIns="91425" anchor="t" anchorCtr="0">
                    <a:noAutofit/>
                  </a:bodyPr>
                  <a:lstStyle/>
                  <a:p>
                    <a:pPr marL="0" marR="0" lvl="0" indent="0" algn="l" rtl="0">
                      <a:spcBef>
                        <a:spcPts val="0"/>
                      </a:spcBef>
                      <a:buNone/>
                    </a:pPr>
                    <a:endParaRPr sz="2200" i="1">
                      <a:solidFill>
                        <a:schemeClr val="dk1"/>
                      </a:solidFill>
                      <a:latin typeface="Arial"/>
                      <a:ea typeface="Arial"/>
                      <a:cs typeface="Arial"/>
                      <a:sym typeface="Arial"/>
                    </a:endParaRPr>
                  </a:p>
                </p:txBody>
              </p:sp>
            </p:grpSp>
            <p:grpSp>
              <p:nvGrpSpPr>
                <p:cNvPr id="74" name="Shape 410"/>
                <p:cNvGrpSpPr/>
                <p:nvPr/>
              </p:nvGrpSpPr>
              <p:grpSpPr>
                <a:xfrm>
                  <a:off x="5928525" y="3933836"/>
                  <a:ext cx="792300" cy="792300"/>
                  <a:chOff x="5928525" y="3929928"/>
                  <a:chExt cx="792300" cy="792300"/>
                </a:xfrm>
              </p:grpSpPr>
              <p:cxnSp>
                <p:nvCxnSpPr>
                  <p:cNvPr id="78" name="Shape 411"/>
                  <p:cNvCxnSpPr/>
                  <p:nvPr/>
                </p:nvCxnSpPr>
                <p:spPr>
                  <a:xfrm>
                    <a:off x="6317439" y="3929928"/>
                    <a:ext cx="14400" cy="792300"/>
                  </a:xfrm>
                  <a:prstGeom prst="straightConnector1">
                    <a:avLst/>
                  </a:prstGeom>
                  <a:solidFill>
                    <a:schemeClr val="accent1"/>
                  </a:solidFill>
                  <a:ln w="12700" cap="flat" cmpd="sng">
                    <a:solidFill>
                      <a:srgbClr val="A5A5A5"/>
                    </a:solidFill>
                    <a:prstDash val="solid"/>
                    <a:round/>
                    <a:headEnd type="none" w="med" len="med"/>
                    <a:tailEnd type="none" w="med" len="med"/>
                  </a:ln>
                </p:spPr>
              </p:cxnSp>
              <p:cxnSp>
                <p:nvCxnSpPr>
                  <p:cNvPr id="79" name="Shape 412"/>
                  <p:cNvCxnSpPr/>
                  <p:nvPr/>
                </p:nvCxnSpPr>
                <p:spPr>
                  <a:xfrm rot="-5400000">
                    <a:off x="6317475" y="3928403"/>
                    <a:ext cx="14400" cy="792300"/>
                  </a:xfrm>
                  <a:prstGeom prst="straightConnector1">
                    <a:avLst/>
                  </a:prstGeom>
                  <a:solidFill>
                    <a:schemeClr val="accent1"/>
                  </a:solidFill>
                  <a:ln w="12700" cap="flat" cmpd="sng">
                    <a:solidFill>
                      <a:srgbClr val="A5A5A5"/>
                    </a:solidFill>
                    <a:prstDash val="solid"/>
                    <a:round/>
                    <a:headEnd type="none" w="med" len="med"/>
                    <a:tailEnd type="none" w="med" len="med"/>
                  </a:ln>
                </p:spPr>
              </p:cxnSp>
            </p:grpSp>
            <p:grpSp>
              <p:nvGrpSpPr>
                <p:cNvPr id="75" name="Shape 413"/>
                <p:cNvGrpSpPr/>
                <p:nvPr/>
              </p:nvGrpSpPr>
              <p:grpSpPr>
                <a:xfrm rot="-2700000">
                  <a:off x="5926630" y="3937233"/>
                  <a:ext cx="792292" cy="792292"/>
                  <a:chOff x="5928525" y="3929928"/>
                  <a:chExt cx="792300" cy="792300"/>
                </a:xfrm>
              </p:grpSpPr>
              <p:cxnSp>
                <p:nvCxnSpPr>
                  <p:cNvPr id="76" name="Shape 414"/>
                  <p:cNvCxnSpPr/>
                  <p:nvPr/>
                </p:nvCxnSpPr>
                <p:spPr>
                  <a:xfrm>
                    <a:off x="6317439" y="3929928"/>
                    <a:ext cx="14400" cy="792300"/>
                  </a:xfrm>
                  <a:prstGeom prst="straightConnector1">
                    <a:avLst/>
                  </a:prstGeom>
                  <a:solidFill>
                    <a:schemeClr val="accent1"/>
                  </a:solidFill>
                  <a:ln w="12700" cap="flat" cmpd="sng">
                    <a:solidFill>
                      <a:srgbClr val="A5A5A5"/>
                    </a:solidFill>
                    <a:prstDash val="solid"/>
                    <a:round/>
                    <a:headEnd type="none" w="med" len="med"/>
                    <a:tailEnd type="none" w="med" len="med"/>
                  </a:ln>
                </p:spPr>
              </p:cxnSp>
              <p:cxnSp>
                <p:nvCxnSpPr>
                  <p:cNvPr id="77" name="Shape 415"/>
                  <p:cNvCxnSpPr/>
                  <p:nvPr/>
                </p:nvCxnSpPr>
                <p:spPr>
                  <a:xfrm rot="-5400000">
                    <a:off x="6317475" y="3928403"/>
                    <a:ext cx="14400" cy="792300"/>
                  </a:xfrm>
                  <a:prstGeom prst="straightConnector1">
                    <a:avLst/>
                  </a:prstGeom>
                  <a:solidFill>
                    <a:schemeClr val="accent1"/>
                  </a:solidFill>
                  <a:ln w="12700" cap="flat" cmpd="sng">
                    <a:solidFill>
                      <a:srgbClr val="A5A5A5"/>
                    </a:solidFill>
                    <a:prstDash val="solid"/>
                    <a:round/>
                    <a:headEnd type="none" w="med" len="med"/>
                    <a:tailEnd type="none" w="med" len="med"/>
                  </a:ln>
                </p:spPr>
              </p:cxnSp>
            </p:grpSp>
          </p:grpSp>
          <p:sp>
            <p:nvSpPr>
              <p:cNvPr id="72" name="Shape 416"/>
              <p:cNvSpPr/>
              <p:nvPr/>
            </p:nvSpPr>
            <p:spPr>
              <a:xfrm>
                <a:off x="5619575" y="3759200"/>
                <a:ext cx="657600" cy="657600"/>
              </a:xfrm>
              <a:prstGeom prst="ellipse">
                <a:avLst/>
              </a:prstGeom>
              <a:solidFill>
                <a:srgbClr val="D8D8D8"/>
              </a:solidFill>
              <a:ln>
                <a:noFill/>
              </a:ln>
            </p:spPr>
            <p:txBody>
              <a:bodyPr lIns="91425" tIns="91425" rIns="91425" bIns="91425" anchor="t" anchorCtr="0">
                <a:noAutofit/>
              </a:bodyPr>
              <a:lstStyle/>
              <a:p>
                <a:pPr marL="0" marR="0" lvl="0" indent="0" algn="l" rtl="0">
                  <a:spcBef>
                    <a:spcPts val="0"/>
                  </a:spcBef>
                  <a:buNone/>
                </a:pPr>
                <a:endParaRPr sz="2200" i="1">
                  <a:solidFill>
                    <a:schemeClr val="dk1"/>
                  </a:solidFill>
                  <a:latin typeface="Arial"/>
                  <a:ea typeface="Arial"/>
                  <a:cs typeface="Arial"/>
                  <a:sym typeface="Arial"/>
                </a:endParaRPr>
              </a:p>
            </p:txBody>
          </p:sp>
        </p:grpSp>
        <p:sp>
          <p:nvSpPr>
            <p:cNvPr id="70" name="Shape 417"/>
            <p:cNvSpPr/>
            <p:nvPr/>
          </p:nvSpPr>
          <p:spPr>
            <a:xfrm>
              <a:off x="7933096" y="4145757"/>
              <a:ext cx="344122" cy="344122"/>
            </a:xfrm>
            <a:prstGeom prst="ellipse">
              <a:avLst/>
            </a:prstGeom>
            <a:solidFill>
              <a:schemeClr val="accent4"/>
            </a:solidFill>
            <a:ln>
              <a:noFill/>
            </a:ln>
          </p:spPr>
          <p:txBody>
            <a:bodyPr lIns="0" tIns="27432" rIns="0" bIns="0" anchor="ctr" anchorCtr="1">
              <a:noAutofit/>
            </a:bodyPr>
            <a:lstStyle/>
            <a:p>
              <a:pPr marL="0" marR="0" lvl="0" indent="0" algn="ctr" rtl="0">
                <a:lnSpc>
                  <a:spcPct val="76000"/>
                </a:lnSpc>
                <a:spcBef>
                  <a:spcPts val="0"/>
                </a:spcBef>
                <a:buSzPct val="25000"/>
                <a:buNone/>
              </a:pPr>
              <a:r>
                <a:rPr lang="en-US" sz="1200" b="1" dirty="0">
                  <a:solidFill>
                    <a:schemeClr val="lt1"/>
                  </a:solidFill>
                  <a:ea typeface="Arial Black"/>
                  <a:cs typeface="Arial Black"/>
                  <a:sym typeface="Arial Black"/>
                </a:rPr>
                <a:t>5</a:t>
              </a:r>
              <a:endParaRPr lang="en-US" sz="1200" b="1" dirty="0" smtClean="0">
                <a:solidFill>
                  <a:schemeClr val="lt1"/>
                </a:solidFill>
                <a:ea typeface="Arial Black"/>
                <a:cs typeface="Arial Black"/>
                <a:sym typeface="Arial Black"/>
              </a:endParaRPr>
            </a:p>
            <a:p>
              <a:pPr marL="0" marR="0" lvl="0" indent="0" algn="ctr" rtl="0">
                <a:lnSpc>
                  <a:spcPct val="76000"/>
                </a:lnSpc>
                <a:spcBef>
                  <a:spcPts val="0"/>
                </a:spcBef>
                <a:buSzPct val="25000"/>
                <a:buNone/>
              </a:pPr>
              <a:r>
                <a:rPr lang="en-US" sz="1000" dirty="0" smtClean="0">
                  <a:solidFill>
                    <a:schemeClr val="lt1"/>
                  </a:solidFill>
                  <a:ea typeface="Arial Black"/>
                  <a:cs typeface="Arial Black"/>
                  <a:sym typeface="Arial Black"/>
                </a:rPr>
                <a:t>min</a:t>
              </a:r>
              <a:endParaRPr lang="en-US" sz="800" dirty="0">
                <a:solidFill>
                  <a:schemeClr val="lt1"/>
                </a:solidFill>
                <a:ea typeface="Arial"/>
                <a:cs typeface="Arial"/>
                <a:sym typeface="Arial"/>
              </a:endParaRPr>
            </a:p>
          </p:txBody>
        </p:sp>
      </p:grpSp>
    </p:spTree>
    <p:extLst>
      <p:ext uri="{BB962C8B-B14F-4D97-AF65-F5344CB8AC3E}">
        <p14:creationId xmlns:p14="http://schemas.microsoft.com/office/powerpoint/2010/main" val="2764790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Manager responsibilities</a:t>
            </a:r>
            <a:endParaRPr lang="en-US" dirty="0"/>
          </a:p>
        </p:txBody>
      </p:sp>
      <p:sp>
        <p:nvSpPr>
          <p:cNvPr id="3" name="Content Placeholder 2"/>
          <p:cNvSpPr>
            <a:spLocks noGrp="1"/>
          </p:cNvSpPr>
          <p:nvPr>
            <p:ph idx="1"/>
          </p:nvPr>
        </p:nvSpPr>
        <p:spPr>
          <a:xfrm>
            <a:off x="394136" y="967054"/>
            <a:ext cx="8290124" cy="3838575"/>
          </a:xfrm>
        </p:spPr>
        <p:txBody>
          <a:bodyPr/>
          <a:lstStyle/>
          <a:p>
            <a:pPr>
              <a:spcBef>
                <a:spcPts val="600"/>
              </a:spcBef>
              <a:spcAft>
                <a:spcPts val="600"/>
              </a:spcAft>
            </a:pPr>
            <a:r>
              <a:rPr lang="en-US" sz="1600" dirty="0"/>
              <a:t>Collaborates and sets expectations with Product Owners, </a:t>
            </a:r>
            <a:r>
              <a:rPr lang="en-US" sz="1600" dirty="0" smtClean="0"/>
              <a:t>stakeholders</a:t>
            </a:r>
            <a:r>
              <a:rPr lang="en-US" sz="1600" dirty="0"/>
              <a:t>, </a:t>
            </a:r>
            <a:r>
              <a:rPr lang="en-US" sz="1600" dirty="0" smtClean="0"/>
              <a:t/>
            </a:r>
            <a:br>
              <a:rPr lang="en-US" sz="1600" dirty="0" smtClean="0"/>
            </a:br>
            <a:r>
              <a:rPr lang="en-US" sz="1600" dirty="0" smtClean="0"/>
              <a:t>customers</a:t>
            </a:r>
            <a:r>
              <a:rPr lang="en-US" sz="1600" dirty="0"/>
              <a:t>, architects</a:t>
            </a:r>
          </a:p>
          <a:p>
            <a:pPr>
              <a:spcBef>
                <a:spcPts val="600"/>
              </a:spcBef>
              <a:spcAft>
                <a:spcPts val="600"/>
              </a:spcAft>
            </a:pPr>
            <a:r>
              <a:rPr lang="en-US" sz="1600" dirty="0"/>
              <a:t>Can say </a:t>
            </a:r>
            <a:r>
              <a:rPr lang="en-US" sz="1600" dirty="0" smtClean="0"/>
              <a:t>‘no’ </a:t>
            </a:r>
            <a:r>
              <a:rPr lang="en-US" sz="1600" dirty="0"/>
              <a:t>in multiple directions: Stakeholders, Managers, </a:t>
            </a:r>
            <a:r>
              <a:rPr lang="en-US" sz="1600" dirty="0" smtClean="0"/>
              <a:t>LPM, </a:t>
            </a:r>
            <a:br>
              <a:rPr lang="en-US" sz="1600" dirty="0" smtClean="0"/>
            </a:br>
            <a:r>
              <a:rPr lang="en-US" sz="1600" dirty="0" smtClean="0"/>
              <a:t>and </a:t>
            </a:r>
            <a:r>
              <a:rPr lang="en-US" sz="1600" dirty="0"/>
              <a:t>Product Owners</a:t>
            </a:r>
          </a:p>
          <a:p>
            <a:pPr>
              <a:spcBef>
                <a:spcPts val="600"/>
              </a:spcBef>
              <a:spcAft>
                <a:spcPts val="600"/>
              </a:spcAft>
            </a:pPr>
            <a:r>
              <a:rPr lang="en-US" sz="1600" dirty="0"/>
              <a:t>Prioritizes Features and negotiates Enablers in the Program Backlog </a:t>
            </a:r>
            <a:r>
              <a:rPr lang="en-US" sz="1600" dirty="0" smtClean="0"/>
              <a:t/>
            </a:r>
            <a:br>
              <a:rPr lang="en-US" sz="1600" dirty="0" smtClean="0"/>
            </a:br>
            <a:r>
              <a:rPr lang="en-US" sz="1600" dirty="0" smtClean="0"/>
              <a:t>using </a:t>
            </a:r>
            <a:r>
              <a:rPr lang="en-US" sz="1600" dirty="0"/>
              <a:t>WSJF</a:t>
            </a:r>
          </a:p>
          <a:p>
            <a:pPr>
              <a:spcBef>
                <a:spcPts val="600"/>
              </a:spcBef>
              <a:spcAft>
                <a:spcPts val="600"/>
              </a:spcAft>
            </a:pPr>
            <a:r>
              <a:rPr lang="en-US" sz="1600" dirty="0"/>
              <a:t>Sets the Vision and Roadmap for the train</a:t>
            </a:r>
          </a:p>
          <a:p>
            <a:pPr>
              <a:spcBef>
                <a:spcPts val="600"/>
              </a:spcBef>
              <a:spcAft>
                <a:spcPts val="600"/>
              </a:spcAft>
            </a:pPr>
            <a:r>
              <a:rPr lang="en-US" sz="1600" dirty="0"/>
              <a:t>Has significant people skills and the innate ability to navigate the political landscape</a:t>
            </a:r>
          </a:p>
          <a:p>
            <a:pPr>
              <a:spcBef>
                <a:spcPts val="600"/>
              </a:spcBef>
              <a:spcAft>
                <a:spcPts val="600"/>
              </a:spcAft>
            </a:pPr>
            <a:r>
              <a:rPr lang="en-US" sz="1600" dirty="0"/>
              <a:t>Collaborates with the train to set scope</a:t>
            </a:r>
          </a:p>
          <a:p>
            <a:pPr>
              <a:spcBef>
                <a:spcPts val="600"/>
              </a:spcBef>
              <a:spcAft>
                <a:spcPts val="600"/>
              </a:spcAft>
            </a:pPr>
            <a:r>
              <a:rPr lang="en-US" sz="1600" dirty="0"/>
              <a:t>Accepts the Features as done</a:t>
            </a:r>
          </a:p>
        </p:txBody>
      </p:sp>
      <p:pic>
        <p:nvPicPr>
          <p:cNvPr id="8" name="Picture 7" descr="Product-Mgm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2026" y="866581"/>
            <a:ext cx="960759" cy="1364856"/>
          </a:xfrm>
          <a:prstGeom prst="rect">
            <a:avLst/>
          </a:prstGeom>
        </p:spPr>
      </p:pic>
    </p:spTree>
    <p:extLst>
      <p:ext uri="{BB962C8B-B14F-4D97-AF65-F5344CB8AC3E}">
        <p14:creationId xmlns:p14="http://schemas.microsoft.com/office/powerpoint/2010/main" val="402557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Roots, past, present and future</a:t>
            </a:r>
          </a:p>
        </p:txBody>
      </p:sp>
      <p:sp>
        <p:nvSpPr>
          <p:cNvPr id="38" name="Chevron 37"/>
          <p:cNvSpPr/>
          <p:nvPr/>
        </p:nvSpPr>
        <p:spPr bwMode="auto">
          <a:xfrm>
            <a:off x="308617" y="1237033"/>
            <a:ext cx="8145041" cy="283745"/>
          </a:xfrm>
          <a:prstGeom prst="chevron">
            <a:avLst/>
          </a:prstGeom>
          <a:solidFill>
            <a:srgbClr val="D7640E"/>
          </a:solidFill>
          <a:ln w="19050" cap="flat" cmpd="sng" algn="ctr">
            <a:noFill/>
            <a:prstDash val="solid"/>
            <a:round/>
            <a:headEnd type="none" w="med" len="med"/>
            <a:tailEnd type="none" w="med" len="med"/>
          </a:ln>
          <a:effectLst>
            <a:outerShdw blurRad="50800" dist="38100" dir="2700000" algn="tl" rotWithShape="0">
              <a:srgbClr val="000000">
                <a:alpha val="3000"/>
              </a:srgbClr>
            </a:outerShdw>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endParaRPr lang="en-US" sz="1650" i="1" dirty="0">
              <a:latin typeface="Arial"/>
              <a:cs typeface="Arial"/>
            </a:endParaRPr>
          </a:p>
        </p:txBody>
      </p:sp>
      <p:sp>
        <p:nvSpPr>
          <p:cNvPr id="39" name="Rectangle 38"/>
          <p:cNvSpPr/>
          <p:nvPr/>
        </p:nvSpPr>
        <p:spPr>
          <a:xfrm>
            <a:off x="755335" y="1191870"/>
            <a:ext cx="634404" cy="346249"/>
          </a:xfrm>
          <a:prstGeom prst="rect">
            <a:avLst/>
          </a:prstGeom>
          <a:solidFill>
            <a:schemeClr val="bg1">
              <a:alpha val="0"/>
            </a:schemeClr>
          </a:solidFill>
          <a:ln>
            <a:solidFill>
              <a:schemeClr val="bg1">
                <a:alpha val="0"/>
              </a:schemeClr>
            </a:solidFill>
          </a:ln>
        </p:spPr>
        <p:txBody>
          <a:bodyPr wrap="none" lIns="68580" tIns="34290" rIns="68580" bIns="34290">
            <a:spAutoFit/>
          </a:bodyPr>
          <a:lstStyle/>
          <a:p>
            <a:pPr algn="dist"/>
            <a:r>
              <a:rPr lang="en-US" dirty="0">
                <a:ln w="12700">
                  <a:noFill/>
                  <a:prstDash val="solid"/>
                </a:ln>
                <a:solidFill>
                  <a:schemeClr val="bg1"/>
                </a:solidFill>
                <a:latin typeface="Arial"/>
                <a:cs typeface="Arial"/>
              </a:rPr>
              <a:t>2011</a:t>
            </a:r>
          </a:p>
        </p:txBody>
      </p:sp>
      <p:sp>
        <p:nvSpPr>
          <p:cNvPr id="48" name="TextBox 47"/>
          <p:cNvSpPr txBox="1"/>
          <p:nvPr/>
        </p:nvSpPr>
        <p:spPr>
          <a:xfrm>
            <a:off x="317598" y="871346"/>
            <a:ext cx="8084609" cy="346249"/>
          </a:xfrm>
          <a:prstGeom prst="rect">
            <a:avLst/>
          </a:prstGeom>
          <a:noFill/>
        </p:spPr>
        <p:txBody>
          <a:bodyPr wrap="square" lIns="68580" tIns="34290" rIns="68580" bIns="34290">
            <a:spAutoFit/>
          </a:bodyPr>
          <a:lstStyle>
            <a:defPPr>
              <a:defRPr lang="en-US"/>
            </a:defPPr>
            <a:lvl1pPr algn="dist">
              <a:defRPr sz="2500" cap="none">
                <a:ln w="12700">
                  <a:noFill/>
                  <a:prstDash val="solid"/>
                </a:ln>
                <a:solidFill>
                  <a:srgbClr val="DA7009"/>
                </a:solidFill>
                <a:latin typeface="Arial"/>
                <a:cs typeface="Arial"/>
              </a:defRPr>
            </a:lvl1pPr>
          </a:lstStyle>
          <a:p>
            <a:pPr algn="ctr"/>
            <a:r>
              <a:rPr lang="en-US" sz="1800" dirty="0"/>
              <a:t>Field experience at enterprise scale</a:t>
            </a:r>
          </a:p>
        </p:txBody>
      </p:sp>
      <p:sp>
        <p:nvSpPr>
          <p:cNvPr id="50" name="Rectangle 49"/>
          <p:cNvSpPr/>
          <p:nvPr/>
        </p:nvSpPr>
        <p:spPr>
          <a:xfrm>
            <a:off x="7373933" y="1174529"/>
            <a:ext cx="830997" cy="346249"/>
          </a:xfrm>
          <a:prstGeom prst="rect">
            <a:avLst/>
          </a:prstGeom>
          <a:solidFill>
            <a:schemeClr val="bg1">
              <a:alpha val="0"/>
            </a:schemeClr>
          </a:solidFill>
          <a:ln>
            <a:solidFill>
              <a:schemeClr val="bg1">
                <a:alpha val="0"/>
              </a:schemeClr>
            </a:solidFill>
          </a:ln>
        </p:spPr>
        <p:txBody>
          <a:bodyPr wrap="none" lIns="68580" tIns="34290" rIns="68580" bIns="34290">
            <a:spAutoFit/>
          </a:bodyPr>
          <a:lstStyle/>
          <a:p>
            <a:pPr algn="dist"/>
            <a:r>
              <a:rPr lang="en-US" dirty="0">
                <a:ln w="12700">
                  <a:noFill/>
                  <a:prstDash val="solid"/>
                </a:ln>
                <a:solidFill>
                  <a:srgbClr val="FFFFFF"/>
                </a:solidFill>
                <a:latin typeface="Arial"/>
                <a:cs typeface="Arial"/>
              </a:rPr>
              <a:t>Now…</a:t>
            </a:r>
          </a:p>
        </p:txBody>
      </p:sp>
      <p:sp>
        <p:nvSpPr>
          <p:cNvPr id="51" name="TextBox 50"/>
          <p:cNvSpPr txBox="1"/>
          <p:nvPr/>
        </p:nvSpPr>
        <p:spPr>
          <a:xfrm>
            <a:off x="441127" y="3897619"/>
            <a:ext cx="8012531" cy="323165"/>
          </a:xfrm>
          <a:prstGeom prst="rect">
            <a:avLst/>
          </a:prstGeom>
          <a:noFill/>
        </p:spPr>
        <p:txBody>
          <a:bodyPr wrap="square" rtlCol="0">
            <a:spAutoFit/>
          </a:bodyPr>
          <a:lstStyle/>
          <a:p>
            <a:pPr algn="ctr">
              <a:spcBef>
                <a:spcPts val="600"/>
              </a:spcBef>
            </a:pPr>
            <a:r>
              <a:rPr lang="en-US" sz="1500" dirty="0">
                <a:solidFill>
                  <a:schemeClr val="accent4"/>
                </a:solidFill>
              </a:rPr>
              <a:t>Agile development  |  Lean product development   |  Systems thinking</a:t>
            </a:r>
          </a:p>
        </p:txBody>
      </p:sp>
      <p:sp>
        <p:nvSpPr>
          <p:cNvPr id="54" name="Rectangle 53"/>
          <p:cNvSpPr/>
          <p:nvPr/>
        </p:nvSpPr>
        <p:spPr bwMode="auto">
          <a:xfrm>
            <a:off x="5311999" y="1616568"/>
            <a:ext cx="1526913" cy="2194560"/>
          </a:xfrm>
          <a:prstGeom prst="rect">
            <a:avLst/>
          </a:prstGeom>
          <a:solidFill>
            <a:srgbClr val="E9E9E9"/>
          </a:solidFill>
          <a:ln w="19050" cap="flat" cmpd="sng" algn="ctr">
            <a:solidFill>
              <a:schemeClr val="bg1">
                <a:alpha val="0"/>
              </a:schemeClr>
            </a:solid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r>
              <a:rPr lang="en-US" sz="1650" i="1" dirty="0">
                <a:latin typeface="Arial"/>
                <a:cs typeface="Arial"/>
              </a:rPr>
              <a:t>      </a:t>
            </a:r>
          </a:p>
        </p:txBody>
      </p:sp>
      <p:sp>
        <p:nvSpPr>
          <p:cNvPr id="56" name="Rectangle 55"/>
          <p:cNvSpPr/>
          <p:nvPr/>
        </p:nvSpPr>
        <p:spPr bwMode="auto">
          <a:xfrm>
            <a:off x="3537775" y="1616569"/>
            <a:ext cx="1751183" cy="2194560"/>
          </a:xfrm>
          <a:prstGeom prst="rect">
            <a:avLst/>
          </a:prstGeom>
          <a:solidFill>
            <a:schemeClr val="bg1">
              <a:lumMod val="85000"/>
            </a:schemeClr>
          </a:solidFill>
          <a:ln w="19050" cap="flat" cmpd="sng" algn="ctr">
            <a:solidFill>
              <a:schemeClr val="bg1">
                <a:alpha val="0"/>
              </a:schemeClr>
            </a:solid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r>
              <a:rPr lang="en-US" sz="1650" i="1" dirty="0">
                <a:latin typeface="Arial"/>
                <a:cs typeface="Arial"/>
              </a:rPr>
              <a:t>      </a:t>
            </a:r>
          </a:p>
        </p:txBody>
      </p:sp>
      <p:sp>
        <p:nvSpPr>
          <p:cNvPr id="62" name="Rectangle 61"/>
          <p:cNvSpPr/>
          <p:nvPr/>
        </p:nvSpPr>
        <p:spPr bwMode="auto">
          <a:xfrm>
            <a:off x="1889161" y="1616568"/>
            <a:ext cx="1625573" cy="2189934"/>
          </a:xfrm>
          <a:prstGeom prst="rect">
            <a:avLst/>
          </a:prstGeom>
          <a:solidFill>
            <a:schemeClr val="bg1">
              <a:lumMod val="75000"/>
            </a:schemeClr>
          </a:solidFill>
          <a:ln w="19050" cap="flat" cmpd="sng" algn="ctr">
            <a:solidFill>
              <a:schemeClr val="bg1">
                <a:alpha val="0"/>
              </a:schemeClr>
            </a:solid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r>
              <a:rPr lang="en-US" sz="1650" i="1" dirty="0">
                <a:latin typeface="Arial"/>
                <a:cs typeface="Arial"/>
              </a:rPr>
              <a:t>      </a:t>
            </a:r>
          </a:p>
        </p:txBody>
      </p:sp>
      <p:sp>
        <p:nvSpPr>
          <p:cNvPr id="63" name="Rectangle 62"/>
          <p:cNvSpPr/>
          <p:nvPr/>
        </p:nvSpPr>
        <p:spPr bwMode="auto">
          <a:xfrm>
            <a:off x="328663" y="1616568"/>
            <a:ext cx="1537458" cy="2194560"/>
          </a:xfrm>
          <a:prstGeom prst="rect">
            <a:avLst/>
          </a:prstGeom>
          <a:solidFill>
            <a:schemeClr val="bg1">
              <a:lumMod val="65000"/>
            </a:schemeClr>
          </a:solidFill>
          <a:ln w="19050" cap="flat" cmpd="sng" algn="ctr">
            <a:solidFill>
              <a:schemeClr val="bg1">
                <a:alpha val="0"/>
              </a:schemeClr>
            </a:solid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r>
              <a:rPr lang="en-US" sz="1650" i="1" dirty="0">
                <a:latin typeface="Arial"/>
                <a:cs typeface="Arial"/>
              </a:rPr>
              <a:t>      </a:t>
            </a:r>
          </a:p>
        </p:txBody>
      </p:sp>
      <p:pic>
        <p:nvPicPr>
          <p:cNvPr id="64" name="Picture 63" descr="1.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27" y="2158912"/>
            <a:ext cx="1260753" cy="972179"/>
          </a:xfrm>
          <a:prstGeom prst="rect">
            <a:avLst/>
          </a:prstGeom>
          <a:effectLst/>
        </p:spPr>
      </p:pic>
      <p:sp>
        <p:nvSpPr>
          <p:cNvPr id="65" name="Rectangle 64"/>
          <p:cNvSpPr/>
          <p:nvPr/>
        </p:nvSpPr>
        <p:spPr>
          <a:xfrm>
            <a:off x="804673" y="2399799"/>
            <a:ext cx="577722" cy="473206"/>
          </a:xfrm>
          <a:prstGeom prst="rect">
            <a:avLst/>
          </a:prstGeom>
          <a:noFill/>
        </p:spPr>
        <p:txBody>
          <a:bodyPr wrap="none" lIns="68580" tIns="34290" rIns="68580" bIns="34290">
            <a:spAutoFit/>
          </a:bodyPr>
          <a:lstStyle/>
          <a:p>
            <a:pPr algn="dist"/>
            <a:r>
              <a:rPr lang="en-US" sz="2625" b="1" spc="-75" dirty="0">
                <a:ln w="12700">
                  <a:noFill/>
                  <a:prstDash val="solid"/>
                </a:ln>
                <a:solidFill>
                  <a:srgbClr val="DA7009"/>
                </a:solidFill>
                <a:effectLst>
                  <a:glow rad="381000">
                    <a:schemeClr val="bg1"/>
                  </a:glow>
                </a:effectLst>
                <a:latin typeface="Arial"/>
                <a:cs typeface="Arial"/>
              </a:rPr>
              <a:t>1.0</a:t>
            </a:r>
          </a:p>
        </p:txBody>
      </p:sp>
      <p:grpSp>
        <p:nvGrpSpPr>
          <p:cNvPr id="74" name="Group 73"/>
          <p:cNvGrpSpPr/>
          <p:nvPr/>
        </p:nvGrpSpPr>
        <p:grpSpPr>
          <a:xfrm>
            <a:off x="1771143" y="2165767"/>
            <a:ext cx="1487465" cy="958469"/>
            <a:chOff x="2105170" y="2944207"/>
            <a:chExt cx="1983286" cy="1277959"/>
          </a:xfrm>
        </p:grpSpPr>
        <p:pic>
          <p:nvPicPr>
            <p:cNvPr id="80" name="Picture 79" descr="2.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1159" y="2944207"/>
              <a:ext cx="1657297" cy="1277959"/>
            </a:xfrm>
            <a:prstGeom prst="rect">
              <a:avLst/>
            </a:prstGeom>
            <a:effectLst/>
          </p:spPr>
        </p:pic>
        <p:sp>
          <p:nvSpPr>
            <p:cNvPr id="81" name="Rectangle 80"/>
            <p:cNvSpPr/>
            <p:nvPr/>
          </p:nvSpPr>
          <p:spPr>
            <a:xfrm>
              <a:off x="2902422" y="3271348"/>
              <a:ext cx="770296" cy="630941"/>
            </a:xfrm>
            <a:prstGeom prst="rect">
              <a:avLst/>
            </a:prstGeom>
            <a:noFill/>
          </p:spPr>
          <p:txBody>
            <a:bodyPr wrap="none" lIns="68580" tIns="34290" rIns="68580" bIns="34290">
              <a:spAutoFit/>
            </a:bodyPr>
            <a:lstStyle/>
            <a:p>
              <a:pPr algn="dist"/>
              <a:r>
                <a:rPr lang="en-US" sz="2625" b="1" spc="-75" dirty="0">
                  <a:ln w="12700">
                    <a:noFill/>
                    <a:prstDash val="solid"/>
                  </a:ln>
                  <a:solidFill>
                    <a:srgbClr val="DA7009"/>
                  </a:solidFill>
                  <a:effectLst>
                    <a:glow rad="381000">
                      <a:schemeClr val="bg1"/>
                    </a:glow>
                  </a:effectLst>
                  <a:latin typeface="Arial"/>
                  <a:cs typeface="Arial"/>
                </a:rPr>
                <a:t>2.0</a:t>
              </a:r>
            </a:p>
          </p:txBody>
        </p:sp>
        <p:sp>
          <p:nvSpPr>
            <p:cNvPr id="83" name="Isosceles Triangle 82"/>
            <p:cNvSpPr/>
            <p:nvPr/>
          </p:nvSpPr>
          <p:spPr bwMode="auto">
            <a:xfrm rot="5400000">
              <a:off x="1921093" y="3446001"/>
              <a:ext cx="688884" cy="320730"/>
            </a:xfrm>
            <a:prstGeom prst="triangle">
              <a:avLst/>
            </a:prstGeom>
            <a:solidFill>
              <a:schemeClr val="accent2"/>
            </a:solidFill>
            <a:ln w="19050" cap="flat" cmpd="sng" algn="ctr">
              <a:no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endParaRPr lang="en-US" sz="1650" i="1" dirty="0"/>
            </a:p>
          </p:txBody>
        </p:sp>
      </p:grpSp>
      <p:grpSp>
        <p:nvGrpSpPr>
          <p:cNvPr id="86" name="Group 85"/>
          <p:cNvGrpSpPr/>
          <p:nvPr/>
        </p:nvGrpSpPr>
        <p:grpSpPr>
          <a:xfrm>
            <a:off x="3396080" y="1703060"/>
            <a:ext cx="1761593" cy="1989830"/>
            <a:chOff x="4271752" y="2327264"/>
            <a:chExt cx="2348790" cy="2653107"/>
          </a:xfrm>
        </p:grpSpPr>
        <p:pic>
          <p:nvPicPr>
            <p:cNvPr id="87" name="Picture 86" descr="SAFe-3.0-outlines-register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3962" y="2327264"/>
              <a:ext cx="1603965" cy="1202973"/>
            </a:xfrm>
            <a:prstGeom prst="rect">
              <a:avLst/>
            </a:prstGeom>
            <a:effectLst/>
          </p:spPr>
        </p:pic>
        <p:pic>
          <p:nvPicPr>
            <p:cNvPr id="88" name="Picture 87"/>
            <p:cNvPicPr>
              <a:picLocks noChangeAspect="1"/>
            </p:cNvPicPr>
            <p:nvPr/>
          </p:nvPicPr>
          <p:blipFill rotWithShape="1">
            <a:blip r:embed="rId6"/>
            <a:srcRect r="7372"/>
            <a:stretch/>
          </p:blipFill>
          <p:spPr>
            <a:xfrm>
              <a:off x="4954065" y="3652255"/>
              <a:ext cx="1666477" cy="1328116"/>
            </a:xfrm>
            <a:prstGeom prst="rect">
              <a:avLst/>
            </a:prstGeom>
          </p:spPr>
        </p:pic>
        <p:sp>
          <p:nvSpPr>
            <p:cNvPr id="89" name="Rectangle 88"/>
            <p:cNvSpPr/>
            <p:nvPr/>
          </p:nvSpPr>
          <p:spPr>
            <a:xfrm>
              <a:off x="5006130" y="2614033"/>
              <a:ext cx="770296" cy="630941"/>
            </a:xfrm>
            <a:prstGeom prst="rect">
              <a:avLst/>
            </a:prstGeom>
            <a:noFill/>
          </p:spPr>
          <p:txBody>
            <a:bodyPr wrap="none" lIns="68580" tIns="34290" rIns="68580" bIns="34290">
              <a:spAutoFit/>
            </a:bodyPr>
            <a:lstStyle/>
            <a:p>
              <a:pPr algn="dist"/>
              <a:r>
                <a:rPr lang="en-US" sz="2625" b="1" spc="-75" dirty="0">
                  <a:ln w="12700">
                    <a:noFill/>
                    <a:prstDash val="solid"/>
                  </a:ln>
                  <a:solidFill>
                    <a:srgbClr val="DA7009"/>
                  </a:solidFill>
                  <a:effectLst>
                    <a:glow rad="381000">
                      <a:schemeClr val="bg1"/>
                    </a:glow>
                  </a:effectLst>
                  <a:latin typeface="Arial"/>
                  <a:cs typeface="Arial"/>
                </a:rPr>
                <a:t>3.0</a:t>
              </a:r>
            </a:p>
          </p:txBody>
        </p:sp>
        <p:sp>
          <p:nvSpPr>
            <p:cNvPr id="90" name="Rectangle 89"/>
            <p:cNvSpPr/>
            <p:nvPr/>
          </p:nvSpPr>
          <p:spPr>
            <a:xfrm>
              <a:off x="5423649" y="4068151"/>
              <a:ext cx="845104" cy="523220"/>
            </a:xfrm>
            <a:prstGeom prst="rect">
              <a:avLst/>
            </a:prstGeom>
            <a:noFill/>
          </p:spPr>
          <p:txBody>
            <a:bodyPr wrap="none" lIns="68580" tIns="34290" rIns="68580" bIns="34290">
              <a:spAutoFit/>
            </a:bodyPr>
            <a:lstStyle/>
            <a:p>
              <a:pPr algn="dist"/>
              <a:r>
                <a:rPr lang="en-US" sz="2100" b="1" spc="-75" dirty="0">
                  <a:ln w="12700">
                    <a:noFill/>
                    <a:prstDash val="solid"/>
                  </a:ln>
                  <a:solidFill>
                    <a:srgbClr val="DA7009"/>
                  </a:solidFill>
                  <a:effectLst>
                    <a:glow rad="381000">
                      <a:schemeClr val="bg1"/>
                    </a:glow>
                  </a:effectLst>
                  <a:latin typeface="Arial"/>
                  <a:cs typeface="Arial"/>
                </a:rPr>
                <a:t>LSE</a:t>
              </a:r>
            </a:p>
          </p:txBody>
        </p:sp>
        <p:sp>
          <p:nvSpPr>
            <p:cNvPr id="91" name="Isosceles Triangle 90"/>
            <p:cNvSpPr/>
            <p:nvPr/>
          </p:nvSpPr>
          <p:spPr bwMode="auto">
            <a:xfrm rot="5400000">
              <a:off x="4087675" y="3482952"/>
              <a:ext cx="688884" cy="320730"/>
            </a:xfrm>
            <a:prstGeom prst="triangle">
              <a:avLst/>
            </a:prstGeom>
            <a:solidFill>
              <a:schemeClr val="accent2"/>
            </a:solidFill>
            <a:ln w="19050" cap="flat" cmpd="sng" algn="ctr">
              <a:no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endParaRPr lang="en-US" sz="1650" i="1" dirty="0"/>
            </a:p>
          </p:txBody>
        </p:sp>
      </p:grpSp>
      <p:sp>
        <p:nvSpPr>
          <p:cNvPr id="93" name="Isosceles Triangle 92"/>
          <p:cNvSpPr/>
          <p:nvPr/>
        </p:nvSpPr>
        <p:spPr bwMode="auto">
          <a:xfrm rot="5400000">
            <a:off x="5057473" y="2544257"/>
            <a:ext cx="516663" cy="240548"/>
          </a:xfrm>
          <a:prstGeom prst="triangle">
            <a:avLst/>
          </a:prstGeom>
          <a:solidFill>
            <a:schemeClr val="accent2"/>
          </a:solidFill>
          <a:ln w="19050" cap="flat" cmpd="sng" algn="ctr">
            <a:no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endParaRPr lang="en-US" sz="1650" i="1" dirty="0"/>
          </a:p>
        </p:txBody>
      </p:sp>
      <p:pic>
        <p:nvPicPr>
          <p:cNvPr id="3" name="Picture 2" descr="BP-for-PP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6326" y="2188276"/>
            <a:ext cx="1250977" cy="994526"/>
          </a:xfrm>
          <a:prstGeom prst="rect">
            <a:avLst/>
          </a:prstGeom>
        </p:spPr>
      </p:pic>
      <p:sp>
        <p:nvSpPr>
          <p:cNvPr id="95" name="Rectangle 94"/>
          <p:cNvSpPr/>
          <p:nvPr/>
        </p:nvSpPr>
        <p:spPr>
          <a:xfrm>
            <a:off x="5647380" y="2253082"/>
            <a:ext cx="911147" cy="761747"/>
          </a:xfrm>
          <a:prstGeom prst="rect">
            <a:avLst/>
          </a:prstGeom>
          <a:noFill/>
        </p:spPr>
        <p:txBody>
          <a:bodyPr wrap="none" lIns="68580" tIns="34290" rIns="68580" bIns="34290">
            <a:spAutoFit/>
          </a:bodyPr>
          <a:lstStyle/>
          <a:p>
            <a:pPr algn="dist"/>
            <a:r>
              <a:rPr lang="en-US" sz="4500" b="1" spc="-75" dirty="0">
                <a:ln w="12700">
                  <a:noFill/>
                  <a:prstDash val="solid"/>
                </a:ln>
                <a:solidFill>
                  <a:srgbClr val="DA7009"/>
                </a:solidFill>
                <a:effectLst>
                  <a:glow rad="381000">
                    <a:schemeClr val="bg1"/>
                  </a:glow>
                </a:effectLst>
                <a:latin typeface="Arial"/>
                <a:cs typeface="Arial"/>
              </a:rPr>
              <a:t>4.0</a:t>
            </a:r>
          </a:p>
        </p:txBody>
      </p:sp>
      <p:sp>
        <p:nvSpPr>
          <p:cNvPr id="27" name="Rectangle 26"/>
          <p:cNvSpPr/>
          <p:nvPr/>
        </p:nvSpPr>
        <p:spPr bwMode="auto">
          <a:xfrm>
            <a:off x="6875294" y="1616568"/>
            <a:ext cx="1526913" cy="2194560"/>
          </a:xfrm>
          <a:prstGeom prst="rect">
            <a:avLst/>
          </a:prstGeom>
          <a:solidFill>
            <a:schemeClr val="bg1">
              <a:lumMod val="95000"/>
            </a:schemeClr>
          </a:solidFill>
          <a:ln w="19050" cap="flat" cmpd="sng" algn="ctr">
            <a:solidFill>
              <a:schemeClr val="bg1">
                <a:alpha val="0"/>
              </a:schemeClr>
            </a:solid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r>
              <a:rPr lang="en-US" sz="1650" i="1" dirty="0">
                <a:latin typeface="Arial"/>
                <a:cs typeface="Arial"/>
              </a:rPr>
              <a:t>      </a:t>
            </a:r>
          </a:p>
        </p:txBody>
      </p:sp>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3239" y="2249261"/>
            <a:ext cx="1250977" cy="872556"/>
          </a:xfrm>
          <a:prstGeom prst="rect">
            <a:avLst/>
          </a:prstGeom>
        </p:spPr>
      </p:pic>
      <p:sp>
        <p:nvSpPr>
          <p:cNvPr id="29" name="Rectangle 28"/>
          <p:cNvSpPr/>
          <p:nvPr/>
        </p:nvSpPr>
        <p:spPr>
          <a:xfrm>
            <a:off x="7192461" y="2277306"/>
            <a:ext cx="911147" cy="761747"/>
          </a:xfrm>
          <a:prstGeom prst="rect">
            <a:avLst/>
          </a:prstGeom>
          <a:noFill/>
        </p:spPr>
        <p:txBody>
          <a:bodyPr wrap="none" lIns="68580" tIns="34290" rIns="68580" bIns="34290">
            <a:spAutoFit/>
          </a:bodyPr>
          <a:lstStyle/>
          <a:p>
            <a:pPr algn="dist"/>
            <a:r>
              <a:rPr lang="en-US" sz="4500" b="1" spc="-75" dirty="0">
                <a:ln w="12700">
                  <a:noFill/>
                  <a:prstDash val="solid"/>
                </a:ln>
                <a:solidFill>
                  <a:srgbClr val="DA7009"/>
                </a:solidFill>
                <a:effectLst>
                  <a:glow rad="381000">
                    <a:schemeClr val="bg1"/>
                  </a:glow>
                </a:effectLst>
                <a:latin typeface="Arial"/>
                <a:cs typeface="Arial"/>
              </a:rPr>
              <a:t>4.5</a:t>
            </a:r>
          </a:p>
        </p:txBody>
      </p:sp>
      <p:sp>
        <p:nvSpPr>
          <p:cNvPr id="30" name="Isosceles Triangle 92"/>
          <p:cNvSpPr/>
          <p:nvPr/>
        </p:nvSpPr>
        <p:spPr bwMode="auto">
          <a:xfrm rot="5400000">
            <a:off x="6663319" y="2544257"/>
            <a:ext cx="516663" cy="240548"/>
          </a:xfrm>
          <a:prstGeom prst="triangle">
            <a:avLst/>
          </a:prstGeom>
          <a:solidFill>
            <a:schemeClr val="accent2"/>
          </a:solidFill>
          <a:ln w="19050" cap="flat" cmpd="sng" algn="ctr">
            <a:no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algn="l" eaLnBrk="0" hangingPunct="0">
              <a:spcBef>
                <a:spcPct val="20000"/>
              </a:spcBef>
            </a:pPr>
            <a:endParaRPr lang="en-US" sz="1650" i="1" dirty="0"/>
          </a:p>
        </p:txBody>
      </p:sp>
    </p:spTree>
    <p:extLst>
      <p:ext uri="{BB962C8B-B14F-4D97-AF65-F5344CB8AC3E}">
        <p14:creationId xmlns:p14="http://schemas.microsoft.com/office/powerpoint/2010/main" val="4232471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Manager attributes</a:t>
            </a:r>
          </a:p>
        </p:txBody>
      </p:sp>
      <p:sp>
        <p:nvSpPr>
          <p:cNvPr id="4" name="Content Placeholder 3"/>
          <p:cNvSpPr>
            <a:spLocks noGrp="1"/>
          </p:cNvSpPr>
          <p:nvPr>
            <p:ph type="body" sz="quarter" idx="10"/>
          </p:nvPr>
        </p:nvSpPr>
        <p:spPr/>
        <p:txBody>
          <a:bodyPr/>
          <a:lstStyle/>
          <a:p>
            <a:r>
              <a:rPr lang="en-US" dirty="0">
                <a:solidFill>
                  <a:schemeClr val="tx1"/>
                </a:solidFill>
              </a:rPr>
              <a:t>Focused on the business aspects and the market at large, tasked with </a:t>
            </a:r>
            <a:r>
              <a:rPr lang="en-US" i="1" dirty="0">
                <a:solidFill>
                  <a:srgbClr val="E05E0D"/>
                </a:solidFill>
              </a:rPr>
              <a:t>building the right </a:t>
            </a:r>
            <a:r>
              <a:rPr lang="en-US" i="1" dirty="0" smtClean="0">
                <a:solidFill>
                  <a:srgbClr val="E05E0D"/>
                </a:solidFill>
              </a:rPr>
              <a:t>Features </a:t>
            </a:r>
            <a:r>
              <a:rPr lang="en-US" i="1" dirty="0">
                <a:solidFill>
                  <a:srgbClr val="E05E0D"/>
                </a:solidFill>
              </a:rPr>
              <a:t>at the right time</a:t>
            </a:r>
            <a:r>
              <a:rPr lang="en-US" dirty="0">
                <a:solidFill>
                  <a:srgbClr val="33353A"/>
                </a:solidFill>
              </a:rPr>
              <a:t>.</a:t>
            </a:r>
          </a:p>
        </p:txBody>
      </p:sp>
      <p:sp>
        <p:nvSpPr>
          <p:cNvPr id="11" name="Text Placeholder 10"/>
          <p:cNvSpPr>
            <a:spLocks noGrp="1"/>
          </p:cNvSpPr>
          <p:nvPr>
            <p:ph type="body" sz="quarter" idx="11"/>
          </p:nvPr>
        </p:nvSpPr>
        <p:spPr>
          <a:xfrm>
            <a:off x="457200" y="1837400"/>
            <a:ext cx="3110884" cy="2118780"/>
          </a:xfrm>
        </p:spPr>
        <p:txBody>
          <a:bodyPr/>
          <a:lstStyle/>
          <a:p>
            <a:r>
              <a:rPr lang="en-US" dirty="0">
                <a:solidFill>
                  <a:schemeClr val="tx1"/>
                </a:solidFill>
              </a:rPr>
              <a:t>Sense of balance</a:t>
            </a:r>
          </a:p>
          <a:p>
            <a:r>
              <a:rPr lang="en-US" dirty="0">
                <a:solidFill>
                  <a:schemeClr val="tx1"/>
                </a:solidFill>
              </a:rPr>
              <a:t>Forward </a:t>
            </a:r>
            <a:r>
              <a:rPr lang="en-US" dirty="0" smtClean="0">
                <a:solidFill>
                  <a:schemeClr val="tx1"/>
                </a:solidFill>
              </a:rPr>
              <a:t>thinking</a:t>
            </a:r>
          </a:p>
          <a:p>
            <a:r>
              <a:rPr lang="en-US" dirty="0" smtClean="0"/>
              <a:t>Continuous exploration and understanding the customer’s needs</a:t>
            </a:r>
            <a:endParaRPr lang="en-US" dirty="0">
              <a:solidFill>
                <a:schemeClr val="tx1"/>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333" t="17334" r="15037" b="16889"/>
          <a:stretch/>
        </p:blipFill>
        <p:spPr>
          <a:xfrm>
            <a:off x="7003022" y="1837400"/>
            <a:ext cx="1245276" cy="1176388"/>
          </a:xfrm>
          <a:prstGeom prst="rect">
            <a:avLst/>
          </a:prstGeom>
        </p:spPr>
      </p:pic>
      <p:sp>
        <p:nvSpPr>
          <p:cNvPr id="7" name="Text Placeholder 10"/>
          <p:cNvSpPr txBox="1">
            <a:spLocks/>
          </p:cNvSpPr>
          <p:nvPr/>
        </p:nvSpPr>
        <p:spPr bwMode="auto">
          <a:xfrm>
            <a:off x="3936777" y="1846000"/>
            <a:ext cx="2904587" cy="182117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19075" indent="-219075" algn="l" rtl="0" eaLnBrk="1" fontAlgn="base" hangingPunct="1">
              <a:lnSpc>
                <a:spcPct val="110000"/>
              </a:lnSpc>
              <a:spcBef>
                <a:spcPts val="600"/>
              </a:spcBef>
              <a:spcAft>
                <a:spcPts val="600"/>
              </a:spcAft>
              <a:buClr>
                <a:schemeClr val="bg1">
                  <a:lumMod val="65000"/>
                </a:schemeClr>
              </a:buClr>
              <a:buSzPct val="100000"/>
              <a:buFont typeface="Webdings" pitchFamily="18" charset="2"/>
              <a:buChar char="4"/>
              <a:defRPr sz="1800">
                <a:solidFill>
                  <a:srgbClr val="565656"/>
                </a:solidFill>
                <a:latin typeface="+mn-lt"/>
                <a:ea typeface="+mn-ea"/>
                <a:cs typeface="+mn-cs"/>
              </a:defRPr>
            </a:lvl1pPr>
            <a:lvl2pPr marL="561975" indent="-209550" algn="l" rtl="0" eaLnBrk="1" fontAlgn="base" hangingPunct="1">
              <a:lnSpc>
                <a:spcPct val="110000"/>
              </a:lnSpc>
              <a:spcBef>
                <a:spcPts val="600"/>
              </a:spcBef>
              <a:spcAft>
                <a:spcPts val="600"/>
              </a:spcAft>
              <a:buClr>
                <a:schemeClr val="tx1">
                  <a:lumMod val="50000"/>
                  <a:lumOff val="50000"/>
                </a:schemeClr>
              </a:buClr>
              <a:buSzPct val="117000"/>
              <a:buFont typeface="Lucida Grande"/>
              <a:buChar char="-"/>
              <a:defRPr sz="1600">
                <a:solidFill>
                  <a:srgbClr val="565656"/>
                </a:solidFill>
                <a:latin typeface="+mn-lt"/>
                <a:cs typeface="+mn-cs"/>
              </a:defRPr>
            </a:lvl2pPr>
            <a:lvl3pPr marL="771525" indent="-171450" algn="l" rtl="0" eaLnBrk="1" fontAlgn="base" hangingPunct="1">
              <a:lnSpc>
                <a:spcPct val="110000"/>
              </a:lnSpc>
              <a:spcBef>
                <a:spcPts val="600"/>
              </a:spcBef>
              <a:spcAft>
                <a:spcPts val="600"/>
              </a:spcAft>
              <a:buClr>
                <a:schemeClr val="tx1">
                  <a:lumMod val="50000"/>
                  <a:lumOff val="50000"/>
                </a:schemeClr>
              </a:buClr>
              <a:buSzPct val="110000"/>
              <a:buFont typeface="Lucida Grande"/>
              <a:buChar char="-"/>
              <a:defRPr lang="en-US" altLang="en-US" sz="1600">
                <a:solidFill>
                  <a:srgbClr val="565656"/>
                </a:solidFill>
                <a:latin typeface="+mn-lt"/>
                <a:cs typeface="+mn-cs"/>
              </a:defRPr>
            </a:lvl3pPr>
            <a:lvl4pPr marL="1071563" indent="-214313" algn="l" rtl="0" eaLnBrk="1" fontAlgn="base" hangingPunct="1">
              <a:lnSpc>
                <a:spcPct val="110000"/>
              </a:lnSpc>
              <a:spcBef>
                <a:spcPts val="225"/>
              </a:spcBef>
              <a:spcAft>
                <a:spcPts val="225"/>
              </a:spcAft>
              <a:buClr>
                <a:schemeClr val="tx1">
                  <a:lumMod val="75000"/>
                  <a:lumOff val="25000"/>
                </a:schemeClr>
              </a:buClr>
              <a:buSzPct val="110000"/>
              <a:buFont typeface="Lucida Grande"/>
              <a:buChar char="-"/>
              <a:defRPr sz="1350" baseline="0">
                <a:solidFill>
                  <a:schemeClr val="tx1"/>
                </a:solidFill>
                <a:latin typeface="+mn-lt"/>
                <a:cs typeface="+mn-cs"/>
              </a:defRPr>
            </a:lvl4pPr>
            <a:lvl5pPr marL="1246585" indent="-170260" algn="l" rtl="0" eaLnBrk="1" fontAlgn="base" hangingPunct="1">
              <a:lnSpc>
                <a:spcPct val="110000"/>
              </a:lnSpc>
              <a:spcBef>
                <a:spcPts val="225"/>
              </a:spcBef>
              <a:spcAft>
                <a:spcPts val="225"/>
              </a:spcAft>
              <a:buClr>
                <a:schemeClr val="tx1">
                  <a:lumMod val="75000"/>
                  <a:lumOff val="25000"/>
                </a:schemeClr>
              </a:buClr>
              <a:buSzPct val="110000"/>
              <a:buFont typeface="Arial Black" pitchFamily="34" charset="0"/>
              <a:buChar char="–"/>
              <a:defRPr sz="1350">
                <a:solidFill>
                  <a:schemeClr val="tx1"/>
                </a:solidFill>
                <a:latin typeface="+mn-lt"/>
                <a:cs typeface="+mn-cs"/>
              </a:defRPr>
            </a:lvl5pPr>
            <a:lvl6pPr marL="15418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6pPr>
            <a:lvl7pPr marL="18847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7pPr>
            <a:lvl8pPr marL="22276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8pPr>
            <a:lvl9pPr marL="25705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9pPr>
          </a:lstStyle>
          <a:p>
            <a:r>
              <a:rPr lang="en-US" kern="0" dirty="0" smtClean="0">
                <a:solidFill>
                  <a:schemeClr val="tx1"/>
                </a:solidFill>
              </a:rPr>
              <a:t>Solid understanding of current Solution</a:t>
            </a:r>
          </a:p>
          <a:p>
            <a:r>
              <a:rPr lang="en-US" kern="0" dirty="0" smtClean="0">
                <a:solidFill>
                  <a:schemeClr val="tx1"/>
                </a:solidFill>
              </a:rPr>
              <a:t>Trust</a:t>
            </a:r>
          </a:p>
          <a:p>
            <a:endParaRPr lang="en-US" kern="0" dirty="0">
              <a:solidFill>
                <a:schemeClr val="tx1"/>
              </a:solidFill>
            </a:endParaRPr>
          </a:p>
        </p:txBody>
      </p:sp>
    </p:spTree>
    <p:extLst>
      <p:ext uri="{BB962C8B-B14F-4D97-AF65-F5344CB8AC3E}">
        <p14:creationId xmlns:p14="http://schemas.microsoft.com/office/powerpoint/2010/main" val="1774738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24" t="8912" r="40431"/>
          <a:stretch/>
        </p:blipFill>
        <p:spPr bwMode="auto">
          <a:xfrm rot="1400071">
            <a:off x="4214282" y="556390"/>
            <a:ext cx="3273144" cy="4002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612" t="9368" r="38134" b="14168"/>
          <a:stretch/>
        </p:blipFill>
        <p:spPr bwMode="auto">
          <a:xfrm rot="21011410">
            <a:off x="1232896" y="157789"/>
            <a:ext cx="2931159" cy="4884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212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The Levels</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78430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7557" y="1"/>
            <a:ext cx="8379041" cy="4856852"/>
          </a:xfrm>
          <a:prstGeom prst="rect">
            <a:avLst/>
          </a:prstGeom>
        </p:spPr>
      </p:pic>
      <p:sp>
        <p:nvSpPr>
          <p:cNvPr id="4" name="Rectangle 3">
            <a:hlinkClick r:id="rId4" action="ppaction://hlinksldjump"/>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253596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The People</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584416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20" y="1"/>
            <a:ext cx="8421624" cy="4881535"/>
          </a:xfrm>
          <a:prstGeom prst="rect">
            <a:avLst/>
          </a:prstGeom>
        </p:spPr>
      </p:pic>
      <p:sp>
        <p:nvSpPr>
          <p:cNvPr id="5" name="Rectangle 4">
            <a:hlinkClick r:id="rId4" action="ppaction://hlinksldjump"/>
          </p:cNvPr>
          <p:cNvSpPr/>
          <p:nvPr/>
        </p:nvSpPr>
        <p:spPr bwMode="auto">
          <a:xfrm>
            <a:off x="3934326" y="4926932"/>
            <a:ext cx="4644190" cy="21656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eaLnBrk="0" hangingPunct="0">
              <a:spcBef>
                <a:spcPct val="20000"/>
              </a:spcBef>
            </a:pPr>
            <a:endParaRPr lang="en-US" sz="2200" i="1" dirty="0" smtClean="0">
              <a:solidFill>
                <a:srgbClr val="565656"/>
              </a:solidFill>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45525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The Backlogs</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5839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Courseware Template-V8_with reference">
  <a:themeElements>
    <a:clrScheme name="SAFe 4 dot 5 color palette">
      <a:dk1>
        <a:srgbClr val="565656"/>
      </a:dk1>
      <a:lt1>
        <a:srgbClr val="FFFFFF"/>
      </a:lt1>
      <a:dk2>
        <a:srgbClr val="000000"/>
      </a:dk2>
      <a:lt2>
        <a:srgbClr val="E2E2E2"/>
      </a:lt2>
      <a:accent1>
        <a:srgbClr val="2F60AC"/>
      </a:accent1>
      <a:accent2>
        <a:srgbClr val="E05E0D"/>
      </a:accent2>
      <a:accent3>
        <a:srgbClr val="F4AD3E"/>
      </a:accent3>
      <a:accent4>
        <a:srgbClr val="465064"/>
      </a:accent4>
      <a:accent5>
        <a:srgbClr val="9EB31C"/>
      </a:accent5>
      <a:accent6>
        <a:srgbClr val="33353A"/>
      </a:accent6>
      <a:hlink>
        <a:srgbClr val="333333"/>
      </a:hlink>
      <a:folHlink>
        <a:srgbClr val="262626"/>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a:spPr>
      <a:bodyPr vert="horz" wrap="square" lIns="91440" tIns="91440" rIns="91440" bIns="91440" numCol="1" rtlCol="0" anchor="t" anchorCtr="0" compatLnSpc="1">
        <a:prstTxWarp prst="textNoShape">
          <a:avLst/>
        </a:prstTxWarp>
        <a:noAutofit/>
      </a:bodyPr>
      <a:lstStyle>
        <a:defPPr algn="l" eaLnBrk="0" hangingPunct="0">
          <a:spcBef>
            <a:spcPct val="20000"/>
          </a:spcBef>
          <a:defRPr sz="2200" i="1"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lgn="l">
          <a:defRPr dirty="0" smtClean="0"/>
        </a:defPPr>
      </a:lstStyle>
    </a:tx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4" id="{EA0DA09B-9BC1-5348-99DC-4ADBBF480E51}" vid="{8A589A23-0014-E148-BE64-D75A0DD35851}"/>
    </a:ext>
  </a:extLst>
</a:theme>
</file>

<file path=ppt/theme/theme3.xml><?xml version="1.0" encoding="utf-8"?>
<a:theme xmlns:a="http://schemas.openxmlformats.org/drawingml/2006/main" name="1_Courseware Template-V8_with reference">
  <a:themeElements>
    <a:clrScheme name="Custom 6">
      <a:dk1>
        <a:srgbClr val="565656"/>
      </a:dk1>
      <a:lt1>
        <a:srgbClr val="FFFFFF"/>
      </a:lt1>
      <a:dk2>
        <a:srgbClr val="000000"/>
      </a:dk2>
      <a:lt2>
        <a:srgbClr val="E2E2E2"/>
      </a:lt2>
      <a:accent1>
        <a:srgbClr val="0B3C5C"/>
      </a:accent1>
      <a:accent2>
        <a:srgbClr val="E05E0D"/>
      </a:accent2>
      <a:accent3>
        <a:srgbClr val="F4AD3E"/>
      </a:accent3>
      <a:accent4>
        <a:srgbClr val="465064"/>
      </a:accent4>
      <a:accent5>
        <a:srgbClr val="9EB31C"/>
      </a:accent5>
      <a:accent6>
        <a:srgbClr val="33353A"/>
      </a:accent6>
      <a:hlink>
        <a:srgbClr val="333333"/>
      </a:hlink>
      <a:folHlink>
        <a:srgbClr val="262626"/>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a:spPr>
      <a:bodyPr vert="horz" wrap="square" lIns="91440" tIns="91440" rIns="91440" bIns="91440" numCol="1" rtlCol="0" anchor="t" anchorCtr="0" compatLnSpc="1">
        <a:prstTxWarp prst="textNoShape">
          <a:avLst/>
        </a:prstTxWarp>
        <a:noAutofit/>
      </a:bodyPr>
      <a:lstStyle>
        <a:defPPr algn="l" eaLnBrk="0" hangingPunct="0">
          <a:spcBef>
            <a:spcPct val="20000"/>
          </a:spcBef>
          <a:defRPr sz="2200" i="1"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lgn="l">
          <a:defRPr dirty="0" smtClean="0"/>
        </a:defPPr>
      </a:lstStyle>
    </a:tx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2174</TotalTime>
  <Words>2885</Words>
  <Application>Microsoft Office PowerPoint</Application>
  <PresentationFormat>On-screen Show (16:9)</PresentationFormat>
  <Paragraphs>423</Paragraphs>
  <Slides>41</Slides>
  <Notes>39</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Elemental</vt:lpstr>
      <vt:lpstr>Courseware Template-V8_with reference</vt:lpstr>
      <vt:lpstr>1_Courseware Template-V8_with reference</vt:lpstr>
      <vt:lpstr>SAFe overview</vt:lpstr>
      <vt:lpstr>PowerPoint Presentation</vt:lpstr>
      <vt:lpstr>PowerPoint Presentation</vt:lpstr>
      <vt:lpstr>Roots, past, present and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4L-Questions</vt:lpstr>
      <vt:lpstr>2.2 Explore the Scrum Master and  Product Owner roles</vt:lpstr>
      <vt:lpstr>Roles: Scrum Master</vt:lpstr>
      <vt:lpstr>The Scrum Master in the Enterprise</vt:lpstr>
      <vt:lpstr>The Scrum Master is a servant leader</vt:lpstr>
      <vt:lpstr>Product Owner</vt:lpstr>
      <vt:lpstr>Roles: Product Owner</vt:lpstr>
      <vt:lpstr>The Product Owner in the Enterprise</vt:lpstr>
      <vt:lpstr>Product Owner responsibilities</vt:lpstr>
      <vt:lpstr>Candidates for the Product Owner role</vt:lpstr>
      <vt:lpstr>Product Owner attributes</vt:lpstr>
      <vt:lpstr>The Product Owner in the Enterprise</vt:lpstr>
      <vt:lpstr>Product Manager</vt:lpstr>
      <vt:lpstr>The Agile Release Train</vt:lpstr>
      <vt:lpstr>The ART roles</vt:lpstr>
      <vt:lpstr>RTE acts as the ‘Chief Scrum Master’ for the ART</vt:lpstr>
      <vt:lpstr>RTE-SM community supports ART execution</vt:lpstr>
      <vt:lpstr>Exercise: Scrum Master responsibilities on the train</vt:lpstr>
      <vt:lpstr>Product Manager responsibilities</vt:lpstr>
      <vt:lpstr>Product Manager attributes</vt:lpstr>
      <vt:lpstr>PowerPoint Presentation</vt:lpstr>
    </vt:vector>
  </TitlesOfParts>
  <Company>Equifax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sustain and deepen an agile transformation?</dc:title>
  <dc:creator>Danny Presten</dc:creator>
  <cp:lastModifiedBy>Danny Presten</cp:lastModifiedBy>
  <cp:revision>26</cp:revision>
  <dcterms:created xsi:type="dcterms:W3CDTF">2018-02-23T16:35:13Z</dcterms:created>
  <dcterms:modified xsi:type="dcterms:W3CDTF">2018-03-28T09:57:53Z</dcterms:modified>
</cp:coreProperties>
</file>