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9" r:id="rId3"/>
    <p:sldId id="263" r:id="rId4"/>
    <p:sldId id="264" r:id="rId5"/>
    <p:sldId id="262" r:id="rId6"/>
    <p:sldId id="260" r:id="rId7"/>
    <p:sldId id="261" r:id="rId8"/>
    <p:sldId id="266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374" y="-5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363971-12E2-4C6E-B217-8C556B7EB252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A6D614-8BBE-4C2C-B36E-FC2DD4C027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87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https://pollev.com/free_text_polls/XDIW6HlJSqHEAfz/web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6D614-8BBE-4C2C-B36E-FC2DD4C027E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11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https://pollev.com/free_text_polls/XDIW6HlJSqHEAfz/web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6D614-8BBE-4C2C-B36E-FC2DD4C027E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311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2240554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914400"/>
            <a:ext cx="7543800" cy="1614488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2531618"/>
            <a:ext cx="6172200" cy="51435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8EDD-1F8E-454D-B3CE-D6F0B2844BEC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D4FB5F-D9F7-4443-B9CE-B704D177F98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514351"/>
            <a:ext cx="5791200" cy="26288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8EDD-1F8E-454D-B3CE-D6F0B2844BEC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FB5F-D9F7-4443-B9CE-B704D177F9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457201"/>
            <a:ext cx="2133600" cy="388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514351"/>
            <a:ext cx="5029200" cy="3429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8EDD-1F8E-454D-B3CE-D6F0B2844BEC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4FB5F-D9F7-4443-B9CE-B704D177F9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8EDD-1F8E-454D-B3CE-D6F0B2844BEC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D4FB5F-D9F7-4443-B9CE-B704D177F98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3055873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3200526"/>
            <a:ext cx="3733800" cy="54864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8EDD-1F8E-454D-B3CE-D6F0B2844BEC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D4FB5F-D9F7-4443-B9CE-B704D177F98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428750"/>
            <a:ext cx="6035040" cy="1762506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8EDD-1F8E-454D-B3CE-D6F0B2844BEC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D4FB5F-D9F7-4443-B9CE-B704D177F98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493776"/>
            <a:ext cx="3273552" cy="257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493777"/>
            <a:ext cx="3273552" cy="257413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496482"/>
            <a:ext cx="3273552" cy="47982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028700"/>
            <a:ext cx="3276600" cy="20574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496482"/>
            <a:ext cx="3273552" cy="47982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028700"/>
            <a:ext cx="3273552" cy="20574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39014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39014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8EDD-1F8E-454D-B3CE-D6F0B2844BEC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D4FB5F-D9F7-4443-B9CE-B704D177F98B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8EDD-1F8E-454D-B3CE-D6F0B2844BEC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D4FB5F-D9F7-4443-B9CE-B704D177F98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8EDD-1F8E-454D-B3CE-D6F0B2844BEC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D4FB5F-D9F7-4443-B9CE-B704D177F98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330941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14351"/>
            <a:ext cx="4343400" cy="257175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514351"/>
            <a:ext cx="2590800" cy="257175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8EDD-1F8E-454D-B3CE-D6F0B2844BEC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D4FB5F-D9F7-4443-B9CE-B704D177F98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459582"/>
            <a:ext cx="6705600" cy="1910239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2589785"/>
            <a:ext cx="5029200" cy="540603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2498598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8EDD-1F8E-454D-B3CE-D6F0B2844BEC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5D4FB5F-D9F7-4443-B9CE-B704D177F98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778831"/>
            <a:ext cx="7240620" cy="428024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418098" y="314349"/>
            <a:ext cx="4153854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87641"/>
            <a:ext cx="6479362" cy="356606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3657600"/>
            <a:ext cx="75438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514351"/>
            <a:ext cx="6096000" cy="27431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1605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2CA8EDD-1F8E-454D-B3CE-D6F0B2844BEC}" type="datetimeFigureOut">
              <a:rPr lang="en-US" smtClean="0"/>
              <a:t>6/7/2018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4616054"/>
            <a:ext cx="457200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4381500"/>
            <a:ext cx="2133600" cy="2286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55D4FB5F-D9F7-4443-B9CE-B704D177F98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838200" y="514350"/>
            <a:ext cx="6400800" cy="2667000"/>
          </a:xfrm>
        </p:spPr>
        <p:txBody>
          <a:bodyPr/>
          <a:lstStyle/>
          <a:p>
            <a:r>
              <a:rPr lang="en-US" sz="4000" dirty="0" smtClean="0">
                <a:latin typeface="Lucida Console" panose="020B0609040504020204" pitchFamily="49" charset="0"/>
                <a:cs typeface="Calibri" panose="020F0502020204030204" pitchFamily="34" charset="0"/>
              </a:rPr>
              <a:t>PM/PO Role Discussion</a:t>
            </a:r>
            <a:endParaRPr lang="en-US" sz="4000" dirty="0">
              <a:latin typeface="Lucida Console" panose="020B060904050402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AutoShape 2" descr="Agile Octane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Agile Octane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0" y="4114800"/>
            <a:ext cx="9144000" cy="514350"/>
            <a:chOff x="0" y="4114800"/>
            <a:chExt cx="9144000" cy="514350"/>
          </a:xfrm>
        </p:grpSpPr>
        <p:sp>
          <p:nvSpPr>
            <p:cNvPr id="6" name="Rectangle 5"/>
            <p:cNvSpPr/>
            <p:nvPr/>
          </p:nvSpPr>
          <p:spPr>
            <a:xfrm>
              <a:off x="0" y="4114800"/>
              <a:ext cx="9144000" cy="5143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270" b="41094"/>
            <a:stretch/>
          </p:blipFill>
          <p:spPr>
            <a:xfrm>
              <a:off x="5486400" y="4139144"/>
              <a:ext cx="2495550" cy="4900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449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2" t="25192" r="8751" b="12885"/>
          <a:stretch/>
        </p:blipFill>
        <p:spPr bwMode="auto">
          <a:xfrm>
            <a:off x="685800" y="438150"/>
            <a:ext cx="7924800" cy="3263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0" y="4114800"/>
            <a:ext cx="9144000" cy="514350"/>
            <a:chOff x="0" y="4114800"/>
            <a:chExt cx="9144000" cy="514350"/>
          </a:xfrm>
        </p:grpSpPr>
        <p:sp>
          <p:nvSpPr>
            <p:cNvPr id="4" name="Rectangle 3"/>
            <p:cNvSpPr/>
            <p:nvPr/>
          </p:nvSpPr>
          <p:spPr>
            <a:xfrm>
              <a:off x="0" y="4114800"/>
              <a:ext cx="9144000" cy="5143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270" b="41094"/>
            <a:stretch/>
          </p:blipFill>
          <p:spPr>
            <a:xfrm>
              <a:off x="5486400" y="4139144"/>
              <a:ext cx="2495550" cy="490006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 rot="16200000">
            <a:off x="7302135" y="1916075"/>
            <a:ext cx="28785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https://www.scaledagileframework.com/</a:t>
            </a:r>
          </a:p>
        </p:txBody>
      </p:sp>
    </p:spTree>
    <p:extLst>
      <p:ext uri="{BB962C8B-B14F-4D97-AF65-F5344CB8AC3E}">
        <p14:creationId xmlns:p14="http://schemas.microsoft.com/office/powerpoint/2010/main" val="281002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09550"/>
            <a:ext cx="8153400" cy="36431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30" t="14053" r="17538" b="14995"/>
          <a:stretch/>
        </p:blipFill>
        <p:spPr bwMode="auto">
          <a:xfrm>
            <a:off x="1447800" y="209550"/>
            <a:ext cx="6012977" cy="3643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0" y="4114800"/>
            <a:ext cx="9144000" cy="514350"/>
            <a:chOff x="0" y="4114800"/>
            <a:chExt cx="9144000" cy="514350"/>
          </a:xfrm>
        </p:grpSpPr>
        <p:sp>
          <p:nvSpPr>
            <p:cNvPr id="4" name="Rectangle 3"/>
            <p:cNvSpPr/>
            <p:nvPr/>
          </p:nvSpPr>
          <p:spPr>
            <a:xfrm>
              <a:off x="0" y="4114800"/>
              <a:ext cx="9144000" cy="5143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270" b="41094"/>
            <a:stretch/>
          </p:blipFill>
          <p:spPr>
            <a:xfrm>
              <a:off x="5486400" y="4139144"/>
              <a:ext cx="2495550" cy="490006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 rot="16200000">
            <a:off x="7302135" y="1916075"/>
            <a:ext cx="28785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https://www.scaledagileframework.com/</a:t>
            </a:r>
          </a:p>
        </p:txBody>
      </p:sp>
    </p:spTree>
    <p:extLst>
      <p:ext uri="{BB962C8B-B14F-4D97-AF65-F5344CB8AC3E}">
        <p14:creationId xmlns:p14="http://schemas.microsoft.com/office/powerpoint/2010/main" val="44613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4114800"/>
            <a:ext cx="9144000" cy="514350"/>
            <a:chOff x="0" y="4114800"/>
            <a:chExt cx="9144000" cy="514350"/>
          </a:xfrm>
        </p:grpSpPr>
        <p:sp>
          <p:nvSpPr>
            <p:cNvPr id="4" name="Rectangle 3"/>
            <p:cNvSpPr/>
            <p:nvPr/>
          </p:nvSpPr>
          <p:spPr>
            <a:xfrm>
              <a:off x="0" y="4114800"/>
              <a:ext cx="9144000" cy="5143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270" b="41094"/>
            <a:stretch/>
          </p:blipFill>
          <p:spPr>
            <a:xfrm>
              <a:off x="5486400" y="4139144"/>
              <a:ext cx="2495550" cy="490006"/>
            </a:xfrm>
            <a:prstGeom prst="rect">
              <a:avLst/>
            </a:prstGeom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955" t="29070" r="16941" b="33180"/>
          <a:stretch/>
        </p:blipFill>
        <p:spPr bwMode="auto">
          <a:xfrm>
            <a:off x="483856" y="819150"/>
            <a:ext cx="8126744" cy="2592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 rot="16200000">
            <a:off x="7302135" y="1916075"/>
            <a:ext cx="28785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https://www.scaledagileframework.com/</a:t>
            </a:r>
          </a:p>
        </p:txBody>
      </p:sp>
    </p:spTree>
    <p:extLst>
      <p:ext uri="{BB962C8B-B14F-4D97-AF65-F5344CB8AC3E}">
        <p14:creationId xmlns:p14="http://schemas.microsoft.com/office/powerpoint/2010/main" val="274985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0955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Lucida Console" panose="020B0609040504020204" pitchFamily="49" charset="0"/>
              </a:rPr>
              <a:t>SAFe</a:t>
            </a:r>
            <a:r>
              <a:rPr lang="en-US" sz="2400" dirty="0" smtClean="0">
                <a:latin typeface="Lucida Console" panose="020B0609040504020204" pitchFamily="49" charset="0"/>
              </a:rPr>
              <a:t> Recommended Product Manager Attributes</a:t>
            </a:r>
            <a:endParaRPr lang="en-US" sz="2400" dirty="0">
              <a:latin typeface="Lucida Console" panose="020B0609040504020204" pitchFamily="49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4114800"/>
            <a:ext cx="9144000" cy="514350"/>
            <a:chOff x="0" y="4114800"/>
            <a:chExt cx="9144000" cy="514350"/>
          </a:xfrm>
        </p:grpSpPr>
        <p:sp>
          <p:nvSpPr>
            <p:cNvPr id="8" name="Rectangle 7"/>
            <p:cNvSpPr/>
            <p:nvPr/>
          </p:nvSpPr>
          <p:spPr>
            <a:xfrm>
              <a:off x="0" y="4114800"/>
              <a:ext cx="9144000" cy="5143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270" b="41094"/>
            <a:stretch/>
          </p:blipFill>
          <p:spPr>
            <a:xfrm>
              <a:off x="5486400" y="4139144"/>
              <a:ext cx="2495550" cy="490006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685800" y="895350"/>
            <a:ext cx="70524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Lucida Console" panose="020B0609040504020204" pitchFamily="49" charset="0"/>
              </a:rPr>
              <a:t>Sense of balance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Lucida Console" panose="020B0609040504020204" pitchFamily="49" charset="0"/>
              </a:rPr>
              <a:t>Forward thinking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Lucida Console" panose="020B0609040504020204" pitchFamily="49" charset="0"/>
              </a:rPr>
              <a:t>Solid understanding of the current solution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Lucida Console" panose="020B0609040504020204" pitchFamily="49" charset="0"/>
              </a:rPr>
              <a:t>Trust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Lucida Console" panose="020B06090405040202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318135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smtClean="0">
                <a:latin typeface="Lucida Console" panose="020B0609040504020204" pitchFamily="49" charset="0"/>
              </a:rPr>
              <a:t>agree or disagree?</a:t>
            </a:r>
            <a:endParaRPr lang="en-US" sz="2400" i="1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02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0955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Lucida Console" panose="020B0609040504020204" pitchFamily="49" charset="0"/>
              </a:rPr>
              <a:t>SAFe</a:t>
            </a:r>
            <a:r>
              <a:rPr lang="en-US" sz="2400" dirty="0" smtClean="0">
                <a:latin typeface="Lucida Console" panose="020B0609040504020204" pitchFamily="49" charset="0"/>
              </a:rPr>
              <a:t> Recommended Product Owner Attributes</a:t>
            </a:r>
            <a:endParaRPr lang="en-US" sz="2400" dirty="0">
              <a:latin typeface="Lucida Console" panose="020B0609040504020204" pitchFamily="49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4114800"/>
            <a:ext cx="9144000" cy="514350"/>
            <a:chOff x="0" y="4114800"/>
            <a:chExt cx="9144000" cy="514350"/>
          </a:xfrm>
        </p:grpSpPr>
        <p:sp>
          <p:nvSpPr>
            <p:cNvPr id="8" name="Rectangle 7"/>
            <p:cNvSpPr/>
            <p:nvPr/>
          </p:nvSpPr>
          <p:spPr>
            <a:xfrm>
              <a:off x="0" y="4114800"/>
              <a:ext cx="9144000" cy="5143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270" b="41094"/>
            <a:stretch/>
          </p:blipFill>
          <p:spPr>
            <a:xfrm>
              <a:off x="5486400" y="4139144"/>
              <a:ext cx="2495550" cy="490006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685800" y="895350"/>
            <a:ext cx="705248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Lucida Console" panose="020B0609040504020204" pitchFamily="49" charset="0"/>
              </a:rPr>
              <a:t>Ability to communicate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Lucida Console" panose="020B0609040504020204" pitchFamily="49" charset="0"/>
              </a:rPr>
              <a:t>Good business sense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Lucida Console" panose="020B0609040504020204" pitchFamily="49" charset="0"/>
              </a:rPr>
              <a:t>Technical Foundation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Lucida Console" panose="020B0609040504020204" pitchFamily="49" charset="0"/>
              </a:rPr>
              <a:t>Trust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Lucida Console" panose="020B0609040504020204" pitchFamily="49" charset="0"/>
              </a:rPr>
              <a:t>Courage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Lucida Console" panose="020B0609040504020204" pitchFamily="49" charset="0"/>
              </a:rPr>
              <a:t>Content Authority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Lucida Console" panose="020B06090405040202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318135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smtClean="0">
                <a:latin typeface="Lucida Console" panose="020B0609040504020204" pitchFamily="49" charset="0"/>
              </a:rPr>
              <a:t>agree or disagree?</a:t>
            </a:r>
            <a:endParaRPr lang="en-US" sz="2400" i="1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04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838200" y="514350"/>
            <a:ext cx="6400800" cy="2667000"/>
          </a:xfrm>
        </p:spPr>
        <p:txBody>
          <a:bodyPr/>
          <a:lstStyle/>
          <a:p>
            <a:r>
              <a:rPr lang="en-US" sz="4000" dirty="0" smtClean="0">
                <a:latin typeface="Lucida Console" panose="020B0609040504020204" pitchFamily="49" charset="0"/>
                <a:cs typeface="Calibri" panose="020F0502020204030204" pitchFamily="34" charset="0"/>
              </a:rPr>
              <a:t>does a BA have a role in an agile ecosystem?</a:t>
            </a:r>
            <a:endParaRPr lang="en-US" sz="4000" dirty="0">
              <a:latin typeface="Lucida Console" panose="020B0609040504020204" pitchFamily="49" charset="0"/>
              <a:cs typeface="Calibri" panose="020F0502020204030204" pitchFamily="34" charset="0"/>
            </a:endParaRPr>
          </a:p>
        </p:txBody>
      </p:sp>
      <p:sp>
        <p:nvSpPr>
          <p:cNvPr id="3" name="AutoShape 2" descr="Agile Octane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Agile Octane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0" y="4114800"/>
            <a:ext cx="9144000" cy="514350"/>
            <a:chOff x="0" y="4114800"/>
            <a:chExt cx="9144000" cy="514350"/>
          </a:xfrm>
        </p:grpSpPr>
        <p:sp>
          <p:nvSpPr>
            <p:cNvPr id="6" name="Rectangle 5"/>
            <p:cNvSpPr/>
            <p:nvPr/>
          </p:nvSpPr>
          <p:spPr>
            <a:xfrm>
              <a:off x="0" y="4114800"/>
              <a:ext cx="9144000" cy="5143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270" b="41094"/>
            <a:stretch/>
          </p:blipFill>
          <p:spPr>
            <a:xfrm>
              <a:off x="5486400" y="4139144"/>
              <a:ext cx="2495550" cy="49000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2106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7588" y="225302"/>
            <a:ext cx="8153400" cy="364315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30" t="14053" r="17538" b="14995"/>
          <a:stretch/>
        </p:blipFill>
        <p:spPr bwMode="auto">
          <a:xfrm>
            <a:off x="1447800" y="209550"/>
            <a:ext cx="6012977" cy="3643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0" y="4114800"/>
            <a:ext cx="9144000" cy="514350"/>
            <a:chOff x="0" y="4114800"/>
            <a:chExt cx="9144000" cy="514350"/>
          </a:xfrm>
        </p:grpSpPr>
        <p:sp>
          <p:nvSpPr>
            <p:cNvPr id="4" name="Rectangle 3"/>
            <p:cNvSpPr/>
            <p:nvPr/>
          </p:nvSpPr>
          <p:spPr>
            <a:xfrm>
              <a:off x="0" y="4114800"/>
              <a:ext cx="9144000" cy="5143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270" b="41094"/>
            <a:stretch/>
          </p:blipFill>
          <p:spPr>
            <a:xfrm>
              <a:off x="5486400" y="4139144"/>
              <a:ext cx="2495550" cy="490006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 rot="16200000">
            <a:off x="7302135" y="1916075"/>
            <a:ext cx="28785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https://www.scaledagileframework.com/</a:t>
            </a:r>
          </a:p>
        </p:txBody>
      </p:sp>
      <p:sp>
        <p:nvSpPr>
          <p:cNvPr id="6" name="TextBox 5"/>
          <p:cNvSpPr txBox="1"/>
          <p:nvPr/>
        </p:nvSpPr>
        <p:spPr>
          <a:xfrm rot="612998">
            <a:off x="7181849" y="2155350"/>
            <a:ext cx="1600200" cy="1815882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Lucida Console" panose="020B0609040504020204" pitchFamily="49" charset="0"/>
              </a:rPr>
              <a:t>what are some anti patterns you would expect to see if these roles are not executed this way?</a:t>
            </a:r>
            <a:endParaRPr lang="en-US" sz="1400" dirty="0">
              <a:solidFill>
                <a:schemeClr val="bg1"/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16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2849</TotalTime>
  <Words>99</Words>
  <Application>Microsoft Office PowerPoint</Application>
  <PresentationFormat>On-screen Show (16:9)</PresentationFormat>
  <Paragraphs>25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Elemental</vt:lpstr>
      <vt:lpstr>PM/PO Role Discussion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does a BA have a role in an agile ecosystem?</vt:lpstr>
      <vt:lpstr>PowerPoint Presentation</vt:lpstr>
    </vt:vector>
  </TitlesOfParts>
  <Company>Equifax INC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we sustain and deepen an agile transformation?</dc:title>
  <dc:creator>Danny Presten</dc:creator>
  <cp:lastModifiedBy>Danny Presten</cp:lastModifiedBy>
  <cp:revision>31</cp:revision>
  <dcterms:created xsi:type="dcterms:W3CDTF">2018-02-23T16:35:13Z</dcterms:created>
  <dcterms:modified xsi:type="dcterms:W3CDTF">2018-06-07T17:08:51Z</dcterms:modified>
</cp:coreProperties>
</file>