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02" r:id="rId2"/>
    <p:sldId id="332" r:id="rId3"/>
    <p:sldId id="323" r:id="rId4"/>
    <p:sldId id="324" r:id="rId5"/>
    <p:sldId id="326" r:id="rId6"/>
    <p:sldId id="327" r:id="rId7"/>
    <p:sldId id="335" r:id="rId8"/>
    <p:sldId id="325" r:id="rId9"/>
    <p:sldId id="333" r:id="rId10"/>
    <p:sldId id="328" r:id="rId11"/>
    <p:sldId id="334" r:id="rId12"/>
    <p:sldId id="330" r:id="rId13"/>
    <p:sldId id="33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86" autoAdjust="0"/>
  </p:normalViewPr>
  <p:slideViewPr>
    <p:cSldViewPr>
      <p:cViewPr>
        <p:scale>
          <a:sx n="120" d="100"/>
          <a:sy n="120" d="100"/>
        </p:scale>
        <p:origin x="-1362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Committed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</c:v>
                </c:pt>
                <c:pt idx="1">
                  <c:v>51</c:v>
                </c:pt>
                <c:pt idx="2">
                  <c:v>45</c:v>
                </c:pt>
                <c:pt idx="3">
                  <c:v>55</c:v>
                </c:pt>
                <c:pt idx="4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Completed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30</c:v>
                </c:pt>
                <c:pt idx="1">
                  <c:v>47</c:v>
                </c:pt>
                <c:pt idx="2">
                  <c:v>25</c:v>
                </c:pt>
                <c:pt idx="3">
                  <c:v>45</c:v>
                </c:pt>
                <c:pt idx="4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24320"/>
        <c:axId val="87225856"/>
      </c:lineChart>
      <c:catAx>
        <c:axId val="8722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87225856"/>
        <c:crosses val="autoZero"/>
        <c:auto val="1"/>
        <c:lblAlgn val="ctr"/>
        <c:lblOffset val="100"/>
        <c:noMultiLvlLbl val="0"/>
      </c:catAx>
      <c:valAx>
        <c:axId val="8722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224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Committed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45</c:v>
                </c:pt>
                <c:pt idx="1">
                  <c:v>50</c:v>
                </c:pt>
                <c:pt idx="2">
                  <c:v>53</c:v>
                </c:pt>
                <c:pt idx="3">
                  <c:v>60</c:v>
                </c:pt>
                <c:pt idx="4">
                  <c:v>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Completed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40</c:v>
                </c:pt>
                <c:pt idx="1">
                  <c:v>42</c:v>
                </c:pt>
                <c:pt idx="2">
                  <c:v>50</c:v>
                </c:pt>
                <c:pt idx="3">
                  <c:v>60</c:v>
                </c:pt>
                <c:pt idx="4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82752"/>
        <c:axId val="93084288"/>
      </c:lineChart>
      <c:catAx>
        <c:axId val="9308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93084288"/>
        <c:crosses val="autoZero"/>
        <c:auto val="1"/>
        <c:lblAlgn val="ctr"/>
        <c:lblOffset val="100"/>
        <c:noMultiLvlLbl val="0"/>
      </c:catAx>
      <c:valAx>
        <c:axId val="9308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082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Committed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30</c:v>
                </c:pt>
                <c:pt idx="3">
                  <c:v>20</c:v>
                </c:pt>
                <c:pt idx="4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Completed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10</c:v>
                </c:pt>
                <c:pt idx="3">
                  <c:v>19</c:v>
                </c:pt>
                <c:pt idx="4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39744"/>
        <c:axId val="92241280"/>
      </c:lineChart>
      <c:catAx>
        <c:axId val="9223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92241280"/>
        <c:crosses val="autoZero"/>
        <c:auto val="1"/>
        <c:lblAlgn val="ctr"/>
        <c:lblOffset val="100"/>
        <c:noMultiLvlLbl val="0"/>
      </c:catAx>
      <c:valAx>
        <c:axId val="9224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239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Committed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22</c:v>
                </c:pt>
                <c:pt idx="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Completed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36</c:v>
                </c:pt>
                <c:pt idx="3">
                  <c:v>19</c:v>
                </c:pt>
                <c:pt idx="4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80896"/>
        <c:axId val="92882432"/>
      </c:lineChart>
      <c:catAx>
        <c:axId val="9288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92882432"/>
        <c:crosses val="autoZero"/>
        <c:auto val="1"/>
        <c:lblAlgn val="ctr"/>
        <c:lblOffset val="100"/>
        <c:noMultiLvlLbl val="0"/>
      </c:catAx>
      <c:valAx>
        <c:axId val="9288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880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Committed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Completed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22</c:v>
                </c:pt>
                <c:pt idx="3">
                  <c:v>26</c:v>
                </c:pt>
                <c:pt idx="4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34144"/>
        <c:axId val="92935680"/>
      </c:lineChart>
      <c:catAx>
        <c:axId val="9293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92935680"/>
        <c:crosses val="autoZero"/>
        <c:auto val="1"/>
        <c:lblAlgn val="ctr"/>
        <c:lblOffset val="100"/>
        <c:noMultiLvlLbl val="0"/>
      </c:catAx>
      <c:valAx>
        <c:axId val="929356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3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Committed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Completed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17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87392"/>
        <c:axId val="92988928"/>
      </c:lineChart>
      <c:catAx>
        <c:axId val="9298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92988928"/>
        <c:crosses val="autoZero"/>
        <c:auto val="1"/>
        <c:lblAlgn val="ctr"/>
        <c:lblOffset val="100"/>
        <c:noMultiLvlLbl val="0"/>
      </c:catAx>
      <c:valAx>
        <c:axId val="929889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8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9D295-84C1-46B2-9D90-0D3EDA3505E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8BD7-7F47-485F-9FCB-0413178E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 and QA</a:t>
            </a:r>
            <a:r>
              <a:rPr lang="en-US" baseline="0" dirty="0" smtClean="0"/>
              <a:t> not done in a single sprint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8BD7-7F47-485F-9FCB-0413178EA7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inflation – Manager says “I want</a:t>
            </a:r>
            <a:r>
              <a:rPr lang="en-US" baseline="0" dirty="0" smtClean="0"/>
              <a:t> more points!”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8BD7-7F47-485F-9FCB-0413178EA7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</a:t>
            </a:r>
            <a:r>
              <a:rPr lang="en-US" baseline="0" dirty="0" smtClean="0"/>
              <a:t> force of some  type</a:t>
            </a:r>
            <a:r>
              <a:rPr lang="en-US" dirty="0" smtClean="0"/>
              <a:t> dumped major scope change, team</a:t>
            </a:r>
            <a:r>
              <a:rPr lang="en-US" baseline="0" dirty="0" smtClean="0"/>
              <a:t> got distracted…lot’s of WIP but not much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8BD7-7F47-485F-9FCB-0413178EA7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8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tool or don’t know how to use the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8BD7-7F47-485F-9FCB-0413178EA7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Sandbagging team…also unrealistic</a:t>
            </a:r>
            <a:r>
              <a:rPr lang="en-US" baseline="0" dirty="0" smtClean="0"/>
              <a:t> commitments, someone is gaming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8BD7-7F47-485F-9FCB-0413178EA7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about right…nothing</a:t>
            </a:r>
            <a:r>
              <a:rPr lang="en-US" baseline="0" dirty="0" smtClean="0"/>
              <a:t> too bad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8BD7-7F47-485F-9FCB-0413178EA7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5956" y="1666494"/>
            <a:ext cx="6226760" cy="815936"/>
          </a:xfrm>
        </p:spPr>
        <p:txBody>
          <a:bodyPr anchor="b">
            <a:noAutofit/>
          </a:bodyPr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835956" y="2459831"/>
            <a:ext cx="6233574" cy="117871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627853" y="0"/>
            <a:ext cx="942975" cy="4495684"/>
            <a:chOff x="7324725" y="1657466"/>
            <a:chExt cx="942975" cy="4495684"/>
          </a:xfrm>
        </p:grpSpPr>
        <p:grpSp>
          <p:nvGrpSpPr>
            <p:cNvPr id="23" name="Group 22"/>
            <p:cNvGrpSpPr/>
            <p:nvPr/>
          </p:nvGrpSpPr>
          <p:grpSpPr>
            <a:xfrm>
              <a:off x="7324725" y="5343524"/>
              <a:ext cx="942975" cy="809626"/>
              <a:chOff x="2028825" y="1676399"/>
              <a:chExt cx="942975" cy="80962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16" t="83889" r="21531" b="4444"/>
              <a:stretch/>
            </p:blipFill>
            <p:spPr>
              <a:xfrm>
                <a:off x="2095500" y="1685924"/>
                <a:ext cx="762000" cy="800101"/>
              </a:xfrm>
              <a:prstGeom prst="rect">
                <a:avLst/>
              </a:prstGeom>
            </p:spPr>
          </p:pic>
          <p:sp>
            <p:nvSpPr>
              <p:cNvPr id="26" name="Hexagon 25"/>
              <p:cNvSpPr/>
              <p:nvPr/>
            </p:nvSpPr>
            <p:spPr>
              <a:xfrm>
                <a:off x="2028825" y="1676399"/>
                <a:ext cx="942975" cy="809626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7796212" y="1657466"/>
              <a:ext cx="0" cy="369558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ci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1581150"/>
            <a:ext cx="6561052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First </a:t>
            </a:r>
            <a:r>
              <a:rPr lang="en-US" dirty="0"/>
              <a:t>level bullet</a:t>
            </a:r>
          </a:p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6616" y="205740"/>
            <a:ext cx="8787384" cy="5539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627853" y="0"/>
            <a:ext cx="942975" cy="4495684"/>
            <a:chOff x="7324725" y="1657466"/>
            <a:chExt cx="942975" cy="4495684"/>
          </a:xfrm>
        </p:grpSpPr>
        <p:grpSp>
          <p:nvGrpSpPr>
            <p:cNvPr id="6" name="Group 5"/>
            <p:cNvGrpSpPr/>
            <p:nvPr/>
          </p:nvGrpSpPr>
          <p:grpSpPr>
            <a:xfrm>
              <a:off x="7324725" y="5343524"/>
              <a:ext cx="942975" cy="809626"/>
              <a:chOff x="2028825" y="1676399"/>
              <a:chExt cx="942975" cy="80962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16" t="83889" r="21531" b="4444"/>
              <a:stretch/>
            </p:blipFill>
            <p:spPr>
              <a:xfrm>
                <a:off x="2095500" y="1685924"/>
                <a:ext cx="762000" cy="800101"/>
              </a:xfrm>
              <a:prstGeom prst="rect">
                <a:avLst/>
              </a:prstGeom>
            </p:spPr>
          </p:pic>
          <p:sp>
            <p:nvSpPr>
              <p:cNvPr id="10" name="Hexagon 9"/>
              <p:cNvSpPr/>
              <p:nvPr/>
            </p:nvSpPr>
            <p:spPr>
              <a:xfrm>
                <a:off x="2028825" y="1676399"/>
                <a:ext cx="942975" cy="809626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V="1">
              <a:off x="7796212" y="1657466"/>
              <a:ext cx="0" cy="369558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200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80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400">
                <a:solidFill>
                  <a:schemeClr val="bg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200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80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400">
                <a:solidFill>
                  <a:schemeClr val="bg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8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452" y="966978"/>
            <a:ext cx="7620348" cy="37719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452" y="1440180"/>
            <a:ext cx="7620348" cy="1295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Palatino Linotype" panose="02040502050505030304" pitchFamily="18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020" y="205740"/>
            <a:ext cx="87849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5452" y="2876550"/>
            <a:ext cx="7620348" cy="37719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FontTx/>
              <a:buNone/>
            </a:pPr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5452" y="3349752"/>
            <a:ext cx="7620348" cy="1295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120000"/>
              <a:buFont typeface="Palatino Linotype" panose="02040502050505030304" pitchFamily="18" charset="0"/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bullets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627853" y="0"/>
            <a:ext cx="942975" cy="4495684"/>
            <a:chOff x="7324725" y="1657466"/>
            <a:chExt cx="942975" cy="4495684"/>
          </a:xfrm>
        </p:grpSpPr>
        <p:grpSp>
          <p:nvGrpSpPr>
            <p:cNvPr id="11" name="Group 10"/>
            <p:cNvGrpSpPr/>
            <p:nvPr/>
          </p:nvGrpSpPr>
          <p:grpSpPr>
            <a:xfrm>
              <a:off x="7324725" y="5343524"/>
              <a:ext cx="942975" cy="809626"/>
              <a:chOff x="2028825" y="1676399"/>
              <a:chExt cx="942975" cy="80962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16" t="83889" r="21531" b="4444"/>
              <a:stretch/>
            </p:blipFill>
            <p:spPr>
              <a:xfrm>
                <a:off x="2095500" y="1685924"/>
                <a:ext cx="762000" cy="800101"/>
              </a:xfrm>
              <a:prstGeom prst="rect">
                <a:avLst/>
              </a:prstGeom>
            </p:spPr>
          </p:pic>
          <p:sp>
            <p:nvSpPr>
              <p:cNvPr id="14" name="Hexagon 13"/>
              <p:cNvSpPr/>
              <p:nvPr/>
            </p:nvSpPr>
            <p:spPr>
              <a:xfrm>
                <a:off x="2028825" y="1676399"/>
                <a:ext cx="942975" cy="809626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7796212" y="1657466"/>
              <a:ext cx="0" cy="369558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0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5956" y="1666494"/>
            <a:ext cx="6226760" cy="815936"/>
          </a:xfrm>
        </p:spPr>
        <p:txBody>
          <a:bodyPr anchor="b">
            <a:noAutofit/>
          </a:bodyPr>
          <a:lstStyle>
            <a:lvl1pPr algn="l">
              <a:defRPr sz="40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835956" y="2459831"/>
            <a:ext cx="6233574" cy="117871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3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627853" y="0"/>
            <a:ext cx="942975" cy="4495684"/>
            <a:chOff x="7324725" y="1657466"/>
            <a:chExt cx="942975" cy="4495684"/>
          </a:xfrm>
        </p:grpSpPr>
        <p:grpSp>
          <p:nvGrpSpPr>
            <p:cNvPr id="16" name="Group 15"/>
            <p:cNvGrpSpPr/>
            <p:nvPr/>
          </p:nvGrpSpPr>
          <p:grpSpPr>
            <a:xfrm>
              <a:off x="7324725" y="5343524"/>
              <a:ext cx="942975" cy="809626"/>
              <a:chOff x="2028825" y="1676399"/>
              <a:chExt cx="942975" cy="80962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16" t="83889" r="21531" b="4444"/>
              <a:stretch/>
            </p:blipFill>
            <p:spPr>
              <a:xfrm>
                <a:off x="2095500" y="1685924"/>
                <a:ext cx="762000" cy="800101"/>
              </a:xfrm>
              <a:prstGeom prst="rect">
                <a:avLst/>
              </a:prstGeom>
            </p:spPr>
          </p:pic>
          <p:sp>
            <p:nvSpPr>
              <p:cNvPr id="27" name="Hexagon 26"/>
              <p:cNvSpPr/>
              <p:nvPr/>
            </p:nvSpPr>
            <p:spPr>
              <a:xfrm>
                <a:off x="2028825" y="1676399"/>
                <a:ext cx="942975" cy="809626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V="1">
              <a:off x="7796212" y="1657466"/>
              <a:ext cx="0" cy="369558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1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35956" y="1666494"/>
            <a:ext cx="6226760" cy="815936"/>
          </a:xfrm>
        </p:spPr>
        <p:txBody>
          <a:bodyPr anchor="b">
            <a:noAutofit/>
          </a:bodyPr>
          <a:lstStyle>
            <a:lvl1pPr algn="l">
              <a:defRPr sz="4000" b="0" cap="none" baseline="0">
                <a:solidFill>
                  <a:srgbClr val="F4762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835956" y="2459831"/>
            <a:ext cx="6233574" cy="117871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27853" y="0"/>
            <a:ext cx="942975" cy="4495684"/>
            <a:chOff x="7324725" y="1657466"/>
            <a:chExt cx="942975" cy="4495684"/>
          </a:xfrm>
        </p:grpSpPr>
        <p:grpSp>
          <p:nvGrpSpPr>
            <p:cNvPr id="22" name="Group 21"/>
            <p:cNvGrpSpPr/>
            <p:nvPr/>
          </p:nvGrpSpPr>
          <p:grpSpPr>
            <a:xfrm>
              <a:off x="7324725" y="5343524"/>
              <a:ext cx="942975" cy="809626"/>
              <a:chOff x="2028825" y="1676399"/>
              <a:chExt cx="942975" cy="80962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16" t="83889" r="21531" b="4444"/>
              <a:stretch/>
            </p:blipFill>
            <p:spPr>
              <a:xfrm>
                <a:off x="2095500" y="1685924"/>
                <a:ext cx="762000" cy="800101"/>
              </a:xfrm>
              <a:prstGeom prst="rect">
                <a:avLst/>
              </a:prstGeom>
            </p:spPr>
          </p:pic>
          <p:sp>
            <p:nvSpPr>
              <p:cNvPr id="27" name="Hexagon 26"/>
              <p:cNvSpPr/>
              <p:nvPr/>
            </p:nvSpPr>
            <p:spPr>
              <a:xfrm>
                <a:off x="2028825" y="1676399"/>
                <a:ext cx="942975" cy="809626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V="1">
              <a:off x="7796212" y="1657466"/>
              <a:ext cx="0" cy="369558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314" y="895350"/>
            <a:ext cx="8005910" cy="37959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200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80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020" y="205740"/>
            <a:ext cx="87849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3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-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79" y="966978"/>
            <a:ext cx="7195729" cy="37719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86384" y="1440180"/>
            <a:ext cx="7108846" cy="29626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020" y="205740"/>
            <a:ext cx="87849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3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76" y="966978"/>
            <a:ext cx="3511296" cy="37719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2376" y="1440180"/>
            <a:ext cx="3749040" cy="29626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020" y="205740"/>
            <a:ext cx="87849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46320" y="966978"/>
            <a:ext cx="3511296" cy="37719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FontTx/>
              <a:buNone/>
            </a:pPr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46320" y="1440180"/>
            <a:ext cx="3749040" cy="29626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"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290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SzPct val="120000"/>
              <a:buFontTx/>
              <a:buBlip>
                <a:blip r:embed="rId2"/>
              </a:buBlip>
              <a:defRPr lang="en-US" sz="2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1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9020" y="205740"/>
            <a:ext cx="87849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1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6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1" y="2023054"/>
            <a:ext cx="4623292" cy="25298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00000"/>
              <a:buFont typeface="Wingdings 2" panose="05020102010507070707" pitchFamily="18" charset="2"/>
              <a:buChar char=""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6616" y="205740"/>
            <a:ext cx="8787384" cy="5539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627853" y="0"/>
            <a:ext cx="942975" cy="4495684"/>
            <a:chOff x="7324725" y="1657466"/>
            <a:chExt cx="942975" cy="4495684"/>
          </a:xfrm>
        </p:grpSpPr>
        <p:grpSp>
          <p:nvGrpSpPr>
            <p:cNvPr id="6" name="Group 5"/>
            <p:cNvGrpSpPr/>
            <p:nvPr/>
          </p:nvGrpSpPr>
          <p:grpSpPr>
            <a:xfrm>
              <a:off x="7324725" y="5343524"/>
              <a:ext cx="942975" cy="809626"/>
              <a:chOff x="2028825" y="1676399"/>
              <a:chExt cx="942975" cy="80962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16" t="83889" r="21531" b="4444"/>
              <a:stretch/>
            </p:blipFill>
            <p:spPr>
              <a:xfrm>
                <a:off x="2095500" y="1685924"/>
                <a:ext cx="762000" cy="800101"/>
              </a:xfrm>
              <a:prstGeom prst="rect">
                <a:avLst/>
              </a:prstGeom>
            </p:spPr>
          </p:pic>
          <p:sp>
            <p:nvSpPr>
              <p:cNvPr id="10" name="Hexagon 9"/>
              <p:cNvSpPr/>
              <p:nvPr/>
            </p:nvSpPr>
            <p:spPr>
              <a:xfrm>
                <a:off x="2028825" y="1676399"/>
                <a:ext cx="942975" cy="809626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V="1">
              <a:off x="7796212" y="1657466"/>
              <a:ext cx="0" cy="369558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6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929765"/>
            <a:ext cx="474981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05740"/>
            <a:ext cx="878738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01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Tx/>
        <a:buBlip>
          <a:blip r:embed="rId14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 Narrow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91440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0" b="41094"/>
          <a:stretch/>
        </p:blipFill>
        <p:spPr>
          <a:xfrm>
            <a:off x="5486400" y="4139144"/>
            <a:ext cx="2495550" cy="4900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9532" y="1047750"/>
            <a:ext cx="7315200" cy="1846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z="4000" dirty="0">
                <a:latin typeface="Lucida Console" panose="020B0609040504020204" pitchFamily="49" charset="0"/>
                <a:cs typeface="Calibri" panose="020F0502020204030204" pitchFamily="34" charset="0"/>
              </a:rPr>
              <a:t>t</a:t>
            </a:r>
            <a:r>
              <a:rPr lang="en-US" sz="40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he power of deduction with velocity and burndown charts</a:t>
            </a:r>
            <a:endParaRPr lang="en-US" sz="4000" dirty="0">
              <a:latin typeface="Lucida Console" panose="020B060904050402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90550"/>
            <a:ext cx="6629400" cy="381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55065" r="67759" b="16924"/>
          <a:stretch/>
        </p:blipFill>
        <p:spPr bwMode="auto">
          <a:xfrm>
            <a:off x="1348936" y="852652"/>
            <a:ext cx="6347264" cy="33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43288" r="47759" b="15014"/>
          <a:stretch/>
        </p:blipFill>
        <p:spPr bwMode="auto">
          <a:xfrm>
            <a:off x="1295399" y="742950"/>
            <a:ext cx="661573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90550"/>
            <a:ext cx="7010400" cy="381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32148" r="1207" b="6260"/>
          <a:stretch/>
        </p:blipFill>
        <p:spPr bwMode="auto">
          <a:xfrm>
            <a:off x="1308538" y="819151"/>
            <a:ext cx="6705599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04950"/>
            <a:ext cx="3733800" cy="754053"/>
          </a:xfrm>
          <a:prstGeom prst="rect">
            <a:avLst/>
          </a:prstGeom>
          <a:noFill/>
        </p:spPr>
        <p:txBody>
          <a:bodyPr wrap="square" tIns="91440" rtlCol="0"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do these get you traction with the team?</a:t>
            </a:r>
          </a:p>
        </p:txBody>
      </p:sp>
      <p:pic>
        <p:nvPicPr>
          <p:cNvPr id="5122" name="Picture 2" descr="Image result for sher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" y="-29560"/>
            <a:ext cx="9365882" cy="52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510" y="4248150"/>
            <a:ext cx="9365882" cy="630942"/>
          </a:xfrm>
          <a:prstGeom prst="rect">
            <a:avLst/>
          </a:prstGeom>
          <a:noFill/>
        </p:spPr>
        <p:txBody>
          <a:bodyPr wrap="square" tIns="91440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How can this data help you and your team?</a:t>
            </a:r>
          </a:p>
        </p:txBody>
      </p:sp>
    </p:spTree>
    <p:extLst>
      <p:ext uri="{BB962C8B-B14F-4D97-AF65-F5344CB8AC3E}">
        <p14:creationId xmlns:p14="http://schemas.microsoft.com/office/powerpoint/2010/main" val="31115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her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200150"/>
            <a:ext cx="3124200" cy="1800493"/>
          </a:xfrm>
          <a:prstGeom prst="rect">
            <a:avLst/>
          </a:prstGeom>
          <a:noFill/>
        </p:spPr>
        <p:txBody>
          <a:bodyPr wrap="square" tIns="91440" rtlCol="0"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Do you have what it takes to be 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028950"/>
            <a:ext cx="6324600" cy="1923604"/>
          </a:xfrm>
          <a:prstGeom prst="rect">
            <a:avLst/>
          </a:prstGeom>
          <a:noFill/>
        </p:spPr>
        <p:txBody>
          <a:bodyPr wrap="square" tIns="91440" rtlCol="0"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SHERLOCK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of Scrum?</a:t>
            </a:r>
          </a:p>
        </p:txBody>
      </p:sp>
    </p:spTree>
    <p:extLst>
      <p:ext uri="{BB962C8B-B14F-4D97-AF65-F5344CB8AC3E}">
        <p14:creationId xmlns:p14="http://schemas.microsoft.com/office/powerpoint/2010/main" val="9673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590550"/>
            <a:ext cx="6629400" cy="381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367459"/>
              </p:ext>
            </p:extLst>
          </p:nvPr>
        </p:nvGraphicFramePr>
        <p:xfrm>
          <a:off x="2438400" y="666750"/>
          <a:ext cx="5823122" cy="362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Image result for sher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4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187541"/>
            <a:ext cx="4346575" cy="19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68287" y="1047751"/>
            <a:ext cx="2038459" cy="1829456"/>
          </a:xfrm>
          <a:prstGeom prst="cloudCallout">
            <a:avLst>
              <a:gd name="adj1" fmla="val -14984"/>
              <a:gd name="adj2" fmla="val 625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What are root causes?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68286" y="1047751"/>
            <a:ext cx="2038459" cy="1829456"/>
          </a:xfrm>
          <a:prstGeom prst="cloudCallout">
            <a:avLst>
              <a:gd name="adj1" fmla="val -14984"/>
              <a:gd name="adj2" fmla="val 625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What would help them?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90550"/>
            <a:ext cx="6629400" cy="381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97999"/>
              </p:ext>
            </p:extLst>
          </p:nvPr>
        </p:nvGraphicFramePr>
        <p:xfrm>
          <a:off x="1752600" y="819150"/>
          <a:ext cx="5562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24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90550"/>
            <a:ext cx="6629400" cy="381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294959"/>
              </p:ext>
            </p:extLst>
          </p:nvPr>
        </p:nvGraphicFramePr>
        <p:xfrm>
          <a:off x="1524000" y="819150"/>
          <a:ext cx="5943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48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90550"/>
            <a:ext cx="6629400" cy="381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165217"/>
              </p:ext>
            </p:extLst>
          </p:nvPr>
        </p:nvGraphicFramePr>
        <p:xfrm>
          <a:off x="1447800" y="742950"/>
          <a:ext cx="5867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39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90550"/>
            <a:ext cx="6629400" cy="381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275426"/>
              </p:ext>
            </p:extLst>
          </p:nvPr>
        </p:nvGraphicFramePr>
        <p:xfrm>
          <a:off x="2057400" y="1047750"/>
          <a:ext cx="4953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02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90550"/>
            <a:ext cx="6629400" cy="381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664013"/>
              </p:ext>
            </p:extLst>
          </p:nvPr>
        </p:nvGraphicFramePr>
        <p:xfrm>
          <a:off x="1752600" y="895350"/>
          <a:ext cx="5486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87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x_PowerPoint_TemplateMASTER 2014">
  <a:themeElements>
    <a:clrScheme name="Catalyst">
      <a:dk1>
        <a:srgbClr val="000000"/>
      </a:dk1>
      <a:lt1>
        <a:srgbClr val="FFFFFF"/>
      </a:lt1>
      <a:dk2>
        <a:srgbClr val="000000"/>
      </a:dk2>
      <a:lt2>
        <a:srgbClr val="ADAFAA"/>
      </a:lt2>
      <a:accent1>
        <a:srgbClr val="F47621"/>
      </a:accent1>
      <a:accent2>
        <a:srgbClr val="4DCC3C"/>
      </a:accent2>
      <a:accent3>
        <a:srgbClr val="B42541"/>
      </a:accent3>
      <a:accent4>
        <a:srgbClr val="F99D1C"/>
      </a:accent4>
      <a:accent5>
        <a:srgbClr val="FECF30"/>
      </a:accent5>
      <a:accent6>
        <a:srgbClr val="019EFF"/>
      </a:accent6>
      <a:hlink>
        <a:srgbClr val="019EFF"/>
      </a:hlink>
      <a:folHlink>
        <a:srgbClr val="0000FF"/>
      </a:folHlink>
    </a:clrScheme>
    <a:fontScheme name="Catalyst">
      <a:majorFont>
        <a:latin typeface="Century Gothic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tIns="91440" rtlCol="0">
        <a:spAutoFit/>
      </a:bodyPr>
      <a:lstStyle>
        <a:defPPr algn="l">
          <a:spcBef>
            <a:spcPct val="20000"/>
          </a:spcBef>
          <a:buClr>
            <a:schemeClr val="tx1"/>
          </a:buClr>
          <a:buSzPct val="120000"/>
          <a:defRPr sz="2000" b="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3215</TotalTime>
  <Words>124</Words>
  <Application>Microsoft Office PowerPoint</Application>
  <PresentationFormat>On-screen Show (16:9)</PresentationFormat>
  <Paragraphs>19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efx_PowerPoint_TemplateMASTER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Equifax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Kite</dc:creator>
  <cp:lastModifiedBy>Danny Presten</cp:lastModifiedBy>
  <cp:revision>119</cp:revision>
  <dcterms:created xsi:type="dcterms:W3CDTF">2016-05-27T13:11:26Z</dcterms:created>
  <dcterms:modified xsi:type="dcterms:W3CDTF">2018-05-02T19:33:41Z</dcterms:modified>
</cp:coreProperties>
</file>