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8" r:id="rId4"/>
    <p:sldId id="269" r:id="rId5"/>
    <p:sldId id="258" r:id="rId6"/>
    <p:sldId id="266" r:id="rId7"/>
    <p:sldId id="264" r:id="rId8"/>
    <p:sldId id="270" r:id="rId9"/>
    <p:sldId id="271" r:id="rId10"/>
    <p:sldId id="273" r:id="rId11"/>
    <p:sldId id="262" r:id="rId12"/>
    <p:sldId id="263" r:id="rId13"/>
    <p:sldId id="260" r:id="rId14"/>
    <p:sldId id="265" r:id="rId15"/>
    <p:sldId id="259" r:id="rId16"/>
    <p:sldId id="267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7" autoAdjust="0"/>
  </p:normalViewPr>
  <p:slideViewPr>
    <p:cSldViewPr>
      <p:cViewPr>
        <p:scale>
          <a:sx n="100" d="100"/>
          <a:sy n="100" d="100"/>
        </p:scale>
        <p:origin x="-193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2CA8EDD-1F8E-454D-B3CE-D6F0B2844BEC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90600" y="1143000"/>
            <a:ext cx="6324600" cy="3276600"/>
          </a:xfrm>
        </p:spPr>
        <p:txBody>
          <a:bodyPr/>
          <a:lstStyle/>
          <a:p>
            <a:r>
              <a:rPr lang="en-US" dirty="0">
                <a:latin typeface="Lucida Console" panose="020B0609040504020204" pitchFamily="49" charset="0"/>
                <a:cs typeface="Calibri" panose="020F0502020204030204" pitchFamily="34" charset="0"/>
              </a:rPr>
              <a:t>h</a:t>
            </a:r>
            <a:r>
              <a:rPr lang="en-US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ow do we sustain and deepen an agile transformation?</a:t>
            </a:r>
            <a:endParaRPr lang="en-US" dirty="0">
              <a:latin typeface="Lucida Console" panose="020B060904050402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AutoShape 2" descr="Agile Oct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6" name="Rectangle 5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  <p:sp>
        <p:nvSpPr>
          <p:cNvPr id="8" name="AutoShape 4" descr="Agile Octa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things you may hear…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19100" y="11430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Console" panose="020B0609040504020204" pitchFamily="49" charset="0"/>
              </a:rPr>
              <a:t>“I’m stuck can we brainstorm some ideas?”</a:t>
            </a:r>
          </a:p>
          <a:p>
            <a:endParaRPr lang="en-US" sz="2000" dirty="0" smtClean="0">
              <a:latin typeface="Lucida Console" panose="020B0609040504020204" pitchFamily="49" charset="0"/>
            </a:endParaRPr>
          </a:p>
          <a:p>
            <a:pPr algn="r"/>
            <a:r>
              <a:rPr lang="en-US" sz="2000" dirty="0" smtClean="0">
                <a:latin typeface="Lucida Console" panose="020B0609040504020204" pitchFamily="49" charset="0"/>
              </a:rPr>
              <a:t>“where can I find some info about how to do…”</a:t>
            </a:r>
          </a:p>
          <a:p>
            <a:endParaRPr lang="en-US" sz="2000" dirty="0" smtClean="0">
              <a:latin typeface="Lucida Console" panose="020B0609040504020204" pitchFamily="49" charset="0"/>
            </a:endParaRPr>
          </a:p>
          <a:p>
            <a:r>
              <a:rPr lang="en-US" sz="2000" dirty="0" smtClean="0">
                <a:latin typeface="Lucida Console" panose="020B0609040504020204" pitchFamily="49" charset="0"/>
              </a:rPr>
              <a:t>“here’s some materials I developed last year feel free to start with those and tweak from there”</a:t>
            </a:r>
          </a:p>
          <a:p>
            <a:endParaRPr lang="en-US" sz="2000" dirty="0" smtClean="0">
              <a:latin typeface="Lucida Console" panose="020B0609040504020204" pitchFamily="49" charset="0"/>
            </a:endParaRPr>
          </a:p>
          <a:p>
            <a:pPr algn="r"/>
            <a:r>
              <a:rPr lang="en-US" sz="2000" dirty="0" smtClean="0">
                <a:latin typeface="Lucida Console" panose="020B0609040504020204" pitchFamily="49" charset="0"/>
              </a:rPr>
              <a:t>“what do you think of that new ALM tool? Does it help?”</a:t>
            </a:r>
          </a:p>
          <a:p>
            <a:endParaRPr lang="en-US" sz="2000" dirty="0" smtClean="0">
              <a:latin typeface="Lucida Console" panose="020B0609040504020204" pitchFamily="49" charset="0"/>
            </a:endParaRPr>
          </a:p>
          <a:p>
            <a:r>
              <a:rPr lang="en-US" sz="2000" dirty="0" smtClean="0">
                <a:latin typeface="Lucida Console" panose="020B0609040504020204" pitchFamily="49" charset="0"/>
              </a:rPr>
              <a:t>“who knows what and what are we missing? is there another group we need to connect with?”</a:t>
            </a:r>
            <a:endParaRPr lang="en-US" sz="20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2098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What is the right mix for a </a:t>
            </a:r>
            <a:r>
              <a:rPr lang="en-US" sz="4800" dirty="0" err="1" smtClean="0">
                <a:latin typeface="Lucida Console" panose="020B0609040504020204" pitchFamily="49" charset="0"/>
                <a:cs typeface="Calibri" panose="020F0502020204030204" pitchFamily="34" charset="0"/>
              </a:rPr>
              <a:t>CoP</a:t>
            </a:r>
            <a:r>
              <a:rPr lang="en-US" sz="4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?</a:t>
            </a:r>
            <a:endParaRPr lang="en-US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3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94558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peers in your group</a:t>
            </a:r>
            <a:endParaRPr lang="en-US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65161" y="2293203"/>
            <a:ext cx="7764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cross company peers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1513" y="3283803"/>
            <a:ext cx="7764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cross domain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470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2098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What is the right size for a </a:t>
            </a:r>
            <a:r>
              <a:rPr lang="en-US" sz="4800" dirty="0" err="1" smtClean="0">
                <a:latin typeface="Lucida Console" panose="020B0609040504020204" pitchFamily="49" charset="0"/>
                <a:cs typeface="Calibri" panose="020F0502020204030204" pitchFamily="34" charset="0"/>
              </a:rPr>
              <a:t>CoP</a:t>
            </a:r>
            <a:r>
              <a:rPr lang="en-US" sz="4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?</a:t>
            </a:r>
            <a:endParaRPr lang="en-US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12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261652">
            <a:off x="481250" y="491076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Lewis and Clark</a:t>
            </a:r>
            <a:endParaRPr lang="en-US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 rot="320752">
            <a:off x="2133601" y="3900741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3 Stooges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 rot="180925">
            <a:off x="1922058" y="1674396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Jobs, Woz, Wayne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 rot="204316">
            <a:off x="786781" y="2612326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Beatles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 rot="21261652">
            <a:off x="1443086" y="3025879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Walt and Roy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4126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175075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Lucida Console" panose="020B0609040504020204" pitchFamily="49" charset="0"/>
                <a:cs typeface="Calibri" panose="020F0502020204030204" pitchFamily="34" charset="0"/>
              </a:rPr>
              <a:t>e</a:t>
            </a:r>
            <a:r>
              <a:rPr lang="en-US" sz="4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ase to prep</a:t>
            </a:r>
            <a:endParaRPr lang="en-US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905000" y="1986816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Microsoft PhagsPa" panose="020B0502040204020203" pitchFamily="34" charset="0"/>
                <a:cs typeface="Calibri" panose="020F0502020204030204" pitchFamily="34" charset="0"/>
              </a:rPr>
              <a:t>s</a:t>
            </a:r>
            <a:r>
              <a:rPr lang="en-US" sz="4800" dirty="0" smtClean="0">
                <a:latin typeface="Microsoft PhagsPa" panose="020B0502040204020203" pitchFamily="34" charset="0"/>
                <a:cs typeface="Calibri" panose="020F0502020204030204" pitchFamily="34" charset="0"/>
              </a:rPr>
              <a:t>ustainability</a:t>
            </a:r>
            <a:endParaRPr lang="en-US" sz="4800" dirty="0">
              <a:latin typeface="Microsoft PhagsPa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4196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Futura XBlk BT" panose="020B0903020204020204" pitchFamily="34" charset="0"/>
                <a:cs typeface="Calibri" panose="020F0502020204030204" pitchFamily="34" charset="0"/>
              </a:rPr>
              <a:t>excitement</a:t>
            </a:r>
            <a:endParaRPr lang="en-US" sz="4800" dirty="0">
              <a:latin typeface="Futura XBlk BT" panose="020B09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45677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>
                <a:latin typeface="Vijaya" panose="020B0604020202020204" pitchFamily="34" charset="0"/>
                <a:cs typeface="Vijaya" panose="020B0604020202020204" pitchFamily="34" charset="0"/>
              </a:rPr>
              <a:t>f</a:t>
            </a:r>
            <a:r>
              <a:rPr lang="en-US" sz="72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requency</a:t>
            </a:r>
            <a:endParaRPr lang="en-US" sz="72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2734888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Magneto" panose="04030805050802020D02" pitchFamily="82" charset="0"/>
                <a:cs typeface="Calibri" panose="020F0502020204030204" pitchFamily="34" charset="0"/>
              </a:rPr>
              <a:t>g</a:t>
            </a:r>
            <a:r>
              <a:rPr lang="en-US" sz="4800" dirty="0" smtClean="0">
                <a:latin typeface="Magneto" panose="04030805050802020D02" pitchFamily="82" charset="0"/>
                <a:cs typeface="Calibri" panose="020F0502020204030204" pitchFamily="34" charset="0"/>
              </a:rPr>
              <a:t>et in motion</a:t>
            </a:r>
            <a:endParaRPr lang="en-US" sz="4800" dirty="0">
              <a:latin typeface="Magneto" panose="04030805050802020D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04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Jokerman" panose="04090605060D06020702" pitchFamily="82" charset="0"/>
                <a:cs typeface="Calibri" panose="020F0502020204030204" pitchFamily="34" charset="0"/>
              </a:rPr>
              <a:t>c</a:t>
            </a:r>
            <a:r>
              <a:rPr lang="en-US" sz="4800" dirty="0" smtClean="0">
                <a:latin typeface="Jokerman" panose="04090605060D06020702" pitchFamily="82" charset="0"/>
                <a:cs typeface="Calibri" panose="020F0502020204030204" pitchFamily="34" charset="0"/>
              </a:rPr>
              <a:t>onversation</a:t>
            </a:r>
            <a:endParaRPr lang="en-US" sz="4800" dirty="0"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391" y="2209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let’s go</a:t>
            </a:r>
            <a:endParaRPr lang="en-US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87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2" t="9368" r="38134" b="14168"/>
          <a:stretch/>
        </p:blipFill>
        <p:spPr bwMode="auto">
          <a:xfrm rot="21011410">
            <a:off x="984150" y="204584"/>
            <a:ext cx="3813878" cy="651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1809" y="609600"/>
            <a:ext cx="38645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Lucida Console" panose="020B0609040504020204" pitchFamily="49" charset="0"/>
                <a:cs typeface="Calibri" panose="020F0502020204030204" pitchFamily="34" charset="0"/>
              </a:rPr>
              <a:t>CoP’s</a:t>
            </a:r>
            <a:endParaRPr lang="en-US" sz="3200" dirty="0" smtClean="0">
              <a:latin typeface="Lucida Console" panose="020B0609040504020204" pitchFamily="49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ucida Console" panose="020B0609040504020204" pitchFamily="49" charset="0"/>
                <a:cs typeface="Calibri" panose="020F0502020204030204" pitchFamily="34" charset="0"/>
              </a:rPr>
              <a:t>m</a:t>
            </a:r>
            <a:r>
              <a:rPr lang="en-US" sz="32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eetups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ucida Console" panose="020B0609040504020204" pitchFamily="49" charset="0"/>
                <a:cs typeface="Calibri" panose="020F0502020204030204" pitchFamily="34" charset="0"/>
              </a:rPr>
              <a:t>c</a:t>
            </a:r>
            <a:r>
              <a:rPr lang="en-US" sz="32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onferences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job aids</a:t>
            </a:r>
            <a:endParaRPr lang="en-US" sz="3200" dirty="0">
              <a:latin typeface="Lucida Console" panose="020B0609040504020204" pitchFamily="49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forums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training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fun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42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groundhog day m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46" t="28077" r="49688" b="22692"/>
          <a:stretch/>
        </p:blipFill>
        <p:spPr bwMode="auto">
          <a:xfrm rot="612599">
            <a:off x="2616960" y="1276316"/>
            <a:ext cx="4367279" cy="317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6" name="Rectangle 5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62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ypical product life cy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252525"/>
              </a:clrFrom>
              <a:clrTo>
                <a:srgbClr val="25252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2" t="32652" r="41791" b="23812"/>
          <a:stretch/>
        </p:blipFill>
        <p:spPr bwMode="auto">
          <a:xfrm>
            <a:off x="685800" y="1066800"/>
            <a:ext cx="7902054" cy="342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60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90600" y="1295400"/>
            <a:ext cx="6324600" cy="2438400"/>
          </a:xfrm>
        </p:spPr>
        <p:txBody>
          <a:bodyPr/>
          <a:lstStyle/>
          <a:p>
            <a:r>
              <a:rPr lang="en-US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Why do transformations regress?</a:t>
            </a:r>
            <a:endParaRPr lang="en-US" dirty="0">
              <a:latin typeface="Lucida Console" panose="020B060904050402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AutoShape 2" descr="Agile Oct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9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2098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how do people change?</a:t>
            </a:r>
            <a:endParaRPr lang="en-US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30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5439" y="834241"/>
            <a:ext cx="3962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“we change people </a:t>
            </a:r>
          </a:p>
          <a:p>
            <a:r>
              <a:rPr lang="en-US" sz="2800" dirty="0">
                <a:latin typeface="Lucida Console" panose="020B060904050402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through </a:t>
            </a:r>
          </a:p>
          <a:p>
            <a:r>
              <a:rPr lang="en-US" sz="2800" dirty="0">
                <a:latin typeface="Lucida Console" panose="020B060904050402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conversation…”</a:t>
            </a:r>
          </a:p>
          <a:p>
            <a:endParaRPr lang="en-US" sz="1100" dirty="0">
              <a:latin typeface="Lucida Console" panose="020B0609040504020204" pitchFamily="49" charset="0"/>
              <a:cs typeface="Calibri" panose="020F0502020204030204" pitchFamily="34" charset="0"/>
            </a:endParaRPr>
          </a:p>
          <a:p>
            <a:pPr algn="r"/>
            <a:r>
              <a:rPr lang="en-US" sz="2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-Jay Z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  <p:pic>
        <p:nvPicPr>
          <p:cNvPr id="4100" name="Picture 4" descr="Image result for jay 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20" y="531420"/>
            <a:ext cx="2287980" cy="22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73039" y="3125337"/>
            <a:ext cx="8473624" cy="1985159"/>
            <a:chOff x="373039" y="3125337"/>
            <a:chExt cx="8473624" cy="1985159"/>
          </a:xfrm>
        </p:grpSpPr>
        <p:sp>
          <p:nvSpPr>
            <p:cNvPr id="7" name="TextBox 6"/>
            <p:cNvSpPr txBox="1"/>
            <p:nvPr/>
          </p:nvSpPr>
          <p:spPr>
            <a:xfrm>
              <a:off x="373039" y="3125337"/>
              <a:ext cx="3513161" cy="1985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Lucida Console" panose="020B0609040504020204" pitchFamily="49" charset="0"/>
                  <a:cs typeface="Calibri" panose="020F0502020204030204" pitchFamily="34" charset="0"/>
                </a:rPr>
                <a:t>“conversations happen best in community”</a:t>
              </a:r>
            </a:p>
            <a:p>
              <a:endParaRPr lang="en-US" sz="1100" dirty="0">
                <a:latin typeface="Lucida Console" panose="020B0609040504020204" pitchFamily="49" charset="0"/>
                <a:cs typeface="Calibri" panose="020F0502020204030204" pitchFamily="34" charset="0"/>
              </a:endParaRPr>
            </a:p>
            <a:p>
              <a:pPr algn="r"/>
              <a:r>
                <a:rPr lang="en-US" sz="2800" dirty="0" smtClean="0">
                  <a:latin typeface="Lucida Console" panose="020B0609040504020204" pitchFamily="49" charset="0"/>
                  <a:cs typeface="Calibri" panose="020F0502020204030204" pitchFamily="34" charset="0"/>
                </a:rPr>
                <a:t>-Danny P</a:t>
              </a:r>
              <a:endParaRPr lang="en-US" sz="2800" dirty="0"/>
            </a:p>
          </p:txBody>
        </p:sp>
        <p:pic>
          <p:nvPicPr>
            <p:cNvPr id="1026" name="Picture 2" descr="C:\Users\dxp99\Desktop\20171213_14341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" t="10549" r="9166" b="18145"/>
            <a:stretch/>
          </p:blipFill>
          <p:spPr bwMode="auto">
            <a:xfrm>
              <a:off x="4191000" y="3200400"/>
              <a:ext cx="4655663" cy="1830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52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38200" y="22098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What is a </a:t>
            </a:r>
            <a:r>
              <a:rPr lang="en-US" sz="4800" dirty="0" err="1" smtClean="0">
                <a:latin typeface="Lucida Console" panose="020B0609040504020204" pitchFamily="49" charset="0"/>
                <a:cs typeface="Calibri" panose="020F0502020204030204" pitchFamily="34" charset="0"/>
              </a:rPr>
              <a:t>CoP</a:t>
            </a:r>
            <a:r>
              <a:rPr lang="en-US" sz="4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823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11266" r="8180"/>
          <a:stretch/>
        </p:blipFill>
        <p:spPr bwMode="auto">
          <a:xfrm>
            <a:off x="1771508" y="990600"/>
            <a:ext cx="6528182" cy="365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6" t="16923" r="33125" b="12116"/>
          <a:stretch/>
        </p:blipFill>
        <p:spPr bwMode="auto">
          <a:xfrm rot="20810139">
            <a:off x="790039" y="3381013"/>
            <a:ext cx="1937059" cy="304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6" t="16923" r="33125" b="12116"/>
          <a:stretch/>
        </p:blipFill>
        <p:spPr bwMode="auto">
          <a:xfrm rot="21000377">
            <a:off x="646279" y="997704"/>
            <a:ext cx="2373701" cy="37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762000"/>
            <a:ext cx="57150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“communities of practice are groups of people who share a concern or a passion for something they do and learn how to do it better as they interact regularly</a:t>
            </a:r>
          </a:p>
          <a:p>
            <a:endParaRPr lang="en-US" sz="1100" dirty="0">
              <a:latin typeface="Lucida Console" panose="020B0609040504020204" pitchFamily="49" charset="0"/>
              <a:cs typeface="Calibri" panose="020F0502020204030204" pitchFamily="34" charset="0"/>
            </a:endParaRPr>
          </a:p>
          <a:p>
            <a:pPr algn="r"/>
            <a:r>
              <a:rPr lang="en-US" sz="28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-Etienne Wenger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486400"/>
            <a:ext cx="9144000" cy="685800"/>
            <a:chOff x="0" y="5486400"/>
            <a:chExt cx="9144000" cy="685800"/>
          </a:xfrm>
        </p:grpSpPr>
        <p:sp>
          <p:nvSpPr>
            <p:cNvPr id="6" name="Rectangle 5"/>
            <p:cNvSpPr/>
            <p:nvPr/>
          </p:nvSpPr>
          <p:spPr>
            <a:xfrm>
              <a:off x="0" y="54864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97" b="42056"/>
            <a:stretch/>
          </p:blipFill>
          <p:spPr>
            <a:xfrm>
              <a:off x="4800600" y="5532286"/>
              <a:ext cx="3505200" cy="594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6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2313</TotalTime>
  <Words>221</Words>
  <Application>Microsoft Office PowerPoint</Application>
  <PresentationFormat>On-screen Show (4:3)</PresentationFormat>
  <Paragraphs>49</Paragraphs>
  <Slides>17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Elemental</vt:lpstr>
      <vt:lpstr>how do we sustain and deepen an agile transformation?</vt:lpstr>
      <vt:lpstr>PowerPoint Presentation</vt:lpstr>
      <vt:lpstr>PowerPoint Presentation</vt:lpstr>
      <vt:lpstr>Why do transformations regress?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Equifax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sustain and deepen an agile transformation?</dc:title>
  <dc:creator>Danny Presten</dc:creator>
  <cp:lastModifiedBy>Danny Presten</cp:lastModifiedBy>
  <cp:revision>25</cp:revision>
  <dcterms:created xsi:type="dcterms:W3CDTF">2018-02-23T16:35:13Z</dcterms:created>
  <dcterms:modified xsi:type="dcterms:W3CDTF">2018-05-22T23:38:53Z</dcterms:modified>
</cp:coreProperties>
</file>