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68" r:id="rId3"/>
    <p:sldId id="269" r:id="rId4"/>
    <p:sldId id="258" r:id="rId5"/>
    <p:sldId id="264" r:id="rId6"/>
    <p:sldId id="260" r:id="rId7"/>
    <p:sldId id="261" r:id="rId8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40" d="100"/>
          <a:sy n="140" d="100"/>
        </p:scale>
        <p:origin x="-804" y="-1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EC8C18D-8FCD-488F-B770-9D168B29497E}" type="doc">
      <dgm:prSet loTypeId="urn:microsoft.com/office/officeart/2005/8/layout/gear1" loCatId="cycle" qsTypeId="urn:microsoft.com/office/officeart/2005/8/quickstyle/simple1" qsCatId="simple" csTypeId="urn:microsoft.com/office/officeart/2005/8/colors/accent1_2" csCatId="accent1" phldr="1"/>
      <dgm:spPr/>
    </dgm:pt>
    <dgm:pt modelId="{FB1C09DB-0EC5-42CB-9655-E5E59BC11B72}">
      <dgm:prSet phldrT="[Text]"/>
      <dgm:spPr>
        <a:solidFill>
          <a:srgbClr val="FFC000"/>
        </a:solidFill>
      </dgm:spPr>
      <dgm:t>
        <a:bodyPr/>
        <a:lstStyle/>
        <a:p>
          <a:r>
            <a:rPr lang="en-US" dirty="0" smtClean="0">
              <a:latin typeface="Lucida Console" panose="020B0609040504020204" pitchFamily="49" charset="0"/>
            </a:rPr>
            <a:t>action</a:t>
          </a:r>
          <a:endParaRPr lang="en-US" dirty="0">
            <a:latin typeface="Lucida Console" panose="020B0609040504020204" pitchFamily="49" charset="0"/>
          </a:endParaRPr>
        </a:p>
      </dgm:t>
    </dgm:pt>
    <dgm:pt modelId="{1BF52F9C-9CA1-4C21-9755-85E17B390F28}" type="parTrans" cxnId="{07565A86-A77C-4C28-87D3-C69921974E7F}">
      <dgm:prSet/>
      <dgm:spPr/>
      <dgm:t>
        <a:bodyPr/>
        <a:lstStyle/>
        <a:p>
          <a:endParaRPr lang="en-US"/>
        </a:p>
      </dgm:t>
    </dgm:pt>
    <dgm:pt modelId="{309C5511-E97C-4FBF-AE0D-C6929F408F64}" type="sibTrans" cxnId="{07565A86-A77C-4C28-87D3-C69921974E7F}">
      <dgm:prSet/>
      <dgm:spPr/>
      <dgm:t>
        <a:bodyPr/>
        <a:lstStyle/>
        <a:p>
          <a:endParaRPr lang="en-US"/>
        </a:p>
      </dgm:t>
    </dgm:pt>
    <dgm:pt modelId="{E2BD72D2-A493-4C03-8590-6A0FC8002731}">
      <dgm:prSet phldrT="[Text]"/>
      <dgm:spPr>
        <a:solidFill>
          <a:srgbClr val="FFC000"/>
        </a:solidFill>
      </dgm:spPr>
      <dgm:t>
        <a:bodyPr/>
        <a:lstStyle/>
        <a:p>
          <a:r>
            <a:rPr lang="en-US" dirty="0" smtClean="0">
              <a:latin typeface="Lucida Console" panose="020B0609040504020204" pitchFamily="49" charset="0"/>
            </a:rPr>
            <a:t>group</a:t>
          </a:r>
          <a:endParaRPr lang="en-US" dirty="0">
            <a:latin typeface="Lucida Console" panose="020B0609040504020204" pitchFamily="49" charset="0"/>
          </a:endParaRPr>
        </a:p>
      </dgm:t>
    </dgm:pt>
    <dgm:pt modelId="{695360E6-9B51-44F2-BF95-78BD9DA4FFD3}" type="parTrans" cxnId="{B48C4574-8272-41E9-B4FE-A3C9BB3D0F21}">
      <dgm:prSet/>
      <dgm:spPr/>
      <dgm:t>
        <a:bodyPr/>
        <a:lstStyle/>
        <a:p>
          <a:endParaRPr lang="en-US"/>
        </a:p>
      </dgm:t>
    </dgm:pt>
    <dgm:pt modelId="{6EDC2BC9-5764-4569-B322-180BE0D3B95B}" type="sibTrans" cxnId="{B48C4574-8272-41E9-B4FE-A3C9BB3D0F21}">
      <dgm:prSet/>
      <dgm:spPr/>
      <dgm:t>
        <a:bodyPr/>
        <a:lstStyle/>
        <a:p>
          <a:endParaRPr lang="en-US"/>
        </a:p>
      </dgm:t>
    </dgm:pt>
    <dgm:pt modelId="{56D10C23-FB7C-4105-98E3-882E19CDA2DF}">
      <dgm:prSet phldrT="[Text]"/>
      <dgm:spPr>
        <a:solidFill>
          <a:srgbClr val="FFC000"/>
        </a:solidFill>
      </dgm:spPr>
      <dgm:t>
        <a:bodyPr/>
        <a:lstStyle/>
        <a:p>
          <a:r>
            <a:rPr lang="en-US" dirty="0" smtClean="0">
              <a:latin typeface="Lucida Console" panose="020B0609040504020204" pitchFamily="49" charset="0"/>
            </a:rPr>
            <a:t>area of concern</a:t>
          </a:r>
          <a:endParaRPr lang="en-US" dirty="0">
            <a:latin typeface="Lucida Console" panose="020B0609040504020204" pitchFamily="49" charset="0"/>
          </a:endParaRPr>
        </a:p>
      </dgm:t>
    </dgm:pt>
    <dgm:pt modelId="{AE9BBFE3-F9A6-41AB-8466-3CD10C24FEAE}" type="parTrans" cxnId="{A5033AB8-EA82-4EAD-9A39-887094301D77}">
      <dgm:prSet/>
      <dgm:spPr/>
      <dgm:t>
        <a:bodyPr/>
        <a:lstStyle/>
        <a:p>
          <a:endParaRPr lang="en-US"/>
        </a:p>
      </dgm:t>
    </dgm:pt>
    <dgm:pt modelId="{4A34443F-7A73-4566-9E8F-938324EDE163}" type="sibTrans" cxnId="{A5033AB8-EA82-4EAD-9A39-887094301D77}">
      <dgm:prSet/>
      <dgm:spPr/>
      <dgm:t>
        <a:bodyPr/>
        <a:lstStyle/>
        <a:p>
          <a:endParaRPr lang="en-US"/>
        </a:p>
      </dgm:t>
    </dgm:pt>
    <dgm:pt modelId="{F2F14607-A122-4C17-A14E-58327BF85CC9}" type="pres">
      <dgm:prSet presAssocID="{1EC8C18D-8FCD-488F-B770-9D168B29497E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58346C70-5B8D-4BB6-BC36-C522DCCDA454}" type="pres">
      <dgm:prSet presAssocID="{FB1C09DB-0EC5-42CB-9655-E5E59BC11B72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E71CE4A-A346-4CE4-88A5-5BD373290587}" type="pres">
      <dgm:prSet presAssocID="{FB1C09DB-0EC5-42CB-9655-E5E59BC11B72}" presName="gear1srcNode" presStyleLbl="node1" presStyleIdx="0" presStyleCnt="3"/>
      <dgm:spPr/>
    </dgm:pt>
    <dgm:pt modelId="{3BC2975E-C6CE-4F30-8168-6BF9E77DA5D8}" type="pres">
      <dgm:prSet presAssocID="{FB1C09DB-0EC5-42CB-9655-E5E59BC11B72}" presName="gear1dstNode" presStyleLbl="node1" presStyleIdx="0" presStyleCnt="3"/>
      <dgm:spPr/>
    </dgm:pt>
    <dgm:pt modelId="{8040EAC2-B98C-4F43-AD6C-B4D727612C38}" type="pres">
      <dgm:prSet presAssocID="{E2BD72D2-A493-4C03-8590-6A0FC8002731}" presName="gear2" presStyleLbl="node1" presStyleIdx="1" presStyleCnt="3">
        <dgm:presLayoutVars>
          <dgm:chMax val="1"/>
          <dgm:bulletEnabled val="1"/>
        </dgm:presLayoutVars>
      </dgm:prSet>
      <dgm:spPr/>
    </dgm:pt>
    <dgm:pt modelId="{1DD9BCD0-B843-4A0D-A387-3A63EE835FB5}" type="pres">
      <dgm:prSet presAssocID="{E2BD72D2-A493-4C03-8590-6A0FC8002731}" presName="gear2srcNode" presStyleLbl="node1" presStyleIdx="1" presStyleCnt="3"/>
      <dgm:spPr/>
    </dgm:pt>
    <dgm:pt modelId="{09101F62-E8D4-4A62-BF61-8890A1F71E6F}" type="pres">
      <dgm:prSet presAssocID="{E2BD72D2-A493-4C03-8590-6A0FC8002731}" presName="gear2dstNode" presStyleLbl="node1" presStyleIdx="1" presStyleCnt="3"/>
      <dgm:spPr/>
    </dgm:pt>
    <dgm:pt modelId="{01165C55-ED9B-4642-A9CC-606BFCFB722C}" type="pres">
      <dgm:prSet presAssocID="{56D10C23-FB7C-4105-98E3-882E19CDA2DF}" presName="gear3" presStyleLbl="node1" presStyleIdx="2" presStyleCnt="3"/>
      <dgm:spPr/>
      <dgm:t>
        <a:bodyPr/>
        <a:lstStyle/>
        <a:p>
          <a:endParaRPr lang="en-US"/>
        </a:p>
      </dgm:t>
    </dgm:pt>
    <dgm:pt modelId="{97BB13D9-04A9-4563-BC05-BCB17F516198}" type="pres">
      <dgm:prSet presAssocID="{56D10C23-FB7C-4105-98E3-882E19CDA2DF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75EC503-73BC-4F71-BC2E-FA9B1B801C6E}" type="pres">
      <dgm:prSet presAssocID="{56D10C23-FB7C-4105-98E3-882E19CDA2DF}" presName="gear3srcNode" presStyleLbl="node1" presStyleIdx="2" presStyleCnt="3"/>
      <dgm:spPr/>
    </dgm:pt>
    <dgm:pt modelId="{362BCA11-BB4A-4290-A832-10FFBB06FE83}" type="pres">
      <dgm:prSet presAssocID="{56D10C23-FB7C-4105-98E3-882E19CDA2DF}" presName="gear3dstNode" presStyleLbl="node1" presStyleIdx="2" presStyleCnt="3"/>
      <dgm:spPr/>
    </dgm:pt>
    <dgm:pt modelId="{265BE7FD-3EAB-4863-BE48-F432FDF7C58D}" type="pres">
      <dgm:prSet presAssocID="{309C5511-E97C-4FBF-AE0D-C6929F408F64}" presName="connector1" presStyleLbl="sibTrans2D1" presStyleIdx="0" presStyleCnt="3"/>
      <dgm:spPr/>
    </dgm:pt>
    <dgm:pt modelId="{4D1F79B7-ACDD-49D2-AFFA-14975F7A4307}" type="pres">
      <dgm:prSet presAssocID="{6EDC2BC9-5764-4569-B322-180BE0D3B95B}" presName="connector2" presStyleLbl="sibTrans2D1" presStyleIdx="1" presStyleCnt="3"/>
      <dgm:spPr/>
    </dgm:pt>
    <dgm:pt modelId="{104191A7-8ED5-4980-B060-29CD1A8E61B6}" type="pres">
      <dgm:prSet presAssocID="{4A34443F-7A73-4566-9E8F-938324EDE163}" presName="connector3" presStyleLbl="sibTrans2D1" presStyleIdx="2" presStyleCnt="3"/>
      <dgm:spPr/>
    </dgm:pt>
  </dgm:ptLst>
  <dgm:cxnLst>
    <dgm:cxn modelId="{B48C4574-8272-41E9-B4FE-A3C9BB3D0F21}" srcId="{1EC8C18D-8FCD-488F-B770-9D168B29497E}" destId="{E2BD72D2-A493-4C03-8590-6A0FC8002731}" srcOrd="1" destOrd="0" parTransId="{695360E6-9B51-44F2-BF95-78BD9DA4FFD3}" sibTransId="{6EDC2BC9-5764-4569-B322-180BE0D3B95B}"/>
    <dgm:cxn modelId="{F280F0E4-150C-4C44-9E30-7AB6144A99DA}" type="presOf" srcId="{6EDC2BC9-5764-4569-B322-180BE0D3B95B}" destId="{4D1F79B7-ACDD-49D2-AFFA-14975F7A4307}" srcOrd="0" destOrd="0" presId="urn:microsoft.com/office/officeart/2005/8/layout/gear1"/>
    <dgm:cxn modelId="{A5033AB8-EA82-4EAD-9A39-887094301D77}" srcId="{1EC8C18D-8FCD-488F-B770-9D168B29497E}" destId="{56D10C23-FB7C-4105-98E3-882E19CDA2DF}" srcOrd="2" destOrd="0" parTransId="{AE9BBFE3-F9A6-41AB-8466-3CD10C24FEAE}" sibTransId="{4A34443F-7A73-4566-9E8F-938324EDE163}"/>
    <dgm:cxn modelId="{E96BFB8C-017C-4237-8025-1DF1AA216CB0}" type="presOf" srcId="{E2BD72D2-A493-4C03-8590-6A0FC8002731}" destId="{8040EAC2-B98C-4F43-AD6C-B4D727612C38}" srcOrd="0" destOrd="0" presId="urn:microsoft.com/office/officeart/2005/8/layout/gear1"/>
    <dgm:cxn modelId="{EB8AC433-F592-4B1F-87C5-62899F4435A4}" type="presOf" srcId="{56D10C23-FB7C-4105-98E3-882E19CDA2DF}" destId="{362BCA11-BB4A-4290-A832-10FFBB06FE83}" srcOrd="3" destOrd="0" presId="urn:microsoft.com/office/officeart/2005/8/layout/gear1"/>
    <dgm:cxn modelId="{7CB0A3C3-C77D-46AD-AD8F-BD55DF794E4B}" type="presOf" srcId="{1EC8C18D-8FCD-488F-B770-9D168B29497E}" destId="{F2F14607-A122-4C17-A14E-58327BF85CC9}" srcOrd="0" destOrd="0" presId="urn:microsoft.com/office/officeart/2005/8/layout/gear1"/>
    <dgm:cxn modelId="{6746E7A4-42E6-4EA8-824D-C92F13AD52C8}" type="presOf" srcId="{E2BD72D2-A493-4C03-8590-6A0FC8002731}" destId="{1DD9BCD0-B843-4A0D-A387-3A63EE835FB5}" srcOrd="1" destOrd="0" presId="urn:microsoft.com/office/officeart/2005/8/layout/gear1"/>
    <dgm:cxn modelId="{B0E6FC40-73C0-4AAF-930E-7A0742DBE949}" type="presOf" srcId="{56D10C23-FB7C-4105-98E3-882E19CDA2DF}" destId="{01165C55-ED9B-4642-A9CC-606BFCFB722C}" srcOrd="0" destOrd="0" presId="urn:microsoft.com/office/officeart/2005/8/layout/gear1"/>
    <dgm:cxn modelId="{7ACFEA77-DA14-4E4E-914E-21D2BF859A27}" type="presOf" srcId="{4A34443F-7A73-4566-9E8F-938324EDE163}" destId="{104191A7-8ED5-4980-B060-29CD1A8E61B6}" srcOrd="0" destOrd="0" presId="urn:microsoft.com/office/officeart/2005/8/layout/gear1"/>
    <dgm:cxn modelId="{B708EFAA-25EF-441C-8D5C-449FC65D71E1}" type="presOf" srcId="{56D10C23-FB7C-4105-98E3-882E19CDA2DF}" destId="{C75EC503-73BC-4F71-BC2E-FA9B1B801C6E}" srcOrd="2" destOrd="0" presId="urn:microsoft.com/office/officeart/2005/8/layout/gear1"/>
    <dgm:cxn modelId="{588A54AD-37B2-4BCB-A965-9BC214F12314}" type="presOf" srcId="{FB1C09DB-0EC5-42CB-9655-E5E59BC11B72}" destId="{3BC2975E-C6CE-4F30-8168-6BF9E77DA5D8}" srcOrd="2" destOrd="0" presId="urn:microsoft.com/office/officeart/2005/8/layout/gear1"/>
    <dgm:cxn modelId="{45085445-15B1-4A5A-8937-CB0ADA92F709}" type="presOf" srcId="{56D10C23-FB7C-4105-98E3-882E19CDA2DF}" destId="{97BB13D9-04A9-4563-BC05-BCB17F516198}" srcOrd="1" destOrd="0" presId="urn:microsoft.com/office/officeart/2005/8/layout/gear1"/>
    <dgm:cxn modelId="{07565A86-A77C-4C28-87D3-C69921974E7F}" srcId="{1EC8C18D-8FCD-488F-B770-9D168B29497E}" destId="{FB1C09DB-0EC5-42CB-9655-E5E59BC11B72}" srcOrd="0" destOrd="0" parTransId="{1BF52F9C-9CA1-4C21-9755-85E17B390F28}" sibTransId="{309C5511-E97C-4FBF-AE0D-C6929F408F64}"/>
    <dgm:cxn modelId="{830EACF6-0014-48E6-AA7F-ACAAE2AEFBFB}" type="presOf" srcId="{FB1C09DB-0EC5-42CB-9655-E5E59BC11B72}" destId="{2E71CE4A-A346-4CE4-88A5-5BD373290587}" srcOrd="1" destOrd="0" presId="urn:microsoft.com/office/officeart/2005/8/layout/gear1"/>
    <dgm:cxn modelId="{0E9DFB92-9E39-46AA-9089-C18AD7D0363B}" type="presOf" srcId="{E2BD72D2-A493-4C03-8590-6A0FC8002731}" destId="{09101F62-E8D4-4A62-BF61-8890A1F71E6F}" srcOrd="2" destOrd="0" presId="urn:microsoft.com/office/officeart/2005/8/layout/gear1"/>
    <dgm:cxn modelId="{F2C1445B-06AD-480E-AE15-7DFFD1478834}" type="presOf" srcId="{FB1C09DB-0EC5-42CB-9655-E5E59BC11B72}" destId="{58346C70-5B8D-4BB6-BC36-C522DCCDA454}" srcOrd="0" destOrd="0" presId="urn:microsoft.com/office/officeart/2005/8/layout/gear1"/>
    <dgm:cxn modelId="{31FEF900-2A20-4441-933B-D6F2256DDF7D}" type="presOf" srcId="{309C5511-E97C-4FBF-AE0D-C6929F408F64}" destId="{265BE7FD-3EAB-4863-BE48-F432FDF7C58D}" srcOrd="0" destOrd="0" presId="urn:microsoft.com/office/officeart/2005/8/layout/gear1"/>
    <dgm:cxn modelId="{2334D595-AA45-439E-9F08-21E9DFA5847A}" type="presParOf" srcId="{F2F14607-A122-4C17-A14E-58327BF85CC9}" destId="{58346C70-5B8D-4BB6-BC36-C522DCCDA454}" srcOrd="0" destOrd="0" presId="urn:microsoft.com/office/officeart/2005/8/layout/gear1"/>
    <dgm:cxn modelId="{7F205960-3008-47EB-AE2D-B98152FDDCB0}" type="presParOf" srcId="{F2F14607-A122-4C17-A14E-58327BF85CC9}" destId="{2E71CE4A-A346-4CE4-88A5-5BD373290587}" srcOrd="1" destOrd="0" presId="urn:microsoft.com/office/officeart/2005/8/layout/gear1"/>
    <dgm:cxn modelId="{62E60A90-BF21-4883-9EBF-220A480FD3EA}" type="presParOf" srcId="{F2F14607-A122-4C17-A14E-58327BF85CC9}" destId="{3BC2975E-C6CE-4F30-8168-6BF9E77DA5D8}" srcOrd="2" destOrd="0" presId="urn:microsoft.com/office/officeart/2005/8/layout/gear1"/>
    <dgm:cxn modelId="{94C4C1C9-117B-46F3-AAA4-D4A856DDE893}" type="presParOf" srcId="{F2F14607-A122-4C17-A14E-58327BF85CC9}" destId="{8040EAC2-B98C-4F43-AD6C-B4D727612C38}" srcOrd="3" destOrd="0" presId="urn:microsoft.com/office/officeart/2005/8/layout/gear1"/>
    <dgm:cxn modelId="{3767A4B1-1FAD-4572-A739-582CE03E1FCA}" type="presParOf" srcId="{F2F14607-A122-4C17-A14E-58327BF85CC9}" destId="{1DD9BCD0-B843-4A0D-A387-3A63EE835FB5}" srcOrd="4" destOrd="0" presId="urn:microsoft.com/office/officeart/2005/8/layout/gear1"/>
    <dgm:cxn modelId="{7E01C7F3-DDD0-4D60-9F29-4E40B7782FB7}" type="presParOf" srcId="{F2F14607-A122-4C17-A14E-58327BF85CC9}" destId="{09101F62-E8D4-4A62-BF61-8890A1F71E6F}" srcOrd="5" destOrd="0" presId="urn:microsoft.com/office/officeart/2005/8/layout/gear1"/>
    <dgm:cxn modelId="{A9D952D6-5547-4F4B-957D-2EAC8B2E926A}" type="presParOf" srcId="{F2F14607-A122-4C17-A14E-58327BF85CC9}" destId="{01165C55-ED9B-4642-A9CC-606BFCFB722C}" srcOrd="6" destOrd="0" presId="urn:microsoft.com/office/officeart/2005/8/layout/gear1"/>
    <dgm:cxn modelId="{A773C2DE-407B-4BA4-A70A-F511464F849C}" type="presParOf" srcId="{F2F14607-A122-4C17-A14E-58327BF85CC9}" destId="{97BB13D9-04A9-4563-BC05-BCB17F516198}" srcOrd="7" destOrd="0" presId="urn:microsoft.com/office/officeart/2005/8/layout/gear1"/>
    <dgm:cxn modelId="{35758DEB-5A5B-4D49-AADE-82658572170F}" type="presParOf" srcId="{F2F14607-A122-4C17-A14E-58327BF85CC9}" destId="{C75EC503-73BC-4F71-BC2E-FA9B1B801C6E}" srcOrd="8" destOrd="0" presId="urn:microsoft.com/office/officeart/2005/8/layout/gear1"/>
    <dgm:cxn modelId="{41AF9BB6-F40B-4743-BEBB-A9E91CE03BB0}" type="presParOf" srcId="{F2F14607-A122-4C17-A14E-58327BF85CC9}" destId="{362BCA11-BB4A-4290-A832-10FFBB06FE83}" srcOrd="9" destOrd="0" presId="urn:microsoft.com/office/officeart/2005/8/layout/gear1"/>
    <dgm:cxn modelId="{B9BB5667-0722-486F-BB78-71E2B8419048}" type="presParOf" srcId="{F2F14607-A122-4C17-A14E-58327BF85CC9}" destId="{265BE7FD-3EAB-4863-BE48-F432FDF7C58D}" srcOrd="10" destOrd="0" presId="urn:microsoft.com/office/officeart/2005/8/layout/gear1"/>
    <dgm:cxn modelId="{A8F25C62-B58A-42F8-B52B-2DBC5E8D1B5B}" type="presParOf" srcId="{F2F14607-A122-4C17-A14E-58327BF85CC9}" destId="{4D1F79B7-ACDD-49D2-AFFA-14975F7A4307}" srcOrd="11" destOrd="0" presId="urn:microsoft.com/office/officeart/2005/8/layout/gear1"/>
    <dgm:cxn modelId="{A5521115-BB2B-4206-9EE6-4198A55FB518}" type="presParOf" srcId="{F2F14607-A122-4C17-A14E-58327BF85CC9}" destId="{104191A7-8ED5-4980-B060-29CD1A8E61B6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346C70-5B8D-4BB6-BC36-C522DCCDA454}">
      <dsp:nvSpPr>
        <dsp:cNvPr id="0" name=""/>
        <dsp:cNvSpPr/>
      </dsp:nvSpPr>
      <dsp:spPr>
        <a:xfrm>
          <a:off x="2844800" y="1828800"/>
          <a:ext cx="2235200" cy="2235200"/>
        </a:xfrm>
        <a:prstGeom prst="gear9">
          <a:avLst/>
        </a:prstGeom>
        <a:solidFill>
          <a:srgbClr val="FFC0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>
              <a:latin typeface="Lucida Console" panose="020B0609040504020204" pitchFamily="49" charset="0"/>
            </a:rPr>
            <a:t>action</a:t>
          </a:r>
          <a:endParaRPr lang="en-US" sz="1500" kern="1200" dirty="0">
            <a:latin typeface="Lucida Console" panose="020B0609040504020204" pitchFamily="49" charset="0"/>
          </a:endParaRPr>
        </a:p>
      </dsp:txBody>
      <dsp:txXfrm>
        <a:off x="3294175" y="2352385"/>
        <a:ext cx="1336450" cy="1148939"/>
      </dsp:txXfrm>
    </dsp:sp>
    <dsp:sp modelId="{8040EAC2-B98C-4F43-AD6C-B4D727612C38}">
      <dsp:nvSpPr>
        <dsp:cNvPr id="0" name=""/>
        <dsp:cNvSpPr/>
      </dsp:nvSpPr>
      <dsp:spPr>
        <a:xfrm>
          <a:off x="1544320" y="1300480"/>
          <a:ext cx="1625600" cy="1625600"/>
        </a:xfrm>
        <a:prstGeom prst="gear6">
          <a:avLst/>
        </a:prstGeom>
        <a:solidFill>
          <a:srgbClr val="FFC0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>
              <a:latin typeface="Lucida Console" panose="020B0609040504020204" pitchFamily="49" charset="0"/>
            </a:rPr>
            <a:t>group</a:t>
          </a:r>
          <a:endParaRPr lang="en-US" sz="1500" kern="1200" dirty="0">
            <a:latin typeface="Lucida Console" panose="020B0609040504020204" pitchFamily="49" charset="0"/>
          </a:endParaRPr>
        </a:p>
      </dsp:txBody>
      <dsp:txXfrm>
        <a:off x="1953570" y="1712203"/>
        <a:ext cx="807100" cy="802154"/>
      </dsp:txXfrm>
    </dsp:sp>
    <dsp:sp modelId="{01165C55-ED9B-4642-A9CC-606BFCFB722C}">
      <dsp:nvSpPr>
        <dsp:cNvPr id="0" name=""/>
        <dsp:cNvSpPr/>
      </dsp:nvSpPr>
      <dsp:spPr>
        <a:xfrm rot="20700000">
          <a:off x="2454821" y="178981"/>
          <a:ext cx="1592756" cy="1592756"/>
        </a:xfrm>
        <a:prstGeom prst="gear6">
          <a:avLst/>
        </a:prstGeom>
        <a:solidFill>
          <a:srgbClr val="FFC0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>
              <a:latin typeface="Lucida Console" panose="020B0609040504020204" pitchFamily="49" charset="0"/>
            </a:rPr>
            <a:t>area of concern</a:t>
          </a:r>
          <a:endParaRPr lang="en-US" sz="1500" kern="1200" dirty="0">
            <a:latin typeface="Lucida Console" panose="020B0609040504020204" pitchFamily="49" charset="0"/>
          </a:endParaRPr>
        </a:p>
      </dsp:txBody>
      <dsp:txXfrm rot="-20700000">
        <a:off x="2804160" y="528320"/>
        <a:ext cx="894080" cy="894080"/>
      </dsp:txXfrm>
    </dsp:sp>
    <dsp:sp modelId="{265BE7FD-3EAB-4863-BE48-F432FDF7C58D}">
      <dsp:nvSpPr>
        <dsp:cNvPr id="0" name=""/>
        <dsp:cNvSpPr/>
      </dsp:nvSpPr>
      <dsp:spPr>
        <a:xfrm>
          <a:off x="2671505" y="1492320"/>
          <a:ext cx="2861056" cy="2861056"/>
        </a:xfrm>
        <a:prstGeom prst="circularArrow">
          <a:avLst>
            <a:gd name="adj1" fmla="val 4687"/>
            <a:gd name="adj2" fmla="val 299029"/>
            <a:gd name="adj3" fmla="val 2513083"/>
            <a:gd name="adj4" fmla="val 15867933"/>
            <a:gd name="adj5" fmla="val 546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D1F79B7-ACDD-49D2-AFFA-14975F7A4307}">
      <dsp:nvSpPr>
        <dsp:cNvPr id="0" name=""/>
        <dsp:cNvSpPr/>
      </dsp:nvSpPr>
      <dsp:spPr>
        <a:xfrm>
          <a:off x="1256429" y="941355"/>
          <a:ext cx="2078736" cy="2078736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4191A7-8ED5-4980-B060-29CD1A8E61B6}">
      <dsp:nvSpPr>
        <dsp:cNvPr id="0" name=""/>
        <dsp:cNvSpPr/>
      </dsp:nvSpPr>
      <dsp:spPr>
        <a:xfrm>
          <a:off x="2086400" y="-169332"/>
          <a:ext cx="2241296" cy="2241296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363971-12E2-4C6E-B217-8C556B7EB252}" type="datetimeFigureOut">
              <a:rPr lang="en-US" smtClean="0"/>
              <a:t>3/8/2018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A6D614-8BBE-4C2C-B36E-FC2DD4C027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387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0" dirty="0"/>
              <a:t>Let’s start with a definition</a:t>
            </a:r>
            <a:r>
              <a:rPr lang="en-US" b="0" baseline="0" dirty="0"/>
              <a:t> of “communities of practice” that comes from Etienne Wenger, the seminal author and creator of the term.</a:t>
            </a:r>
            <a:endParaRPr lang="en-US" b="0" dirty="0"/>
          </a:p>
          <a:p>
            <a:endParaRPr lang="en-US" b="1" dirty="0"/>
          </a:p>
          <a:p>
            <a:r>
              <a:rPr lang="en-US" b="1" dirty="0"/>
              <a:t>The Domain. </a:t>
            </a:r>
            <a:r>
              <a:rPr lang="en-US" dirty="0"/>
              <a:t>The shared area of interest that brings people together. Members have a commitment and shared competence that distinguishes them from other people. (ex. automated testing)</a:t>
            </a:r>
          </a:p>
          <a:p>
            <a:endParaRPr lang="en-US" dirty="0"/>
          </a:p>
          <a:p>
            <a:r>
              <a:rPr lang="en-US" b="1" dirty="0"/>
              <a:t>The Community. </a:t>
            </a:r>
            <a:r>
              <a:rPr lang="en-US" dirty="0"/>
              <a:t>Members build relationships through joint activities and discussions, help each other, share information. Regular interaction is vital to establishing a sense of community. Participation is</a:t>
            </a:r>
            <a:r>
              <a:rPr lang="en-US" baseline="0" dirty="0"/>
              <a:t> voluntary</a:t>
            </a:r>
            <a:r>
              <a:rPr lang="is-IS" baseline="0" dirty="0"/>
              <a:t>…people self-select what communities they want to participate in, and to what degree they want to be involved.  If a community is not providing value, they vote with their feet (like open space)</a:t>
            </a:r>
          </a:p>
          <a:p>
            <a:endParaRPr lang="en-US" dirty="0"/>
          </a:p>
          <a:p>
            <a:r>
              <a:rPr lang="en-US" b="1" dirty="0"/>
              <a:t>The Practice. </a:t>
            </a:r>
            <a:r>
              <a:rPr lang="en-US" dirty="0"/>
              <a:t>Members are practitioners with a shared repertoire of experiences, stories, tools, and best practices. </a:t>
            </a:r>
            <a:r>
              <a:rPr lang="en-US" dirty="0" err="1"/>
              <a:t>CoPs</a:t>
            </a:r>
            <a:r>
              <a:rPr lang="en-US" dirty="0"/>
              <a:t> cooperatively develop the knowledgebase used by all members of the community.</a:t>
            </a:r>
          </a:p>
          <a:p>
            <a:endParaRPr lang="en-US" dirty="0"/>
          </a:p>
          <a:p>
            <a:r>
              <a:rPr lang="en-US" dirty="0"/>
              <a:t>Question: Is an</a:t>
            </a:r>
            <a:r>
              <a:rPr lang="en-US" baseline="0" dirty="0"/>
              <a:t> agile team a </a:t>
            </a:r>
            <a:r>
              <a:rPr lang="en-US" baseline="0" dirty="0" err="1"/>
              <a:t>CoP</a:t>
            </a:r>
            <a:r>
              <a:rPr lang="en-US" baseline="0" dirty="0"/>
              <a:t>?</a:t>
            </a:r>
          </a:p>
          <a:p>
            <a:endParaRPr lang="en-US" baseline="0" dirty="0"/>
          </a:p>
          <a:p>
            <a:r>
              <a:rPr lang="en-US" baseline="0" dirty="0"/>
              <a:t>Answer: No. One of the key elements of a </a:t>
            </a:r>
            <a:r>
              <a:rPr lang="en-US" baseline="0" dirty="0" err="1"/>
              <a:t>CoP</a:t>
            </a:r>
            <a:r>
              <a:rPr lang="en-US" baseline="0" dirty="0"/>
              <a:t> is that participation is voluntary.  Forced participation lowers commitment. Also, truly effective communities emerge from interactions between practitioners across the organization, not just the people you work with every day. Cross-pollination is the secret sauce of community.</a:t>
            </a:r>
          </a:p>
          <a:p>
            <a:endParaRPr lang="en-US" baseline="0" dirty="0"/>
          </a:p>
          <a:p>
            <a:r>
              <a:rPr lang="en-US" baseline="0" dirty="0"/>
              <a:t>Transition to the next slide: For those who have had a community of practice experience, give me some one word descriptions of what it was like to be in a healthy community (write down what they shout out on a flip chart)  Click to next slide.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EB2F42-7EB3-426A-AE0F-BE645EFDC311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57965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2240554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914400"/>
            <a:ext cx="7543800" cy="1614488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2531618"/>
            <a:ext cx="6172200" cy="51435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A8EDD-1F8E-454D-B3CE-D6F0B2844BEC}" type="datetimeFigureOut">
              <a:rPr lang="en-US" smtClean="0"/>
              <a:t>3/8/2018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5D4FB5F-D9F7-4443-B9CE-B704D177F98B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514351"/>
            <a:ext cx="5791200" cy="2628899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A8EDD-1F8E-454D-B3CE-D6F0B2844BEC}" type="datetimeFigureOut">
              <a:rPr lang="en-US" smtClean="0"/>
              <a:t>3/8/2018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4FB5F-D9F7-4443-B9CE-B704D177F9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457201"/>
            <a:ext cx="2133600" cy="3886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514351"/>
            <a:ext cx="5029200" cy="34290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A8EDD-1F8E-454D-B3CE-D6F0B2844BEC}" type="datetimeFigureOut">
              <a:rPr lang="en-US" smtClean="0"/>
              <a:t>3/8/2018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4FB5F-D9F7-4443-B9CE-B704D177F9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A8EDD-1F8E-454D-B3CE-D6F0B2844BEC}" type="datetimeFigureOut">
              <a:rPr lang="en-US" smtClean="0"/>
              <a:t>3/8/2018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5D4FB5F-D9F7-4443-B9CE-B704D177F98B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3055873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3200526"/>
            <a:ext cx="3733800" cy="54864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A8EDD-1F8E-454D-B3CE-D6F0B2844BEC}" type="datetimeFigureOut">
              <a:rPr lang="en-US" smtClean="0"/>
              <a:t>3/8/2018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5D4FB5F-D9F7-4443-B9CE-B704D177F98B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428750"/>
            <a:ext cx="6035040" cy="1762506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A8EDD-1F8E-454D-B3CE-D6F0B2844BEC}" type="datetimeFigureOut">
              <a:rPr lang="en-US" smtClean="0"/>
              <a:t>3/8/2018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5D4FB5F-D9F7-4443-B9CE-B704D177F98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493776"/>
            <a:ext cx="3273552" cy="2571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493777"/>
            <a:ext cx="3273552" cy="257413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496482"/>
            <a:ext cx="3273552" cy="47982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028700"/>
            <a:ext cx="3276600" cy="20574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496482"/>
            <a:ext cx="3273552" cy="47982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028700"/>
            <a:ext cx="3273552" cy="20574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39014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39014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A8EDD-1F8E-454D-B3CE-D6F0B2844BEC}" type="datetimeFigureOut">
              <a:rPr lang="en-US" smtClean="0"/>
              <a:t>3/8/2018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5D4FB5F-D9F7-4443-B9CE-B704D177F98B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A8EDD-1F8E-454D-B3CE-D6F0B2844BEC}" type="datetimeFigureOut">
              <a:rPr lang="en-US" smtClean="0"/>
              <a:t>3/8/2018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5D4FB5F-D9F7-4443-B9CE-B704D177F98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A8EDD-1F8E-454D-B3CE-D6F0B2844BEC}" type="datetimeFigureOut">
              <a:rPr lang="en-US" smtClean="0"/>
              <a:t>3/8/2018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5D4FB5F-D9F7-4443-B9CE-B704D177F98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330941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14351"/>
            <a:ext cx="4343400" cy="257175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514351"/>
            <a:ext cx="2590800" cy="257175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A8EDD-1F8E-454D-B3CE-D6F0B2844BEC}" type="datetimeFigureOut">
              <a:rPr lang="en-US" smtClean="0"/>
              <a:t>3/8/2018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5D4FB5F-D9F7-4443-B9CE-B704D177F98B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459582"/>
            <a:ext cx="6705600" cy="1910239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2589785"/>
            <a:ext cx="5029200" cy="540603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2498598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A8EDD-1F8E-454D-B3CE-D6F0B2844BEC}" type="datetimeFigureOut">
              <a:rPr lang="en-US" smtClean="0"/>
              <a:t>3/8/2018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5D4FB5F-D9F7-4443-B9CE-B704D177F98B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778831"/>
            <a:ext cx="7240620" cy="4280240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418098" y="314349"/>
            <a:ext cx="4153854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87641"/>
            <a:ext cx="6479362" cy="3566068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3657600"/>
            <a:ext cx="7543800" cy="6858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514351"/>
            <a:ext cx="6096000" cy="27431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461605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D2CA8EDD-1F8E-454D-B3CE-D6F0B2844BEC}" type="datetimeFigureOut">
              <a:rPr lang="en-US" smtClean="0"/>
              <a:t>3/8/2018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4616054"/>
            <a:ext cx="4572000" cy="273844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4381500"/>
            <a:ext cx="2133600" cy="2286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55D4FB5F-D9F7-4443-B9CE-B704D177F98B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838200" y="514350"/>
            <a:ext cx="6324600" cy="2457450"/>
          </a:xfrm>
        </p:spPr>
        <p:txBody>
          <a:bodyPr/>
          <a:lstStyle/>
          <a:p>
            <a:r>
              <a:rPr lang="en-US" sz="4000" dirty="0" err="1" smtClean="0">
                <a:latin typeface="Lucida Console" panose="020B0609040504020204" pitchFamily="49" charset="0"/>
                <a:cs typeface="Calibri" panose="020F0502020204030204" pitchFamily="34" charset="0"/>
              </a:rPr>
              <a:t>CoP</a:t>
            </a:r>
            <a:r>
              <a:rPr lang="en-US" sz="4000" dirty="0" smtClean="0">
                <a:latin typeface="Lucida Console" panose="020B0609040504020204" pitchFamily="49" charset="0"/>
                <a:cs typeface="Calibri" panose="020F0502020204030204" pitchFamily="34" charset="0"/>
              </a:rPr>
              <a:t> kickoff</a:t>
            </a:r>
            <a:endParaRPr lang="en-US" sz="4000" dirty="0">
              <a:latin typeface="Lucida Console" panose="020B0609040504020204" pitchFamily="49" charset="0"/>
              <a:cs typeface="Calibri" panose="020F0502020204030204" pitchFamily="34" charset="0"/>
            </a:endParaRPr>
          </a:p>
        </p:txBody>
      </p:sp>
      <p:sp>
        <p:nvSpPr>
          <p:cNvPr id="3" name="AutoShape 2" descr="Agile Octane"/>
          <p:cNvSpPr>
            <a:spLocks noChangeAspect="1" noChangeArrowheads="1"/>
          </p:cNvSpPr>
          <p:nvPr/>
        </p:nvSpPr>
        <p:spPr bwMode="auto">
          <a:xfrm>
            <a:off x="155575" y="-108347"/>
            <a:ext cx="3048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AutoShape 4" descr="Agile Octane"/>
          <p:cNvSpPr>
            <a:spLocks noChangeAspect="1" noChangeArrowheads="1"/>
          </p:cNvSpPr>
          <p:nvPr/>
        </p:nvSpPr>
        <p:spPr bwMode="auto">
          <a:xfrm>
            <a:off x="307975" y="5953"/>
            <a:ext cx="3048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0" y="4114800"/>
            <a:ext cx="9144000" cy="514350"/>
            <a:chOff x="0" y="4114800"/>
            <a:chExt cx="9144000" cy="514350"/>
          </a:xfrm>
        </p:grpSpPr>
        <p:sp>
          <p:nvSpPr>
            <p:cNvPr id="6" name="Rectangle 5"/>
            <p:cNvSpPr/>
            <p:nvPr/>
          </p:nvSpPr>
          <p:spPr>
            <a:xfrm>
              <a:off x="0" y="4114800"/>
              <a:ext cx="9144000" cy="51435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9" name="Picture 8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9270" b="41094"/>
            <a:stretch/>
          </p:blipFill>
          <p:spPr>
            <a:xfrm>
              <a:off x="5486400" y="4139144"/>
              <a:ext cx="2495550" cy="49000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394498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6897626" y="971550"/>
            <a:ext cx="1910541" cy="2650331"/>
          </a:xfrm>
          <a:ln w="25400">
            <a:noFill/>
          </a:ln>
        </p:spPr>
        <p:txBody>
          <a:bodyPr>
            <a:normAutofit fontScale="92500" lnSpcReduction="10000"/>
          </a:bodyPr>
          <a:lstStyle/>
          <a:p>
            <a:pPr marL="171450" lvl="1" indent="-114300"/>
            <a:endParaRPr lang="en-US" sz="3000" dirty="0" smtClean="0">
              <a:latin typeface="Garamond" panose="02020404030301010803" pitchFamily="18" charset="0"/>
            </a:endParaRPr>
          </a:p>
          <a:p>
            <a:pPr marL="57150" lvl="1" indent="0">
              <a:buNone/>
            </a:pPr>
            <a:r>
              <a:rPr lang="en-US" sz="1600" dirty="0" smtClean="0">
                <a:latin typeface="Garamond" panose="02020404030301010803" pitchFamily="18" charset="0"/>
              </a:rPr>
              <a:t>“Without </a:t>
            </a:r>
            <a:r>
              <a:rPr lang="en-US" sz="1600" dirty="0">
                <a:latin typeface="Garamond" panose="02020404030301010803" pitchFamily="18" charset="0"/>
              </a:rPr>
              <a:t>continual growth and progress, such words as improvement, achievement, and success have no meaning</a:t>
            </a:r>
            <a:r>
              <a:rPr lang="en-US" sz="1600" dirty="0" smtClean="0">
                <a:latin typeface="Garamond" panose="02020404030301010803" pitchFamily="18" charset="0"/>
              </a:rPr>
              <a:t>.”</a:t>
            </a:r>
            <a:endParaRPr lang="en-US" sz="1600" dirty="0">
              <a:latin typeface="Garamond" panose="02020404030301010803" pitchFamily="18" charset="0"/>
            </a:endParaRPr>
          </a:p>
          <a:p>
            <a:pPr marL="57150" lvl="1" indent="0">
              <a:buNone/>
            </a:pPr>
            <a:r>
              <a:rPr lang="en-US" sz="1600" dirty="0" smtClean="0">
                <a:latin typeface="Garamond" panose="02020404030301010803" pitchFamily="18" charset="0"/>
              </a:rPr>
              <a:t>	-Benjamin	Franklin</a:t>
            </a:r>
            <a:endParaRPr lang="en-US" sz="1600" dirty="0">
              <a:latin typeface="Garamond" panose="02020404030301010803" pitchFamily="18" charset="0"/>
            </a:endParaRPr>
          </a:p>
        </p:txBody>
      </p:sp>
      <p:pic>
        <p:nvPicPr>
          <p:cNvPr id="11" name="Picture 8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85799" y="1428750"/>
            <a:ext cx="5876311" cy="1732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4334511" y="4929765"/>
            <a:ext cx="474981" cy="137160"/>
          </a:xfrm>
          <a:prstGeom prst="rect">
            <a:avLst/>
          </a:prstGeom>
        </p:spPr>
        <p:txBody>
          <a:bodyPr/>
          <a:lstStyle/>
          <a:p>
            <a:fld id="{7C1FFD91-08E5-43E1-80BC-8AC6BE4B8B94}" type="slidenum">
              <a:rPr lang="en-US" smtClean="0"/>
              <a:pPr/>
              <a:t>2</a:t>
            </a:fld>
            <a:endParaRPr lang="en-US" dirty="0"/>
          </a:p>
        </p:txBody>
      </p:sp>
      <p:grpSp>
        <p:nvGrpSpPr>
          <p:cNvPr id="14" name="Group 13"/>
          <p:cNvGrpSpPr/>
          <p:nvPr/>
        </p:nvGrpSpPr>
        <p:grpSpPr>
          <a:xfrm>
            <a:off x="0" y="4114800"/>
            <a:ext cx="9144000" cy="514350"/>
            <a:chOff x="0" y="4114800"/>
            <a:chExt cx="9144000" cy="514350"/>
          </a:xfrm>
        </p:grpSpPr>
        <p:sp>
          <p:nvSpPr>
            <p:cNvPr id="15" name="Rectangle 14"/>
            <p:cNvSpPr/>
            <p:nvPr/>
          </p:nvSpPr>
          <p:spPr>
            <a:xfrm>
              <a:off x="0" y="4114800"/>
              <a:ext cx="9144000" cy="51435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7" name="Picture 16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9270" b="41094"/>
            <a:stretch/>
          </p:blipFill>
          <p:spPr>
            <a:xfrm>
              <a:off x="5486400" y="4139144"/>
              <a:ext cx="2495550" cy="490006"/>
            </a:xfrm>
            <a:prstGeom prst="rect">
              <a:avLst/>
            </a:prstGeom>
          </p:spPr>
        </p:pic>
      </p:grpSp>
      <p:sp>
        <p:nvSpPr>
          <p:cNvPr id="18" name="TextBox 17"/>
          <p:cNvSpPr txBox="1"/>
          <p:nvPr/>
        </p:nvSpPr>
        <p:spPr>
          <a:xfrm>
            <a:off x="597090" y="285750"/>
            <a:ext cx="6934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Lucida Console" panose="020B0609040504020204" pitchFamily="49" charset="0"/>
                <a:cs typeface="Calibri" panose="020F0502020204030204" pitchFamily="34" charset="0"/>
              </a:rPr>
              <a:t>why be in a </a:t>
            </a:r>
            <a:r>
              <a:rPr lang="en-US" sz="4000" dirty="0" err="1" smtClean="0">
                <a:latin typeface="Lucida Console" panose="020B0609040504020204" pitchFamily="49" charset="0"/>
                <a:cs typeface="Calibri" panose="020F0502020204030204" pitchFamily="34" charset="0"/>
              </a:rPr>
              <a:t>CoP</a:t>
            </a:r>
            <a:r>
              <a:rPr lang="en-US" sz="4000" dirty="0" smtClean="0">
                <a:latin typeface="Lucida Console" panose="020B0609040504020204" pitchFamily="49" charset="0"/>
                <a:cs typeface="Calibri" panose="020F0502020204030204" pitchFamily="34" charset="0"/>
              </a:rPr>
              <a:t>?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174387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/>
          <p:cNvSpPr/>
          <p:nvPr/>
        </p:nvSpPr>
        <p:spPr bwMode="auto">
          <a:xfrm>
            <a:off x="457200" y="1857375"/>
            <a:ext cx="8432800" cy="2514600"/>
          </a:xfrm>
          <a:prstGeom prst="rect">
            <a:avLst/>
          </a:prstGeom>
          <a:noFill/>
          <a:ln w="635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91440" rIns="91440" bIns="9144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 eaLnBrk="0" hangingPunct="0">
              <a:spcBef>
                <a:spcPct val="20000"/>
              </a:spcBef>
            </a:pPr>
            <a:endParaRPr lang="en-US" sz="2200" i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81000" y="438150"/>
            <a:ext cx="3886200" cy="190500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  <a:effectLst/>
                <a:latin typeface="Lucida Console" panose="020B0609040504020204" pitchFamily="49" charset="0"/>
              </a:rPr>
              <a:t>Communities of Practice (</a:t>
            </a:r>
            <a:r>
              <a:rPr lang="en-US" dirty="0" err="1">
                <a:solidFill>
                  <a:schemeClr val="tx1"/>
                </a:solidFill>
                <a:effectLst/>
                <a:latin typeface="Lucida Console" panose="020B0609040504020204" pitchFamily="49" charset="0"/>
              </a:rPr>
              <a:t>CoPs</a:t>
            </a:r>
            <a:r>
              <a:rPr lang="en-US" dirty="0">
                <a:solidFill>
                  <a:schemeClr val="tx1"/>
                </a:solidFill>
                <a:effectLst/>
                <a:latin typeface="Lucida Console" panose="020B0609040504020204" pitchFamily="49" charset="0"/>
              </a:rPr>
              <a:t>) are groups of people who share a concern or a passion for something they do and learn how to do it better as they interact regularly.</a:t>
            </a:r>
            <a:r>
              <a:rPr lang="en-US" baseline="30000" dirty="0">
                <a:solidFill>
                  <a:schemeClr val="tx1"/>
                </a:solidFill>
                <a:effectLst/>
                <a:latin typeface="Lucida Console" panose="020B0609040504020204" pitchFamily="49" charset="0"/>
              </a:rPr>
              <a:t>1</a:t>
            </a:r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2688370325"/>
              </p:ext>
            </p:extLst>
          </p:nvPr>
        </p:nvGraphicFramePr>
        <p:xfrm>
          <a:off x="2895600" y="51435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228600" y="4476750"/>
            <a:ext cx="42764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aseline="30000" dirty="0"/>
              <a:t>1</a:t>
            </a:r>
            <a:r>
              <a:rPr lang="en-US" sz="1000" dirty="0"/>
              <a:t>Wenger, E. (1998). </a:t>
            </a:r>
            <a:r>
              <a:rPr lang="en-US" sz="1000" i="1" dirty="0"/>
              <a:t>Communities of </a:t>
            </a:r>
            <a:r>
              <a:rPr lang="en-US" sz="1000" i="1" dirty="0" smtClean="0"/>
              <a:t>Practice</a:t>
            </a:r>
            <a:r>
              <a:rPr lang="en-US" sz="1000" i="1" dirty="0"/>
              <a:t>: Learning, </a:t>
            </a:r>
            <a:r>
              <a:rPr lang="en-US" sz="1000" i="1" dirty="0" smtClean="0"/>
              <a:t>Meaning</a:t>
            </a:r>
            <a:r>
              <a:rPr lang="en-US" sz="1000" i="1" dirty="0"/>
              <a:t>, and </a:t>
            </a:r>
            <a:r>
              <a:rPr lang="en-US" sz="1000" i="1" dirty="0" smtClean="0"/>
              <a:t>Identity</a:t>
            </a:r>
            <a:r>
              <a:rPr lang="en-US" sz="1000" dirty="0"/>
              <a:t>. New York, NY: Cambridge University </a:t>
            </a:r>
            <a:r>
              <a:rPr lang="en-US" sz="1000" dirty="0" smtClean="0"/>
              <a:t>Press.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41448508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72318" y="835821"/>
            <a:ext cx="70524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 smtClean="0">
                <a:latin typeface="Lucida Console" panose="020B0609040504020204" pitchFamily="49" charset="0"/>
              </a:rPr>
              <a:t>Word Cloud</a:t>
            </a:r>
            <a:r>
              <a:rPr lang="en-US" sz="2400" dirty="0" smtClean="0">
                <a:latin typeface="Lucida Console" panose="020B0609040504020204" pitchFamily="49" charset="0"/>
              </a:rPr>
              <a:t>:</a:t>
            </a:r>
            <a:r>
              <a:rPr lang="en-US" sz="2400" dirty="0">
                <a:latin typeface="Lucida Console" panose="020B0609040504020204" pitchFamily="49" charset="0"/>
              </a:rPr>
              <a:t/>
            </a:r>
            <a:br>
              <a:rPr lang="en-US" sz="2400" dirty="0">
                <a:latin typeface="Lucida Console" panose="020B0609040504020204" pitchFamily="49" charset="0"/>
              </a:rPr>
            </a:br>
            <a:r>
              <a:rPr lang="en-US" sz="2400" dirty="0">
                <a:latin typeface="Lucida Console" panose="020B0609040504020204" pitchFamily="49" charset="0"/>
              </a:rPr>
              <a:t>Imagine you’re in 2019 and have been in this </a:t>
            </a:r>
            <a:r>
              <a:rPr lang="en-US" sz="2400" dirty="0" err="1">
                <a:latin typeface="Lucida Console" panose="020B0609040504020204" pitchFamily="49" charset="0"/>
              </a:rPr>
              <a:t>CoP</a:t>
            </a:r>
            <a:r>
              <a:rPr lang="en-US" sz="2400" dirty="0">
                <a:latin typeface="Lucida Console" panose="020B0609040504020204" pitchFamily="49" charset="0"/>
              </a:rPr>
              <a:t> for a year, write a </a:t>
            </a:r>
            <a:r>
              <a:rPr lang="en-US" sz="2400" dirty="0" err="1" smtClean="0">
                <a:latin typeface="Lucida Console" panose="020B0609040504020204" pitchFamily="49" charset="0"/>
              </a:rPr>
              <a:t>a</a:t>
            </a:r>
            <a:r>
              <a:rPr lang="en-US" sz="2400" dirty="0" smtClean="0">
                <a:latin typeface="Lucida Console" panose="020B0609040504020204" pitchFamily="49" charset="0"/>
              </a:rPr>
              <a:t> few words describing </a:t>
            </a:r>
            <a:r>
              <a:rPr lang="en-US" sz="2400" dirty="0">
                <a:latin typeface="Lucida Console" panose="020B0609040504020204" pitchFamily="49" charset="0"/>
              </a:rPr>
              <a:t>it (benefits, feel, </a:t>
            </a:r>
            <a:r>
              <a:rPr lang="en-US" sz="2400" dirty="0" err="1">
                <a:latin typeface="Lucida Console" panose="020B0609040504020204" pitchFamily="49" charset="0"/>
              </a:rPr>
              <a:t>etc</a:t>
            </a:r>
            <a:r>
              <a:rPr lang="en-US" sz="2400" dirty="0">
                <a:latin typeface="Lucida Console" panose="020B0609040504020204" pitchFamily="49" charset="0"/>
              </a:rPr>
              <a:t>)</a:t>
            </a:r>
            <a:endParaRPr lang="en-US" sz="2400" dirty="0">
              <a:latin typeface="Lucida Console" panose="020B0609040504020204" pitchFamily="49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0" y="4114800"/>
            <a:ext cx="9144000" cy="514350"/>
            <a:chOff x="0" y="4114800"/>
            <a:chExt cx="9144000" cy="514350"/>
          </a:xfrm>
        </p:grpSpPr>
        <p:sp>
          <p:nvSpPr>
            <p:cNvPr id="8" name="Rectangle 7"/>
            <p:cNvSpPr/>
            <p:nvPr/>
          </p:nvSpPr>
          <p:spPr>
            <a:xfrm>
              <a:off x="0" y="4114800"/>
              <a:ext cx="9144000" cy="51435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9" name="Picture 8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9270" b="41094"/>
            <a:stretch/>
          </p:blipFill>
          <p:spPr>
            <a:xfrm>
              <a:off x="5486400" y="4139144"/>
              <a:ext cx="2495550" cy="49000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13068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14400" y="1200150"/>
            <a:ext cx="6934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Lucida Console" panose="020B0609040504020204" pitchFamily="49" charset="0"/>
                <a:cs typeface="Calibri" panose="020F0502020204030204" pitchFamily="34" charset="0"/>
              </a:rPr>
              <a:t>What other things would you like to get out of this time?</a:t>
            </a:r>
            <a:endParaRPr lang="en-US" sz="4000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4114800"/>
            <a:ext cx="9144000" cy="514350"/>
            <a:chOff x="0" y="4114800"/>
            <a:chExt cx="9144000" cy="514350"/>
          </a:xfrm>
        </p:grpSpPr>
        <p:sp>
          <p:nvSpPr>
            <p:cNvPr id="8" name="Rectangle 7"/>
            <p:cNvSpPr/>
            <p:nvPr/>
          </p:nvSpPr>
          <p:spPr>
            <a:xfrm>
              <a:off x="0" y="4114800"/>
              <a:ext cx="9144000" cy="51435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9" name="Picture 8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9270" b="41094"/>
            <a:stretch/>
          </p:blipFill>
          <p:spPr>
            <a:xfrm>
              <a:off x="5486400" y="4139144"/>
              <a:ext cx="2495550" cy="49000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482382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14400" y="1428750"/>
            <a:ext cx="6934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Lucida Console" panose="020B0609040504020204" pitchFamily="49" charset="0"/>
                <a:cs typeface="Calibri" panose="020F0502020204030204" pitchFamily="34" charset="0"/>
              </a:rPr>
              <a:t>What </a:t>
            </a:r>
            <a:r>
              <a:rPr lang="en-US" sz="4000" dirty="0" smtClean="0">
                <a:latin typeface="Lucida Console" panose="020B0609040504020204" pitchFamily="49" charset="0"/>
                <a:cs typeface="Calibri" panose="020F0502020204030204" pitchFamily="34" charset="0"/>
              </a:rPr>
              <a:t>frequency would you like to meet?</a:t>
            </a:r>
            <a:endParaRPr lang="en-US" sz="4000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4114800"/>
            <a:ext cx="9144000" cy="514350"/>
            <a:chOff x="0" y="4114800"/>
            <a:chExt cx="9144000" cy="514350"/>
          </a:xfrm>
        </p:grpSpPr>
        <p:sp>
          <p:nvSpPr>
            <p:cNvPr id="8" name="Rectangle 7"/>
            <p:cNvSpPr/>
            <p:nvPr/>
          </p:nvSpPr>
          <p:spPr>
            <a:xfrm>
              <a:off x="0" y="4114800"/>
              <a:ext cx="9144000" cy="51435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9" name="Picture 8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9270" b="41094"/>
            <a:stretch/>
          </p:blipFill>
          <p:spPr>
            <a:xfrm>
              <a:off x="5486400" y="4139144"/>
              <a:ext cx="2495550" cy="49000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361275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612" t="9368" r="38134" b="14168"/>
          <a:stretch/>
        </p:blipFill>
        <p:spPr bwMode="auto">
          <a:xfrm rot="21011410">
            <a:off x="2951210" y="189349"/>
            <a:ext cx="2931159" cy="48846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84212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lemental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lemental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lement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1949</TotalTime>
  <Words>397</Words>
  <Application>Microsoft Office PowerPoint</Application>
  <PresentationFormat>On-screen Show (16:9)</PresentationFormat>
  <Paragraphs>28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Elemental</vt:lpstr>
      <vt:lpstr>CoP kickoff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Equifax INC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do we sustain and deepen an agile transformation?</dc:title>
  <dc:creator>Danny Presten</dc:creator>
  <cp:lastModifiedBy>Danny Presten</cp:lastModifiedBy>
  <cp:revision>18</cp:revision>
  <dcterms:created xsi:type="dcterms:W3CDTF">2018-02-23T16:35:13Z</dcterms:created>
  <dcterms:modified xsi:type="dcterms:W3CDTF">2018-03-08T15:04:53Z</dcterms:modified>
</cp:coreProperties>
</file>