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4" r:id="rId6"/>
    <p:sldId id="260" r:id="rId7"/>
    <p:sldId id="265" r:id="rId8"/>
    <p:sldId id="259" r:id="rId9"/>
    <p:sldId id="262" r:id="rId10"/>
    <p:sldId id="263" r:id="rId11"/>
    <p:sldId id="267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226" y="-9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D2CA8EDD-1F8E-454D-B3CE-D6F0B2844BEC}" type="datetimeFigureOut">
              <a:rPr lang="en-US" smtClean="0"/>
              <a:t>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55D4FB5F-D9F7-4443-B9CE-B704D177F98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90600" y="1143000"/>
            <a:ext cx="6324600" cy="3276600"/>
          </a:xfrm>
        </p:spPr>
        <p:txBody>
          <a:bodyPr/>
          <a:lstStyle/>
          <a:p>
            <a:r>
              <a:rPr lang="en-US" dirty="0">
                <a:latin typeface="Lucida Console" panose="020B0609040504020204" pitchFamily="49" charset="0"/>
                <a:cs typeface="Calibri" panose="020F0502020204030204" pitchFamily="34" charset="0"/>
              </a:rPr>
              <a:t>h</a:t>
            </a:r>
            <a:r>
              <a:rPr lang="en-US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ow do we sustain and deepen an agile transformation?</a:t>
            </a:r>
            <a:endParaRPr lang="en-US" dirty="0">
              <a:latin typeface="Lucida Console" panose="020B0609040504020204" pitchFamily="49" charset="0"/>
              <a:cs typeface="Calibri" panose="020F0502020204030204" pitchFamily="34" charset="0"/>
            </a:endParaRPr>
          </a:p>
        </p:txBody>
      </p:sp>
      <p:sp>
        <p:nvSpPr>
          <p:cNvPr id="3" name="AutoShape 2" descr="Agile Octa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0" y="5486400"/>
            <a:ext cx="9144000" cy="685800"/>
            <a:chOff x="0" y="5486400"/>
            <a:chExt cx="9144000" cy="685800"/>
          </a:xfrm>
        </p:grpSpPr>
        <p:sp>
          <p:nvSpPr>
            <p:cNvPr id="6" name="Rectangle 5"/>
            <p:cNvSpPr/>
            <p:nvPr/>
          </p:nvSpPr>
          <p:spPr>
            <a:xfrm>
              <a:off x="0" y="5486400"/>
              <a:ext cx="9144000" cy="685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997" b="42056"/>
            <a:stretch/>
          </p:blipFill>
          <p:spPr>
            <a:xfrm>
              <a:off x="4800600" y="5532286"/>
              <a:ext cx="3505200" cy="594028"/>
            </a:xfrm>
            <a:prstGeom prst="rect">
              <a:avLst/>
            </a:prstGeom>
          </p:spPr>
        </p:pic>
      </p:grpSp>
      <p:sp>
        <p:nvSpPr>
          <p:cNvPr id="8" name="AutoShape 4" descr="Agile Octan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9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194558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peers in your group</a:t>
            </a:r>
            <a:endParaRPr lang="en-US" sz="48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5486400"/>
            <a:ext cx="9144000" cy="685800"/>
            <a:chOff x="0" y="5486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5486400"/>
              <a:ext cx="9144000" cy="685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997" b="42056"/>
            <a:stretch/>
          </p:blipFill>
          <p:spPr>
            <a:xfrm>
              <a:off x="4800600" y="5532286"/>
              <a:ext cx="3505200" cy="594028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465161" y="2293203"/>
            <a:ext cx="77644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cross company peers</a:t>
            </a:r>
            <a:endParaRPr lang="en-US" sz="4800" dirty="0"/>
          </a:p>
        </p:txBody>
      </p:sp>
      <p:sp>
        <p:nvSpPr>
          <p:cNvPr id="13" name="TextBox 12"/>
          <p:cNvSpPr txBox="1"/>
          <p:nvPr/>
        </p:nvSpPr>
        <p:spPr>
          <a:xfrm>
            <a:off x="451513" y="3283803"/>
            <a:ext cx="77644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cross domain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4700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9391" y="22098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let’s go</a:t>
            </a:r>
            <a:endParaRPr lang="en-US" sz="48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5486400"/>
            <a:ext cx="9144000" cy="685800"/>
            <a:chOff x="0" y="5486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5486400"/>
              <a:ext cx="9144000" cy="685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997" b="42056"/>
            <a:stretch/>
          </p:blipFill>
          <p:spPr>
            <a:xfrm>
              <a:off x="4800600" y="5532286"/>
              <a:ext cx="3505200" cy="5940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3872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12" t="9368" r="38134" b="14168"/>
          <a:stretch/>
        </p:blipFill>
        <p:spPr bwMode="auto">
          <a:xfrm rot="21011410">
            <a:off x="2717540" y="204584"/>
            <a:ext cx="3813878" cy="6512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421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90600" y="1295400"/>
            <a:ext cx="6324600" cy="2438400"/>
          </a:xfrm>
        </p:spPr>
        <p:txBody>
          <a:bodyPr/>
          <a:lstStyle/>
          <a:p>
            <a:r>
              <a:rPr lang="en-US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Why do transformations regress?</a:t>
            </a:r>
            <a:endParaRPr lang="en-US" dirty="0">
              <a:latin typeface="Lucida Console" panose="020B0609040504020204" pitchFamily="49" charset="0"/>
              <a:cs typeface="Calibri" panose="020F0502020204030204" pitchFamily="34" charset="0"/>
            </a:endParaRPr>
          </a:p>
        </p:txBody>
      </p:sp>
      <p:sp>
        <p:nvSpPr>
          <p:cNvPr id="3" name="AutoShape 2" descr="Agile Octa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5486400"/>
            <a:ext cx="9144000" cy="685800"/>
            <a:chOff x="0" y="5486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5486400"/>
              <a:ext cx="9144000" cy="685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997" b="42056"/>
            <a:stretch/>
          </p:blipFill>
          <p:spPr>
            <a:xfrm>
              <a:off x="4800600" y="5532286"/>
              <a:ext cx="3505200" cy="5940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781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09800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how do people change?</a:t>
            </a:r>
            <a:endParaRPr lang="en-US" sz="48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5486400"/>
            <a:ext cx="9144000" cy="685800"/>
            <a:chOff x="0" y="5486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5486400"/>
              <a:ext cx="9144000" cy="685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997" b="42056"/>
            <a:stretch/>
          </p:blipFill>
          <p:spPr>
            <a:xfrm>
              <a:off x="4800600" y="5532286"/>
              <a:ext cx="3505200" cy="5940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1306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419600" y="1331655"/>
            <a:ext cx="3962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“we change people </a:t>
            </a:r>
          </a:p>
          <a:p>
            <a:r>
              <a:rPr lang="en-US" sz="2800" dirty="0">
                <a:latin typeface="Lucida Console" panose="020B0609040504020204" pitchFamily="49" charset="0"/>
                <a:cs typeface="Calibri" panose="020F0502020204030204" pitchFamily="34" charset="0"/>
              </a:rPr>
              <a:t> </a:t>
            </a:r>
            <a:r>
              <a:rPr lang="en-US" sz="2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through </a:t>
            </a:r>
          </a:p>
          <a:p>
            <a:r>
              <a:rPr lang="en-US" sz="2800" dirty="0">
                <a:latin typeface="Lucida Console" panose="020B0609040504020204" pitchFamily="49" charset="0"/>
                <a:cs typeface="Calibri" panose="020F0502020204030204" pitchFamily="34" charset="0"/>
              </a:rPr>
              <a:t> </a:t>
            </a:r>
            <a:r>
              <a:rPr lang="en-US" sz="2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conversation…”</a:t>
            </a:r>
          </a:p>
          <a:p>
            <a:endParaRPr lang="en-US" sz="4800" dirty="0">
              <a:latin typeface="Lucida Console" panose="020B0609040504020204" pitchFamily="49" charset="0"/>
              <a:cs typeface="Calibri" panose="020F0502020204030204" pitchFamily="34" charset="0"/>
            </a:endParaRPr>
          </a:p>
          <a:p>
            <a:pPr algn="r"/>
            <a:r>
              <a:rPr lang="en-US" sz="2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-Jay Z</a:t>
            </a:r>
            <a:endParaRPr lang="en-US" sz="28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5486400"/>
            <a:ext cx="9144000" cy="685800"/>
            <a:chOff x="0" y="5486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5486400"/>
              <a:ext cx="9144000" cy="685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997" b="42056"/>
            <a:stretch/>
          </p:blipFill>
          <p:spPr>
            <a:xfrm>
              <a:off x="4800600" y="5532286"/>
              <a:ext cx="3505200" cy="594028"/>
            </a:xfrm>
            <a:prstGeom prst="rect">
              <a:avLst/>
            </a:prstGeom>
          </p:spPr>
        </p:pic>
      </p:grpSp>
      <p:pic>
        <p:nvPicPr>
          <p:cNvPr id="4100" name="Picture 4" descr="Image result for jay 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66800"/>
            <a:ext cx="35052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521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09800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Lucida Console" panose="020B0609040504020204" pitchFamily="49" charset="0"/>
                <a:cs typeface="Calibri" panose="020F0502020204030204" pitchFamily="34" charset="0"/>
              </a:rPr>
              <a:t>storytime</a:t>
            </a:r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…</a:t>
            </a:r>
            <a:endParaRPr lang="en-US" sz="48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5486400"/>
            <a:ext cx="9144000" cy="685800"/>
            <a:chOff x="0" y="5486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5486400"/>
              <a:ext cx="9144000" cy="685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997" b="42056"/>
            <a:stretch/>
          </p:blipFill>
          <p:spPr>
            <a:xfrm>
              <a:off x="4800600" y="5532286"/>
              <a:ext cx="3505200" cy="5940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8238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09800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What is the right size for a </a:t>
            </a:r>
            <a:r>
              <a:rPr lang="en-US" sz="4800" dirty="0" err="1" smtClean="0">
                <a:latin typeface="Lucida Console" panose="020B0609040504020204" pitchFamily="49" charset="0"/>
                <a:cs typeface="Calibri" panose="020F0502020204030204" pitchFamily="34" charset="0"/>
              </a:rPr>
              <a:t>CoP</a:t>
            </a:r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?</a:t>
            </a:r>
            <a:endParaRPr lang="en-US" sz="48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5486400"/>
            <a:ext cx="9144000" cy="685800"/>
            <a:chOff x="0" y="5486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5486400"/>
              <a:ext cx="9144000" cy="685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997" b="42056"/>
            <a:stretch/>
          </p:blipFill>
          <p:spPr>
            <a:xfrm>
              <a:off x="4800600" y="5532286"/>
              <a:ext cx="3505200" cy="5940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6127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21261652">
            <a:off x="481250" y="491076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Lewis and Clark</a:t>
            </a:r>
            <a:endParaRPr lang="en-US" sz="48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5486400"/>
            <a:ext cx="9144000" cy="685800"/>
            <a:chOff x="0" y="5486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5486400"/>
              <a:ext cx="9144000" cy="685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997" b="42056"/>
            <a:stretch/>
          </p:blipFill>
          <p:spPr>
            <a:xfrm>
              <a:off x="4800600" y="5532286"/>
              <a:ext cx="3505200" cy="594028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 rot="320752">
            <a:off x="2133601" y="3900741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3 Stooges</a:t>
            </a:r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 rot="180925">
            <a:off x="1922058" y="1674396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Jobs, Woz, Wayne</a:t>
            </a:r>
            <a:endParaRPr lang="en-US" sz="4800" dirty="0"/>
          </a:p>
        </p:txBody>
      </p:sp>
      <p:sp>
        <p:nvSpPr>
          <p:cNvPr id="9" name="TextBox 8"/>
          <p:cNvSpPr txBox="1"/>
          <p:nvPr/>
        </p:nvSpPr>
        <p:spPr>
          <a:xfrm rot="204316">
            <a:off x="786781" y="2612326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Beatles</a:t>
            </a:r>
            <a:endParaRPr lang="en-US" sz="4800" dirty="0"/>
          </a:p>
        </p:txBody>
      </p:sp>
      <p:sp>
        <p:nvSpPr>
          <p:cNvPr id="10" name="TextBox 9"/>
          <p:cNvSpPr txBox="1"/>
          <p:nvPr/>
        </p:nvSpPr>
        <p:spPr>
          <a:xfrm rot="21261652">
            <a:off x="1443086" y="3025879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Walt and Roy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4126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1175075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Lucida Console" panose="020B0609040504020204" pitchFamily="49" charset="0"/>
                <a:cs typeface="Calibri" panose="020F0502020204030204" pitchFamily="34" charset="0"/>
              </a:rPr>
              <a:t>e</a:t>
            </a:r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ase to prep</a:t>
            </a:r>
            <a:endParaRPr lang="en-US" sz="48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5486400"/>
            <a:ext cx="9144000" cy="685800"/>
            <a:chOff x="0" y="5486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5486400"/>
              <a:ext cx="9144000" cy="685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997" b="42056"/>
            <a:stretch/>
          </p:blipFill>
          <p:spPr>
            <a:xfrm>
              <a:off x="4800600" y="5532286"/>
              <a:ext cx="3505200" cy="594028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05000" y="1986816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Microsoft PhagsPa" panose="020B0502040204020203" pitchFamily="34" charset="0"/>
                <a:cs typeface="Calibri" panose="020F0502020204030204" pitchFamily="34" charset="0"/>
              </a:rPr>
              <a:t>s</a:t>
            </a:r>
            <a:r>
              <a:rPr lang="en-US" sz="4800" dirty="0" smtClean="0">
                <a:latin typeface="Microsoft PhagsPa" panose="020B0502040204020203" pitchFamily="34" charset="0"/>
                <a:cs typeface="Calibri" panose="020F0502020204030204" pitchFamily="34" charset="0"/>
              </a:rPr>
              <a:t>ustainability</a:t>
            </a:r>
            <a:endParaRPr lang="en-US" sz="4800" dirty="0">
              <a:latin typeface="Microsoft PhagsPa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4419600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Futura XBlk BT" panose="020B0903020204020204" pitchFamily="34" charset="0"/>
                <a:cs typeface="Calibri" panose="020F0502020204030204" pitchFamily="34" charset="0"/>
              </a:rPr>
              <a:t>excitement</a:t>
            </a:r>
            <a:endParaRPr lang="en-US" sz="4800" dirty="0">
              <a:latin typeface="Futura XBlk BT" panose="020B0903020204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345677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200" b="1" dirty="0">
                <a:latin typeface="Vijaya" panose="020B0604020202020204" pitchFamily="34" charset="0"/>
                <a:cs typeface="Vijaya" panose="020B0604020202020204" pitchFamily="34" charset="0"/>
              </a:rPr>
              <a:t>f</a:t>
            </a:r>
            <a:r>
              <a:rPr lang="en-US" sz="7200" b="1" dirty="0" smtClean="0">
                <a:latin typeface="Vijaya" panose="020B0604020202020204" pitchFamily="34" charset="0"/>
                <a:cs typeface="Vijaya" panose="020B0604020202020204" pitchFamily="34" charset="0"/>
              </a:rPr>
              <a:t>requency</a:t>
            </a:r>
            <a:endParaRPr lang="en-US" sz="7200" b="1" dirty="0">
              <a:latin typeface="Vijaya" panose="020B0604020202020204" pitchFamily="34" charset="0"/>
              <a:cs typeface="Vijaya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0" y="2734888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Magneto" panose="04030805050802020D02" pitchFamily="82" charset="0"/>
                <a:cs typeface="Calibri" panose="020F0502020204030204" pitchFamily="34" charset="0"/>
              </a:rPr>
              <a:t>g</a:t>
            </a:r>
            <a:r>
              <a:rPr lang="en-US" sz="4800" dirty="0" smtClean="0">
                <a:latin typeface="Magneto" panose="04030805050802020D02" pitchFamily="82" charset="0"/>
                <a:cs typeface="Calibri" panose="020F0502020204030204" pitchFamily="34" charset="0"/>
              </a:rPr>
              <a:t>et in </a:t>
            </a:r>
            <a:r>
              <a:rPr lang="en-US" sz="4800" dirty="0" smtClean="0">
                <a:latin typeface="Magneto" panose="04030805050802020D02" pitchFamily="82" charset="0"/>
                <a:cs typeface="Calibri" panose="020F0502020204030204" pitchFamily="34" charset="0"/>
              </a:rPr>
              <a:t>m</a:t>
            </a:r>
            <a:r>
              <a:rPr lang="en-US" sz="4800" dirty="0" smtClean="0">
                <a:latin typeface="Magneto" panose="04030805050802020D02" pitchFamily="82" charset="0"/>
                <a:cs typeface="Calibri" panose="020F0502020204030204" pitchFamily="34" charset="0"/>
              </a:rPr>
              <a:t>otion</a:t>
            </a:r>
            <a:endParaRPr lang="en-US" sz="4800" dirty="0">
              <a:latin typeface="Magneto" panose="04030805050802020D02" pitchFamily="8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90800" y="304800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Jokerman" panose="04090605060D06020702" pitchFamily="82" charset="0"/>
                <a:cs typeface="Calibri" panose="020F0502020204030204" pitchFamily="34" charset="0"/>
              </a:rPr>
              <a:t>c</a:t>
            </a:r>
            <a:r>
              <a:rPr lang="en-US" sz="4800" dirty="0" smtClean="0">
                <a:latin typeface="Jokerman" panose="04090605060D06020702" pitchFamily="82" charset="0"/>
                <a:cs typeface="Calibri" panose="020F0502020204030204" pitchFamily="34" charset="0"/>
              </a:rPr>
              <a:t>onversation</a:t>
            </a:r>
            <a:endParaRPr lang="en-US" sz="4800" dirty="0">
              <a:latin typeface="Jokerman" panose="04090605060D0602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97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209800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What is the right mix for a </a:t>
            </a:r>
            <a:r>
              <a:rPr lang="en-US" sz="4800" dirty="0" err="1" smtClean="0">
                <a:latin typeface="Lucida Console" panose="020B0609040504020204" pitchFamily="49" charset="0"/>
                <a:cs typeface="Calibri" panose="020F0502020204030204" pitchFamily="34" charset="0"/>
              </a:rPr>
              <a:t>CoP</a:t>
            </a:r>
            <a:r>
              <a:rPr lang="en-US" sz="4800" dirty="0" smtClean="0">
                <a:latin typeface="Lucida Console" panose="020B0609040504020204" pitchFamily="49" charset="0"/>
                <a:cs typeface="Calibri" panose="020F0502020204030204" pitchFamily="34" charset="0"/>
              </a:rPr>
              <a:t>?</a:t>
            </a:r>
            <a:endParaRPr lang="en-US" sz="4800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5486400"/>
            <a:ext cx="9144000" cy="685800"/>
            <a:chOff x="0" y="5486400"/>
            <a:chExt cx="9144000" cy="685800"/>
          </a:xfrm>
        </p:grpSpPr>
        <p:sp>
          <p:nvSpPr>
            <p:cNvPr id="5" name="Rectangle 4"/>
            <p:cNvSpPr/>
            <p:nvPr/>
          </p:nvSpPr>
          <p:spPr>
            <a:xfrm>
              <a:off x="0" y="5486400"/>
              <a:ext cx="9144000" cy="6858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997" b="42056"/>
            <a:stretch/>
          </p:blipFill>
          <p:spPr>
            <a:xfrm>
              <a:off x="4800600" y="5532286"/>
              <a:ext cx="3505200" cy="5940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36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125</TotalTime>
  <Words>87</Words>
  <Application>Microsoft Office PowerPoint</Application>
  <PresentationFormat>On-screen Show (4:3)</PresentationFormat>
  <Paragraphs>26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Elemental</vt:lpstr>
      <vt:lpstr>how do we sustain and deepen an agile transformation?</vt:lpstr>
      <vt:lpstr>Why do transformations regress?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Equifax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we sustain and deepen an agile transformation?</dc:title>
  <dc:creator>Danny Presten</dc:creator>
  <cp:lastModifiedBy>Danny Presten</cp:lastModifiedBy>
  <cp:revision>12</cp:revision>
  <dcterms:created xsi:type="dcterms:W3CDTF">2018-02-23T16:35:13Z</dcterms:created>
  <dcterms:modified xsi:type="dcterms:W3CDTF">2018-02-25T21:11:04Z</dcterms:modified>
</cp:coreProperties>
</file>