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36" r:id="rId2"/>
  </p:sldMasterIdLst>
  <p:notesMasterIdLst>
    <p:notesMasterId r:id="rId18"/>
  </p:notesMasterIdLst>
  <p:sldIdLst>
    <p:sldId id="330" r:id="rId3"/>
    <p:sldId id="331" r:id="rId4"/>
    <p:sldId id="337" r:id="rId5"/>
    <p:sldId id="335" r:id="rId6"/>
    <p:sldId id="333" r:id="rId7"/>
    <p:sldId id="257" r:id="rId8"/>
    <p:sldId id="259" r:id="rId9"/>
    <p:sldId id="321" r:id="rId10"/>
    <p:sldId id="261" r:id="rId11"/>
    <p:sldId id="339" r:id="rId12"/>
    <p:sldId id="336" r:id="rId13"/>
    <p:sldId id="329" r:id="rId14"/>
    <p:sldId id="340" r:id="rId15"/>
    <p:sldId id="341" r:id="rId16"/>
    <p:sldId id="338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76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457" autoAdjust="0"/>
  </p:normalViewPr>
  <p:slideViewPr>
    <p:cSldViewPr>
      <p:cViewPr>
        <p:scale>
          <a:sx n="110" d="100"/>
          <a:sy n="110" d="100"/>
        </p:scale>
        <p:origin x="-1644" y="-5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9D295-84C1-46B2-9D90-0D3EDA3505EF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F8BD7-7F47-485F-9FCB-0413178EA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80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haven’t officially arrived</a:t>
            </a:r>
          </a:p>
          <a:p>
            <a:r>
              <a:rPr lang="en-US" dirty="0" smtClean="0"/>
              <a:t>No secret sauce</a:t>
            </a:r>
          </a:p>
          <a:p>
            <a:r>
              <a:rPr lang="en-US" dirty="0" smtClean="0"/>
              <a:t>leadership has moved from “should we do agile” to “we should do agile”</a:t>
            </a:r>
          </a:p>
          <a:p>
            <a:r>
              <a:rPr lang="en-US" dirty="0" smtClean="0"/>
              <a:t>hopefully you’ll</a:t>
            </a:r>
            <a:r>
              <a:rPr lang="en-US" baseline="0" dirty="0" smtClean="0"/>
              <a:t> be able to benefit though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354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bg1"/>
                </a:solidFill>
              </a:rPr>
              <a:t>Create Guardrails Create a way to provide guardrails for </a:t>
            </a:r>
            <a:r>
              <a:rPr lang="en-US" sz="1200" u="sng" dirty="0" smtClean="0">
                <a:solidFill>
                  <a:schemeClr val="bg1"/>
                </a:solidFill>
              </a:rPr>
              <a:t>SCRUM</a:t>
            </a:r>
            <a:r>
              <a:rPr lang="en-US" sz="1200" dirty="0" smtClean="0">
                <a:solidFill>
                  <a:schemeClr val="bg1"/>
                </a:solidFill>
              </a:rPr>
              <a:t> teams (not Kanban)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bg1"/>
                </a:solidFill>
              </a:rPr>
              <a:t>Objective as much as possible – Demonstrate something, fact based. Should get the same result no matter who does the assessment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bg1"/>
                </a:solidFill>
              </a:rPr>
              <a:t>Prescribe just enough to make sure teams and enterprise are successful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bg1"/>
                </a:solidFill>
              </a:rPr>
              <a:t>Create a preferred future state…we don’t have to accommodate dysfunctions in current state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bg1"/>
                </a:solidFill>
              </a:rPr>
              <a:t>Create criteria to “get in the scrum club”…there will be higher and </a:t>
            </a:r>
            <a:r>
              <a:rPr lang="en-US" dirty="0" smtClean="0">
                <a:solidFill>
                  <a:schemeClr val="bg1"/>
                </a:solidFill>
              </a:rPr>
              <a:t>lower functioning teams, but all teams must demonstrate the following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004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Get HR involved to define </a:t>
            </a:r>
            <a:r>
              <a:rPr lang="en-US" smtClean="0"/>
              <a:t>new roles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7847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Changed it from just one square of “coaching”…really 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coache’s</a:t>
            </a:r>
            <a:r>
              <a:rPr lang="en-US" baseline="0" dirty="0" smtClean="0"/>
              <a:t> work is all the guiding all the green and blue boxes (not just that one)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39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Helpful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dirty="0" err="1" smtClean="0"/>
              <a:t>SAFe</a:t>
            </a:r>
            <a:r>
              <a:rPr lang="en-US" sz="1200" dirty="0" smtClean="0"/>
              <a:t> as a framework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dirty="0" smtClean="0"/>
              <a:t>Got finance involved early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dirty="0" smtClean="0"/>
              <a:t>Internal designations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dirty="0" smtClean="0"/>
              <a:t>stories both good/bad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dirty="0" smtClean="0"/>
              <a:t>Enterprise coaching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dirty="0" smtClean="0"/>
              <a:t>Celebrating wins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05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354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2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6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23" name="Group 22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5" name="Picture 2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6" name="Hexagon 25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534404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992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331171" y="2023056"/>
            <a:ext cx="4623292" cy="252989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First level bullet</a:t>
            </a:r>
          </a:p>
          <a:p>
            <a:pPr lvl="1"/>
            <a:r>
              <a:rPr lang="en-US" dirty="0" smtClean="0"/>
              <a:t>Second level bullet</a:t>
            </a:r>
          </a:p>
          <a:p>
            <a:pPr lvl="2"/>
            <a:r>
              <a:rPr lang="en-US" dirty="0" smtClean="0"/>
              <a:t>Third level bullet</a:t>
            </a:r>
          </a:p>
          <a:p>
            <a:pPr lvl="3"/>
            <a:r>
              <a:rPr lang="en-US" dirty="0" smtClean="0"/>
              <a:t>Fourth level bullet</a:t>
            </a:r>
          </a:p>
          <a:p>
            <a:pPr lvl="4"/>
            <a:r>
              <a:rPr lang="en-US" dirty="0" smtClean="0"/>
              <a:t>Fifth level bullet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6" name="Group 5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0" name="Hexagon 9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4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363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pecia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1581150"/>
            <a:ext cx="6561052" cy="27432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First </a:t>
            </a:r>
            <a:r>
              <a:rPr lang="en-US" dirty="0"/>
              <a:t>level bullet</a:t>
            </a:r>
          </a:p>
          <a:p>
            <a:pPr lvl="1"/>
            <a:r>
              <a:rPr lang="en-US" dirty="0" smtClean="0"/>
              <a:t>Second level </a:t>
            </a:r>
            <a:r>
              <a:rPr lang="en-US" dirty="0"/>
              <a:t>bullet</a:t>
            </a:r>
          </a:p>
          <a:p>
            <a:pPr lvl="2"/>
            <a:r>
              <a:rPr lang="en-US" dirty="0" smtClean="0"/>
              <a:t>Third level bullet</a:t>
            </a:r>
          </a:p>
          <a:p>
            <a:pPr lvl="3"/>
            <a:r>
              <a:rPr lang="en-US" dirty="0" smtClean="0"/>
              <a:t>Fourth level bullet</a:t>
            </a:r>
          </a:p>
          <a:p>
            <a:pPr lvl="4"/>
            <a:r>
              <a:rPr lang="en-US" dirty="0" smtClean="0"/>
              <a:t>Fifth level bullet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6" name="Group 5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0" name="Hexagon 9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4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25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4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0"/>
          </p:nvPr>
        </p:nvSpPr>
        <p:spPr>
          <a:xfrm>
            <a:off x="4638675" y="1200150"/>
            <a:ext cx="4038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985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452" y="966978"/>
            <a:ext cx="7620348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452" y="1440180"/>
            <a:ext cx="7620348" cy="1295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11" name="Group 10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4" name="Hexagon 13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8534404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685452" y="2860548"/>
            <a:ext cx="7620348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85452" y="3333752"/>
            <a:ext cx="7620348" cy="1295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</p:spTree>
    <p:extLst>
      <p:ext uri="{BB962C8B-B14F-4D97-AF65-F5344CB8AC3E}">
        <p14:creationId xmlns:p14="http://schemas.microsoft.com/office/powerpoint/2010/main" val="1765601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rande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573314" y="895352"/>
            <a:ext cx="8005910" cy="37959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534404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9" name="Group 8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2" name="Hexagon 11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31487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1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2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6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23" name="Group 22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5" name="Picture 2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6" name="Hexagon 25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534404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992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2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6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23" name="Group 22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5" name="Picture 2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6" name="Hexagon 25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24" name="Straight Connector 23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74122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2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16" name="Group 15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7" name="Hexagon 26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19" name="Straight Connector 18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46399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rgbClr val="F4762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2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6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22" name="Group 21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6" name="Picture 25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7" name="Hexagon 26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23" name="Straight Connector 22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33198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573314" y="895352"/>
            <a:ext cx="8005910" cy="37959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</a:t>
            </a:r>
            <a:r>
              <a:rPr lang="en-US" dirty="0" smtClean="0"/>
              <a:t>edit </a:t>
            </a:r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18379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2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16" name="Group 15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7" name="Hexagon 26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9" name="Straight Connector 18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534404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913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-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79" y="966978"/>
            <a:ext cx="7195729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86384" y="1440180"/>
            <a:ext cx="7108846" cy="29626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2793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966978"/>
            <a:ext cx="3511296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4648200" y="966978"/>
            <a:ext cx="3511296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1428750"/>
            <a:ext cx="37338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First </a:t>
            </a:r>
            <a:r>
              <a:rPr lang="en-US" dirty="0"/>
              <a:t>level bullet</a:t>
            </a:r>
          </a:p>
          <a:p>
            <a:pPr lvl="1"/>
            <a:r>
              <a:rPr lang="en-US" dirty="0" smtClean="0"/>
              <a:t>Second level </a:t>
            </a:r>
            <a:r>
              <a:rPr lang="en-US" dirty="0"/>
              <a:t>bullet</a:t>
            </a:r>
          </a:p>
          <a:p>
            <a:pPr lvl="2"/>
            <a:r>
              <a:rPr lang="en-US" dirty="0" smtClean="0"/>
              <a:t>Third level bullet</a:t>
            </a:r>
          </a:p>
          <a:p>
            <a:pPr lvl="3"/>
            <a:r>
              <a:rPr lang="en-US" dirty="0" smtClean="0"/>
              <a:t>Fourth level bullet</a:t>
            </a:r>
          </a:p>
          <a:p>
            <a:pPr lvl="4"/>
            <a:r>
              <a:rPr lang="en-US" dirty="0" smtClean="0"/>
              <a:t>Fifth level bullet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648200" y="1428750"/>
            <a:ext cx="37338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First </a:t>
            </a:r>
            <a:r>
              <a:rPr lang="en-US" dirty="0"/>
              <a:t>level bullet</a:t>
            </a:r>
          </a:p>
          <a:p>
            <a:pPr lvl="1"/>
            <a:r>
              <a:rPr lang="en-US" dirty="0" smtClean="0"/>
              <a:t>Second level </a:t>
            </a:r>
            <a:r>
              <a:rPr lang="en-US" dirty="0"/>
              <a:t>bullet</a:t>
            </a:r>
          </a:p>
          <a:p>
            <a:pPr lvl="2"/>
            <a:r>
              <a:rPr lang="en-US" dirty="0" smtClean="0"/>
              <a:t>Third level bullet</a:t>
            </a:r>
          </a:p>
          <a:p>
            <a:pPr lvl="3"/>
            <a:r>
              <a:rPr lang="en-US" dirty="0" smtClean="0"/>
              <a:t>Fourth level bullet</a:t>
            </a:r>
          </a:p>
          <a:p>
            <a:pPr lvl="4"/>
            <a:r>
              <a:rPr lang="en-US" dirty="0" smtClean="0"/>
              <a:t>Fifth level bullet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415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62322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099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nde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573314" y="895352"/>
            <a:ext cx="8005910" cy="37959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9" name="Group 8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2" name="Hexagon 11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21032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331171" y="2023056"/>
            <a:ext cx="4623292" cy="252989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First level bullet</a:t>
            </a:r>
          </a:p>
          <a:p>
            <a:pPr lvl="1"/>
            <a:r>
              <a:rPr lang="en-US" dirty="0" smtClean="0"/>
              <a:t>Second level bullet</a:t>
            </a:r>
          </a:p>
          <a:p>
            <a:pPr lvl="2"/>
            <a:r>
              <a:rPr lang="en-US" dirty="0" smtClean="0"/>
              <a:t>Third level bullet</a:t>
            </a:r>
          </a:p>
          <a:p>
            <a:pPr lvl="3"/>
            <a:r>
              <a:rPr lang="en-US" dirty="0" smtClean="0"/>
              <a:t>Fourth level bullet</a:t>
            </a:r>
          </a:p>
          <a:p>
            <a:pPr lvl="4"/>
            <a:r>
              <a:rPr lang="en-US" dirty="0" smtClean="0"/>
              <a:t>Fifth level bullet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6" name="Group 5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0" name="Hexagon 9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34870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pecia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1581150"/>
            <a:ext cx="6561052" cy="27432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First </a:t>
            </a:r>
            <a:r>
              <a:rPr lang="en-US" dirty="0"/>
              <a:t>level bullet</a:t>
            </a:r>
          </a:p>
          <a:p>
            <a:pPr lvl="1"/>
            <a:r>
              <a:rPr lang="en-US" dirty="0" smtClean="0"/>
              <a:t>Second level </a:t>
            </a:r>
            <a:r>
              <a:rPr lang="en-US" dirty="0"/>
              <a:t>bullet</a:t>
            </a:r>
          </a:p>
          <a:p>
            <a:pPr lvl="2"/>
            <a:r>
              <a:rPr lang="en-US" dirty="0" smtClean="0"/>
              <a:t>Third level bullet</a:t>
            </a:r>
          </a:p>
          <a:p>
            <a:pPr lvl="3"/>
            <a:r>
              <a:rPr lang="en-US" dirty="0" smtClean="0"/>
              <a:t>Fourth level bullet</a:t>
            </a:r>
          </a:p>
          <a:p>
            <a:pPr lvl="4"/>
            <a:r>
              <a:rPr lang="en-US" dirty="0" smtClean="0"/>
              <a:t>Fifth level bullet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6" name="Group 5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0" name="Hexagon 9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22402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0"/>
          </p:nvPr>
        </p:nvSpPr>
        <p:spPr>
          <a:xfrm>
            <a:off x="4638675" y="1200150"/>
            <a:ext cx="4038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331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452" y="966978"/>
            <a:ext cx="7620348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452" y="1440180"/>
            <a:ext cx="7620348" cy="1295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11" name="Group 10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4" name="Hexagon 13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12" name="Straight Connector 11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685452" y="2860548"/>
            <a:ext cx="7620348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85452" y="3333752"/>
            <a:ext cx="7620348" cy="1295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</p:spTree>
    <p:extLst>
      <p:ext uri="{BB962C8B-B14F-4D97-AF65-F5344CB8AC3E}">
        <p14:creationId xmlns:p14="http://schemas.microsoft.com/office/powerpoint/2010/main" val="4065337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5539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43D7CE64-E163-4569-9F2B-F701EDAD8782}" type="datetimeFigureOut">
              <a:rPr lang="en-US" smtClean="0">
                <a:solidFill>
                  <a:srgbClr val="000000"/>
                </a:solidFill>
              </a:rPr>
              <a:pPr/>
              <a:t>2/25/2018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8053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rgbClr val="F4762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2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6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22" name="Group 21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6" name="Picture 25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7" name="Hexagon 26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3" name="Straight Connector 22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534404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66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573314" y="895352"/>
            <a:ext cx="8005910" cy="37959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534404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033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-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79" y="966978"/>
            <a:ext cx="7195729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86384" y="1440180"/>
            <a:ext cx="7108846" cy="29626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534404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833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966978"/>
            <a:ext cx="3511296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534404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4648200" y="966978"/>
            <a:ext cx="3511296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1428750"/>
            <a:ext cx="37338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First </a:t>
            </a:r>
            <a:r>
              <a:rPr lang="en-US" dirty="0"/>
              <a:t>level bullet</a:t>
            </a:r>
          </a:p>
          <a:p>
            <a:pPr lvl="1"/>
            <a:r>
              <a:rPr lang="en-US" dirty="0" smtClean="0"/>
              <a:t>Second level </a:t>
            </a:r>
            <a:r>
              <a:rPr lang="en-US" dirty="0"/>
              <a:t>bullet</a:t>
            </a:r>
          </a:p>
          <a:p>
            <a:pPr lvl="2"/>
            <a:r>
              <a:rPr lang="en-US" dirty="0" smtClean="0"/>
              <a:t>Third level bullet</a:t>
            </a:r>
          </a:p>
          <a:p>
            <a:pPr lvl="3"/>
            <a:r>
              <a:rPr lang="en-US" dirty="0" smtClean="0"/>
              <a:t>Fourth level bullet</a:t>
            </a:r>
          </a:p>
          <a:p>
            <a:pPr lvl="4"/>
            <a:r>
              <a:rPr lang="en-US" dirty="0" smtClean="0"/>
              <a:t>Fifth level bullet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648200" y="1428750"/>
            <a:ext cx="37338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First </a:t>
            </a:r>
            <a:r>
              <a:rPr lang="en-US" dirty="0"/>
              <a:t>level bullet</a:t>
            </a:r>
          </a:p>
          <a:p>
            <a:pPr lvl="1"/>
            <a:r>
              <a:rPr lang="en-US" dirty="0" smtClean="0"/>
              <a:t>Second level </a:t>
            </a:r>
            <a:r>
              <a:rPr lang="en-US" dirty="0"/>
              <a:t>bullet</a:t>
            </a:r>
          </a:p>
          <a:p>
            <a:pPr lvl="2"/>
            <a:r>
              <a:rPr lang="en-US" dirty="0" smtClean="0"/>
              <a:t>Third level bullet</a:t>
            </a:r>
          </a:p>
          <a:p>
            <a:pPr lvl="3"/>
            <a:r>
              <a:rPr lang="en-US" dirty="0" smtClean="0"/>
              <a:t>Fourth level bullet</a:t>
            </a:r>
          </a:p>
          <a:p>
            <a:pPr lvl="4"/>
            <a:r>
              <a:rPr lang="en-US" dirty="0" smtClean="0"/>
              <a:t>Fifth level bullet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111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8534404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16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8534404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767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nde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573314" y="895352"/>
            <a:ext cx="8005910" cy="37959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534404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9" name="Group 8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2" name="Hexagon 11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31487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4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3801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21" r:id="rId9"/>
    <p:sldLayoutId id="2147483717" r:id="rId10"/>
    <p:sldLayoutId id="2147483718" r:id="rId11"/>
    <p:sldLayoutId id="2147483719" r:id="rId12"/>
    <p:sldLayoutId id="2147483720" r:id="rId13"/>
    <p:sldLayoutId id="2147483734" r:id="rId14"/>
    <p:sldLayoutId id="2147483735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bg1"/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00000"/>
        </a:buClr>
        <a:buFontTx/>
        <a:buBlip>
          <a:blip r:embed="rId17"/>
        </a:buBlip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 Narrow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Courier New" pitchFamily="49" charset="0"/>
        <a:buChar char="o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0152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bg1"/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00000"/>
        </a:buClr>
        <a:buFontTx/>
        <a:buBlip>
          <a:blip r:embed="rId16"/>
        </a:buBlip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 Narrow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Courier New" pitchFamily="49" charset="0"/>
        <a:buChar char="o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force awake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357976"/>
            <a:ext cx="9240511" cy="552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19200" y="-6110"/>
            <a:ext cx="4267200" cy="754053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120000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ur journey toward top down support for agile transformation</a:t>
            </a:r>
          </a:p>
        </p:txBody>
      </p:sp>
      <p:sp>
        <p:nvSpPr>
          <p:cNvPr id="3" name="AutoShape 4" descr="Image result for equifa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Image result for equifax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Image result for equifax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8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52" y="1543129"/>
            <a:ext cx="1981298" cy="2057246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3541582" y="138818"/>
            <a:ext cx="3468817" cy="79905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atin typeface="+mj-lt"/>
              </a:rPr>
              <a:t>roles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Product Manager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Product Owner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Scrum Master</a:t>
            </a:r>
            <a:endParaRPr lang="en-US" sz="1200" dirty="0">
              <a:latin typeface="+mj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4800" y="1112085"/>
            <a:ext cx="2895600" cy="79568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atin typeface="+mj-lt"/>
              </a:rPr>
              <a:t>team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Right size and makeup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Core Ceremonies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Predictable Velocity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Meet </a:t>
            </a:r>
            <a:r>
              <a:rPr lang="en-US" sz="1200" dirty="0">
                <a:latin typeface="+mj-lt"/>
              </a:rPr>
              <a:t>s</a:t>
            </a:r>
            <a:r>
              <a:rPr lang="en-US" sz="1200" dirty="0" smtClean="0">
                <a:latin typeface="+mj-lt"/>
              </a:rPr>
              <a:t>tory level commitments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30341" y="2652941"/>
            <a:ext cx="3200208" cy="121912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atin typeface="+mj-lt"/>
              </a:rPr>
              <a:t>program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Front door prioritization process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Build Program Board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j-lt"/>
              </a:rPr>
              <a:t>Meet feature level commitments</a:t>
            </a:r>
            <a:endParaRPr lang="en-US" sz="1200" dirty="0"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417297" y="4086691"/>
            <a:ext cx="2209704" cy="381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+mj-lt"/>
              </a:rPr>
              <a:t>portfolio</a:t>
            </a:r>
            <a:endParaRPr lang="en-US" sz="3200" dirty="0">
              <a:latin typeface="+mj-lt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4601224" y="1128370"/>
            <a:ext cx="0" cy="3965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200400" y="1733552"/>
            <a:ext cx="507558" cy="27777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276604" y="3181350"/>
            <a:ext cx="534649" cy="8115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4646439" y="3692139"/>
            <a:ext cx="1" cy="35984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10200" y="4051988"/>
            <a:ext cx="2286000" cy="544765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marL="171450" indent="-17145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1200" b="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Annual Business Case</a:t>
            </a:r>
          </a:p>
          <a:p>
            <a:pPr marL="171450" indent="-17145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New flow based metrics</a:t>
            </a:r>
            <a:endParaRPr lang="en-US" sz="1200" b="0" dirty="0" smtClean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37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971550"/>
            <a:ext cx="8305800" cy="304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000450"/>
              </p:ext>
            </p:extLst>
          </p:nvPr>
        </p:nvGraphicFramePr>
        <p:xfrm>
          <a:off x="304801" y="971550"/>
          <a:ext cx="8305800" cy="3037013"/>
        </p:xfrm>
        <a:graphic>
          <a:graphicData uri="http://schemas.openxmlformats.org/drawingml/2006/table">
            <a:tbl>
              <a:tblPr/>
              <a:tblGrid>
                <a:gridCol w="1129306"/>
                <a:gridCol w="598775"/>
                <a:gridCol w="598775"/>
                <a:gridCol w="598775"/>
                <a:gridCol w="598775"/>
                <a:gridCol w="598775"/>
                <a:gridCol w="598775"/>
                <a:gridCol w="598775"/>
                <a:gridCol w="598775"/>
                <a:gridCol w="598775"/>
                <a:gridCol w="598775"/>
                <a:gridCol w="598775"/>
                <a:gridCol w="589969"/>
              </a:tblGrid>
              <a:tr h="5432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Team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Program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Portfolio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50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Team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Product Mgr Role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Product Owner Role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Scrum Master Role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Team Composition and Size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Core Ceremonies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Predictable Velocity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Meeting Commitments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Quarterly Prioritization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Program Board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Predictable Delivery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Annual Business Case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Agile Metrics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Bullseye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15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BAM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15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Out of Memory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16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Thunderhead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15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Rogue Ones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15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Summer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 Camp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5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Essentials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5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Bondi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5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Manly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5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Falcon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15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Eagle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15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Jefferson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15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Einstein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B050"/>
                          </a:solidFill>
                          <a:effectLst/>
                          <a:latin typeface="Wingdings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ystem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971550"/>
            <a:ext cx="1143000" cy="533400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8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393" y="98865"/>
            <a:ext cx="7903029" cy="49859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Transformational Approach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1567543" y="3817780"/>
            <a:ext cx="6768935" cy="812273"/>
            <a:chOff x="1567543" y="4286992"/>
            <a:chExt cx="6768935" cy="90252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5" name="Rectangle 4"/>
            <p:cNvSpPr/>
            <p:nvPr/>
          </p:nvSpPr>
          <p:spPr>
            <a:xfrm>
              <a:off x="1567543" y="4286992"/>
              <a:ext cx="6768935" cy="902525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567543" y="4512039"/>
              <a:ext cx="6768934" cy="564256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tIns="91440" rtlCol="0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1"/>
                </a:buClr>
                <a:buSzPct val="120000"/>
              </a:pPr>
              <a:r>
                <a:rPr lang="en-US" sz="2400" b="0" dirty="0" smtClean="0">
                  <a:solidFill>
                    <a:schemeClr val="bg2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rPr>
                <a:t>Clearly Define Success Metrics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567543" y="3030435"/>
            <a:ext cx="6768935" cy="812273"/>
            <a:chOff x="1567542" y="3384467"/>
            <a:chExt cx="6768935" cy="902525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7" name="Rectangle 6"/>
            <p:cNvSpPr/>
            <p:nvPr/>
          </p:nvSpPr>
          <p:spPr>
            <a:xfrm>
              <a:off x="1567542" y="3384467"/>
              <a:ext cx="6768935" cy="90252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567542" y="3609514"/>
              <a:ext cx="6768935" cy="56425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txBody>
            <a:bodyPr wrap="square" tIns="91440" rtlCol="0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1"/>
                </a:buClr>
                <a:buSzPct val="120000"/>
              </a:pPr>
              <a:r>
                <a:rPr lang="en-US" sz="2400" b="0" dirty="0" smtClean="0">
                  <a:solidFill>
                    <a:schemeClr val="bg2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rPr>
                <a:t>Understand Current Environment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567542" y="2218163"/>
            <a:ext cx="6768936" cy="812273"/>
            <a:chOff x="1567542" y="2481942"/>
            <a:chExt cx="6768936" cy="902525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9" name="Rectangle 8"/>
            <p:cNvSpPr/>
            <p:nvPr/>
          </p:nvSpPr>
          <p:spPr>
            <a:xfrm>
              <a:off x="1567543" y="2481942"/>
              <a:ext cx="6768935" cy="90252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567542" y="2706989"/>
              <a:ext cx="6768936" cy="56425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txBody>
            <a:bodyPr wrap="square" tIns="91440" rtlCol="0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1"/>
                </a:buClr>
                <a:buSzPct val="120000"/>
              </a:pPr>
              <a:r>
                <a:rPr lang="en-US" sz="2400" b="0" dirty="0" smtClean="0">
                  <a:solidFill>
                    <a:schemeClr val="bg2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rPr>
                <a:t>Secure Team and Funding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567540" y="1405890"/>
            <a:ext cx="6768936" cy="812273"/>
            <a:chOff x="1567540" y="1579417"/>
            <a:chExt cx="6768936" cy="902525"/>
          </a:xfrm>
          <a:solidFill>
            <a:schemeClr val="accent1">
              <a:lumMod val="75000"/>
            </a:schemeClr>
          </a:solidFill>
        </p:grpSpPr>
        <p:sp>
          <p:nvSpPr>
            <p:cNvPr id="11" name="Rectangle 10"/>
            <p:cNvSpPr/>
            <p:nvPr/>
          </p:nvSpPr>
          <p:spPr>
            <a:xfrm>
              <a:off x="1567541" y="1579417"/>
              <a:ext cx="6768935" cy="902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567540" y="1804464"/>
              <a:ext cx="6768936" cy="56425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wrap="square" tIns="91440" rtlCol="0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1"/>
                </a:buClr>
                <a:buSzPct val="120000"/>
              </a:pPr>
              <a:r>
                <a:rPr lang="en-US" sz="2400" b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Comprehensive Training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567539" y="619363"/>
            <a:ext cx="6768936" cy="812273"/>
            <a:chOff x="1567539" y="688181"/>
            <a:chExt cx="6768936" cy="902525"/>
          </a:xfrm>
          <a:solidFill>
            <a:schemeClr val="accent1">
              <a:lumMod val="50000"/>
            </a:schemeClr>
          </a:solidFill>
        </p:grpSpPr>
        <p:sp>
          <p:nvSpPr>
            <p:cNvPr id="13" name="Rectangle 12"/>
            <p:cNvSpPr/>
            <p:nvPr/>
          </p:nvSpPr>
          <p:spPr>
            <a:xfrm>
              <a:off x="1567540" y="688181"/>
              <a:ext cx="6768935" cy="902525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567539" y="913228"/>
              <a:ext cx="6768936" cy="5642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txBody>
            <a:bodyPr wrap="square" tIns="91440" rtlCol="0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1"/>
                </a:buClr>
                <a:buSzPct val="120000"/>
              </a:pPr>
              <a:r>
                <a:rPr lang="en-US" sz="2400" b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Hands on Coaching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17516" y="619364"/>
            <a:ext cx="1258785" cy="4051203"/>
            <a:chOff x="617516" y="688182"/>
            <a:chExt cx="1258785" cy="4501337"/>
          </a:xfrm>
          <a:solidFill>
            <a:schemeClr val="tx1">
              <a:lumMod val="50000"/>
            </a:schemeClr>
          </a:solidFill>
        </p:grpSpPr>
        <p:sp>
          <p:nvSpPr>
            <p:cNvPr id="15" name="Up Arrow 14"/>
            <p:cNvSpPr/>
            <p:nvPr/>
          </p:nvSpPr>
          <p:spPr>
            <a:xfrm>
              <a:off x="617516" y="688182"/>
              <a:ext cx="1258785" cy="4501336"/>
            </a:xfrm>
            <a:prstGeom prst="upArrow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 rot="16200000">
              <a:off x="-955965" y="2640397"/>
              <a:ext cx="4405746" cy="692497"/>
            </a:xfrm>
            <a:prstGeom prst="rect">
              <a:avLst/>
            </a:prstGeom>
            <a:noFill/>
          </p:spPr>
          <p:txBody>
            <a:bodyPr wrap="square" tIns="91440" rtlCol="0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1"/>
                </a:buClr>
                <a:buSzPct val="120000"/>
              </a:pPr>
              <a:r>
                <a:rPr lang="en-US" sz="1800" b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Drive Aligned Agile Methodology &amp; Tools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-20719" y="617586"/>
            <a:ext cx="1258785" cy="4051202"/>
            <a:chOff x="-20720" y="686207"/>
            <a:chExt cx="1258785" cy="4501336"/>
          </a:xfrm>
          <a:solidFill>
            <a:schemeClr val="bg2">
              <a:lumMod val="10000"/>
            </a:schemeClr>
          </a:solidFill>
        </p:grpSpPr>
        <p:sp>
          <p:nvSpPr>
            <p:cNvPr id="17" name="Up Arrow 16"/>
            <p:cNvSpPr/>
            <p:nvPr/>
          </p:nvSpPr>
          <p:spPr>
            <a:xfrm>
              <a:off x="-20720" y="686207"/>
              <a:ext cx="1258785" cy="4501336"/>
            </a:xfrm>
            <a:prstGeom prst="upArrow">
              <a:avLst/>
            </a:prstGeom>
            <a:solidFill>
              <a:schemeClr val="bg2"/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 rot="16200000">
              <a:off x="-1594201" y="2776920"/>
              <a:ext cx="4405746" cy="4154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tIns="91440" rtlCol="0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1"/>
                </a:buClr>
                <a:buSzPct val="120000"/>
              </a:pPr>
              <a:r>
                <a:rPr lang="en-US" sz="1800" b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Cultural Change Management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5120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Freeform 76"/>
          <p:cNvSpPr/>
          <p:nvPr/>
        </p:nvSpPr>
        <p:spPr>
          <a:xfrm rot="16200000">
            <a:off x="668771" y="2094458"/>
            <a:ext cx="3096182" cy="1735061"/>
          </a:xfrm>
          <a:custGeom>
            <a:avLst/>
            <a:gdLst>
              <a:gd name="connsiteX0" fmla="*/ 0 w 1500686"/>
              <a:gd name="connsiteY0" fmla="*/ 869894 h 869894"/>
              <a:gd name="connsiteX1" fmla="*/ 0 w 1500686"/>
              <a:gd name="connsiteY1" fmla="*/ 380579 h 869894"/>
              <a:gd name="connsiteX2" fmla="*/ 380579 w 1500686"/>
              <a:gd name="connsiteY2" fmla="*/ 0 h 869894"/>
              <a:gd name="connsiteX3" fmla="*/ 1011371 w 1500686"/>
              <a:gd name="connsiteY3" fmla="*/ 0 h 869894"/>
              <a:gd name="connsiteX4" fmla="*/ 1391950 w 1500686"/>
              <a:gd name="connsiteY4" fmla="*/ 380579 h 869894"/>
              <a:gd name="connsiteX5" fmla="*/ 1391949 w 1500686"/>
              <a:gd name="connsiteY5" fmla="*/ 434947 h 869894"/>
              <a:gd name="connsiteX6" fmla="*/ 1500686 w 1500686"/>
              <a:gd name="connsiteY6" fmla="*/ 434947 h 869894"/>
              <a:gd name="connsiteX7" fmla="*/ 1283213 w 1500686"/>
              <a:gd name="connsiteY7" fmla="*/ 652421 h 869894"/>
              <a:gd name="connsiteX8" fmla="*/ 1065739 w 1500686"/>
              <a:gd name="connsiteY8" fmla="*/ 434947 h 869894"/>
              <a:gd name="connsiteX9" fmla="*/ 1174476 w 1500686"/>
              <a:gd name="connsiteY9" fmla="*/ 434947 h 869894"/>
              <a:gd name="connsiteX10" fmla="*/ 1174476 w 1500686"/>
              <a:gd name="connsiteY10" fmla="*/ 380579 h 869894"/>
              <a:gd name="connsiteX11" fmla="*/ 1011371 w 1500686"/>
              <a:gd name="connsiteY11" fmla="*/ 217474 h 869894"/>
              <a:gd name="connsiteX12" fmla="*/ 380579 w 1500686"/>
              <a:gd name="connsiteY12" fmla="*/ 217474 h 869894"/>
              <a:gd name="connsiteX13" fmla="*/ 217474 w 1500686"/>
              <a:gd name="connsiteY13" fmla="*/ 380579 h 869894"/>
              <a:gd name="connsiteX14" fmla="*/ 217474 w 1500686"/>
              <a:gd name="connsiteY14" fmla="*/ 869894 h 869894"/>
              <a:gd name="connsiteX15" fmla="*/ 0 w 1500686"/>
              <a:gd name="connsiteY15" fmla="*/ 869894 h 86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00686" h="869894">
                <a:moveTo>
                  <a:pt x="0" y="869894"/>
                </a:moveTo>
                <a:lnTo>
                  <a:pt x="0" y="380579"/>
                </a:lnTo>
                <a:cubicBezTo>
                  <a:pt x="0" y="170391"/>
                  <a:pt x="170391" y="0"/>
                  <a:pt x="380579" y="0"/>
                </a:cubicBezTo>
                <a:lnTo>
                  <a:pt x="1011371" y="0"/>
                </a:lnTo>
                <a:cubicBezTo>
                  <a:pt x="1221559" y="0"/>
                  <a:pt x="1391950" y="170391"/>
                  <a:pt x="1391950" y="380579"/>
                </a:cubicBezTo>
                <a:cubicBezTo>
                  <a:pt x="1391950" y="398702"/>
                  <a:pt x="1391949" y="416824"/>
                  <a:pt x="1391949" y="434947"/>
                </a:cubicBezTo>
                <a:lnTo>
                  <a:pt x="1500686" y="434947"/>
                </a:lnTo>
                <a:lnTo>
                  <a:pt x="1283213" y="652421"/>
                </a:lnTo>
                <a:lnTo>
                  <a:pt x="1065739" y="434947"/>
                </a:lnTo>
                <a:lnTo>
                  <a:pt x="1174476" y="434947"/>
                </a:lnTo>
                <a:lnTo>
                  <a:pt x="1174476" y="380579"/>
                </a:lnTo>
                <a:cubicBezTo>
                  <a:pt x="1174476" y="290499"/>
                  <a:pt x="1101451" y="217474"/>
                  <a:pt x="1011371" y="217474"/>
                </a:cubicBezTo>
                <a:lnTo>
                  <a:pt x="380579" y="217474"/>
                </a:lnTo>
                <a:cubicBezTo>
                  <a:pt x="290499" y="217474"/>
                  <a:pt x="217474" y="290499"/>
                  <a:pt x="217474" y="380579"/>
                </a:cubicBezTo>
                <a:lnTo>
                  <a:pt x="217474" y="869894"/>
                </a:lnTo>
                <a:lnTo>
                  <a:pt x="0" y="869894"/>
                </a:lnTo>
                <a:close/>
              </a:path>
            </a:pathLst>
          </a:custGeom>
          <a:solidFill>
            <a:srgbClr val="0493C9"/>
          </a:solidFill>
          <a:ln w="25400" cap="flat" cmpd="sng" algn="ctr">
            <a:noFill/>
            <a:prstDash val="solid"/>
          </a:ln>
          <a:effectLst/>
        </p:spPr>
        <p:txBody>
          <a:bodyPr spcFirstLastPara="0" vert="horz" wrap="square" lIns="16002" tIns="5334" rIns="5333" bIns="5334" numCol="1" spcCol="1270" anchor="ctr" anchorCtr="0">
            <a:noAutofit/>
          </a:bodyPr>
          <a:lstStyle/>
          <a:p>
            <a:pPr marL="0" marR="0" lvl="0" indent="0" algn="ctr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308551" y="4003136"/>
            <a:ext cx="1475756" cy="506945"/>
          </a:xfrm>
          <a:prstGeom prst="rect">
            <a:avLst/>
          </a:prstGeom>
          <a:solidFill>
            <a:srgbClr val="7030A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27432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Arial"/>
              </a:rPr>
              <a:t>Continuous Improvement</a:t>
            </a:r>
            <a:endParaRPr kumimoji="0" lang="en-US" sz="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7" name="Freeform 46"/>
          <p:cNvSpPr/>
          <p:nvPr/>
        </p:nvSpPr>
        <p:spPr>
          <a:xfrm rot="5400000">
            <a:off x="5979477" y="2339234"/>
            <a:ext cx="3066546" cy="1665685"/>
          </a:xfrm>
          <a:custGeom>
            <a:avLst/>
            <a:gdLst>
              <a:gd name="connsiteX0" fmla="*/ 0 w 1500686"/>
              <a:gd name="connsiteY0" fmla="*/ 869894 h 869894"/>
              <a:gd name="connsiteX1" fmla="*/ 0 w 1500686"/>
              <a:gd name="connsiteY1" fmla="*/ 380579 h 869894"/>
              <a:gd name="connsiteX2" fmla="*/ 380579 w 1500686"/>
              <a:gd name="connsiteY2" fmla="*/ 0 h 869894"/>
              <a:gd name="connsiteX3" fmla="*/ 1011371 w 1500686"/>
              <a:gd name="connsiteY3" fmla="*/ 0 h 869894"/>
              <a:gd name="connsiteX4" fmla="*/ 1391950 w 1500686"/>
              <a:gd name="connsiteY4" fmla="*/ 380579 h 869894"/>
              <a:gd name="connsiteX5" fmla="*/ 1391949 w 1500686"/>
              <a:gd name="connsiteY5" fmla="*/ 434947 h 869894"/>
              <a:gd name="connsiteX6" fmla="*/ 1500686 w 1500686"/>
              <a:gd name="connsiteY6" fmla="*/ 434947 h 869894"/>
              <a:gd name="connsiteX7" fmla="*/ 1283213 w 1500686"/>
              <a:gd name="connsiteY7" fmla="*/ 652421 h 869894"/>
              <a:gd name="connsiteX8" fmla="*/ 1065739 w 1500686"/>
              <a:gd name="connsiteY8" fmla="*/ 434947 h 869894"/>
              <a:gd name="connsiteX9" fmla="*/ 1174476 w 1500686"/>
              <a:gd name="connsiteY9" fmla="*/ 434947 h 869894"/>
              <a:gd name="connsiteX10" fmla="*/ 1174476 w 1500686"/>
              <a:gd name="connsiteY10" fmla="*/ 380579 h 869894"/>
              <a:gd name="connsiteX11" fmla="*/ 1011371 w 1500686"/>
              <a:gd name="connsiteY11" fmla="*/ 217474 h 869894"/>
              <a:gd name="connsiteX12" fmla="*/ 380579 w 1500686"/>
              <a:gd name="connsiteY12" fmla="*/ 217474 h 869894"/>
              <a:gd name="connsiteX13" fmla="*/ 217474 w 1500686"/>
              <a:gd name="connsiteY13" fmla="*/ 380579 h 869894"/>
              <a:gd name="connsiteX14" fmla="*/ 217474 w 1500686"/>
              <a:gd name="connsiteY14" fmla="*/ 869894 h 869894"/>
              <a:gd name="connsiteX15" fmla="*/ 0 w 1500686"/>
              <a:gd name="connsiteY15" fmla="*/ 869894 h 86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00686" h="869894">
                <a:moveTo>
                  <a:pt x="0" y="869894"/>
                </a:moveTo>
                <a:lnTo>
                  <a:pt x="0" y="380579"/>
                </a:lnTo>
                <a:cubicBezTo>
                  <a:pt x="0" y="170391"/>
                  <a:pt x="170391" y="0"/>
                  <a:pt x="380579" y="0"/>
                </a:cubicBezTo>
                <a:lnTo>
                  <a:pt x="1011371" y="0"/>
                </a:lnTo>
                <a:cubicBezTo>
                  <a:pt x="1221559" y="0"/>
                  <a:pt x="1391950" y="170391"/>
                  <a:pt x="1391950" y="380579"/>
                </a:cubicBezTo>
                <a:cubicBezTo>
                  <a:pt x="1391950" y="398702"/>
                  <a:pt x="1391949" y="416824"/>
                  <a:pt x="1391949" y="434947"/>
                </a:cubicBezTo>
                <a:lnTo>
                  <a:pt x="1500686" y="434947"/>
                </a:lnTo>
                <a:lnTo>
                  <a:pt x="1283213" y="652421"/>
                </a:lnTo>
                <a:lnTo>
                  <a:pt x="1065739" y="434947"/>
                </a:lnTo>
                <a:lnTo>
                  <a:pt x="1174476" y="434947"/>
                </a:lnTo>
                <a:lnTo>
                  <a:pt x="1174476" y="380579"/>
                </a:lnTo>
                <a:cubicBezTo>
                  <a:pt x="1174476" y="290499"/>
                  <a:pt x="1101451" y="217474"/>
                  <a:pt x="1011371" y="217474"/>
                </a:cubicBezTo>
                <a:lnTo>
                  <a:pt x="380579" y="217474"/>
                </a:lnTo>
                <a:cubicBezTo>
                  <a:pt x="290499" y="217474"/>
                  <a:pt x="217474" y="290499"/>
                  <a:pt x="217474" y="380579"/>
                </a:cubicBezTo>
                <a:lnTo>
                  <a:pt x="217474" y="869894"/>
                </a:lnTo>
                <a:lnTo>
                  <a:pt x="0" y="869894"/>
                </a:lnTo>
                <a:close/>
              </a:path>
            </a:pathLst>
          </a:custGeom>
          <a:gradFill>
            <a:gsLst>
              <a:gs pos="0">
                <a:srgbClr val="0493C9"/>
              </a:gs>
              <a:gs pos="100000">
                <a:srgbClr val="33C2FB"/>
              </a:gs>
            </a:gsLst>
            <a:lin ang="0" scaled="0"/>
          </a:gradFill>
          <a:ln w="25400" cap="flat" cmpd="sng" algn="ctr">
            <a:noFill/>
            <a:prstDash val="solid"/>
          </a:ln>
          <a:effectLst/>
        </p:spPr>
        <p:txBody>
          <a:bodyPr spcFirstLastPara="0" vert="horz" wrap="square" lIns="16002" tIns="5334" rIns="5333" bIns="5334" numCol="1" spcCol="1270" anchor="ctr" anchorCtr="0">
            <a:noAutofit/>
          </a:bodyPr>
          <a:lstStyle/>
          <a:p>
            <a:pPr marL="0" marR="0" lvl="0" indent="0" algn="ctr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916395" y="2105178"/>
            <a:ext cx="389405" cy="1788834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vert="vert" rtlCol="0" anchor="ctr"/>
          <a:lstStyle/>
          <a:p>
            <a:pPr marL="0" marR="0" lvl="0" indent="0" algn="ctr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Localize implementation to best meet Value Stream Goals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65" y="-628650"/>
            <a:ext cx="8784980" cy="553998"/>
          </a:xfrm>
        </p:spPr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mplementation </a:t>
            </a:r>
            <a:r>
              <a:rPr lang="en-US" dirty="0"/>
              <a:t>S</a:t>
            </a:r>
            <a:r>
              <a:rPr lang="en-US" dirty="0" smtClean="0"/>
              <a:t>trategy</a:t>
            </a:r>
            <a:endParaRPr lang="en-US" dirty="0"/>
          </a:p>
        </p:txBody>
      </p:sp>
      <p:sp>
        <p:nvSpPr>
          <p:cNvPr id="43" name="Pentagon 42"/>
          <p:cNvSpPr/>
          <p:nvPr/>
        </p:nvSpPr>
        <p:spPr>
          <a:xfrm flipH="1">
            <a:off x="3540223" y="4003135"/>
            <a:ext cx="2631632" cy="506945"/>
          </a:xfrm>
          <a:prstGeom prst="homePlate">
            <a:avLst/>
          </a:prstGeom>
          <a:gradFill rotWithShape="1">
            <a:gsLst>
              <a:gs pos="0">
                <a:srgbClr val="0493C9"/>
              </a:gs>
              <a:gs pos="100000">
                <a:srgbClr val="33C2FB"/>
              </a:gs>
            </a:gsLst>
            <a:lin ang="0" scaled="0"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Arial"/>
              </a:rPr>
              <a:t>Build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Backlogs</a:t>
            </a:r>
          </a:p>
          <a:p>
            <a:pPr marL="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Launch Teams and Program</a:t>
            </a:r>
          </a:p>
        </p:txBody>
      </p:sp>
      <p:sp>
        <p:nvSpPr>
          <p:cNvPr id="44" name="Pentagon 43"/>
          <p:cNvSpPr/>
          <p:nvPr/>
        </p:nvSpPr>
        <p:spPr>
          <a:xfrm flipH="1">
            <a:off x="5594894" y="3998355"/>
            <a:ext cx="1359845" cy="511726"/>
          </a:xfrm>
          <a:prstGeom prst="homePlate">
            <a:avLst/>
          </a:prstGeom>
          <a:gradFill rotWithShape="1">
            <a:gsLst>
              <a:gs pos="0">
                <a:srgbClr val="0493C9"/>
              </a:gs>
              <a:gs pos="100000">
                <a:srgbClr val="33C2FB"/>
              </a:gs>
            </a:gsLst>
            <a:lin ang="0" scaled="0"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Deliver Explicit Knowledge</a:t>
            </a:r>
          </a:p>
        </p:txBody>
      </p:sp>
      <p:sp>
        <p:nvSpPr>
          <p:cNvPr id="45" name="Pentagon 44"/>
          <p:cNvSpPr/>
          <p:nvPr/>
        </p:nvSpPr>
        <p:spPr>
          <a:xfrm flipH="1">
            <a:off x="6704698" y="3998355"/>
            <a:ext cx="963634" cy="511726"/>
          </a:xfrm>
          <a:prstGeom prst="homePlate">
            <a:avLst/>
          </a:prstGeom>
          <a:gradFill rotWithShape="1">
            <a:gsLst>
              <a:gs pos="0">
                <a:srgbClr val="0493C9"/>
              </a:gs>
              <a:gs pos="100000">
                <a:srgbClr val="33C2FB"/>
              </a:gs>
            </a:gsLst>
            <a:lin ang="0" scaled="0"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Fill Roles</a:t>
            </a:r>
          </a:p>
        </p:txBody>
      </p:sp>
      <p:sp>
        <p:nvSpPr>
          <p:cNvPr id="49" name="Pentagon 48"/>
          <p:cNvSpPr/>
          <p:nvPr/>
        </p:nvSpPr>
        <p:spPr>
          <a:xfrm>
            <a:off x="6171855" y="1593452"/>
            <a:ext cx="1289352" cy="511726"/>
          </a:xfrm>
          <a:prstGeom prst="homePlate">
            <a:avLst/>
          </a:prstGeom>
          <a:gradFill rotWithShape="1">
            <a:gsLst>
              <a:gs pos="0">
                <a:srgbClr val="0493C9"/>
              </a:gs>
              <a:gs pos="100000">
                <a:srgbClr val="33C2FB"/>
              </a:gs>
            </a:gsLst>
            <a:lin ang="0" scaled="0"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18288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Define Value stream </a:t>
            </a:r>
          </a:p>
        </p:txBody>
      </p:sp>
      <p:sp>
        <p:nvSpPr>
          <p:cNvPr id="50" name="Pentagon 49"/>
          <p:cNvSpPr/>
          <p:nvPr/>
        </p:nvSpPr>
        <p:spPr>
          <a:xfrm>
            <a:off x="5142552" y="1593452"/>
            <a:ext cx="1289352" cy="511726"/>
          </a:xfrm>
          <a:prstGeom prst="homePlate">
            <a:avLst/>
          </a:prstGeom>
          <a:gradFill rotWithShape="1">
            <a:gsLst>
              <a:gs pos="0">
                <a:srgbClr val="0493C9"/>
              </a:gs>
              <a:gs pos="100000">
                <a:srgbClr val="33C2FB"/>
              </a:gs>
            </a:gsLst>
            <a:lin ang="0" scaled="0"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18288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Train</a:t>
            </a:r>
          </a:p>
          <a:p>
            <a:pPr marL="18288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Arial"/>
              </a:rPr>
              <a:t>Local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Leaders</a:t>
            </a:r>
          </a:p>
        </p:txBody>
      </p:sp>
      <p:sp>
        <p:nvSpPr>
          <p:cNvPr id="51" name="Pentagon 50"/>
          <p:cNvSpPr/>
          <p:nvPr/>
        </p:nvSpPr>
        <p:spPr>
          <a:xfrm>
            <a:off x="3890465" y="1593452"/>
            <a:ext cx="1514478" cy="511726"/>
          </a:xfrm>
          <a:prstGeom prst="homePlate">
            <a:avLst/>
          </a:prstGeom>
          <a:gradFill rotWithShape="1">
            <a:gsLst>
              <a:gs pos="0">
                <a:srgbClr val="0493C9"/>
              </a:gs>
              <a:gs pos="100000">
                <a:srgbClr val="33C2FB"/>
              </a:gs>
            </a:gsLst>
            <a:lin ang="0" scaled="0"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18288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Understand current state environment</a:t>
            </a:r>
          </a:p>
        </p:txBody>
      </p:sp>
      <p:sp>
        <p:nvSpPr>
          <p:cNvPr id="52" name="Chevron 4"/>
          <p:cNvSpPr/>
          <p:nvPr/>
        </p:nvSpPr>
        <p:spPr>
          <a:xfrm rot="11219816" flipH="1">
            <a:off x="1860796" y="4025063"/>
            <a:ext cx="612931" cy="562772"/>
          </a:xfrm>
          <a:custGeom>
            <a:avLst/>
            <a:gdLst/>
            <a:ahLst/>
            <a:cxnLst/>
            <a:rect l="l" t="t" r="r" b="b"/>
            <a:pathLst>
              <a:path w="1715530" h="1739538">
                <a:moveTo>
                  <a:pt x="5570" y="706436"/>
                </a:moveTo>
                <a:cubicBezTo>
                  <a:pt x="-9902" y="838638"/>
                  <a:pt x="6599" y="977148"/>
                  <a:pt x="58300" y="1110740"/>
                </a:cubicBezTo>
                <a:cubicBezTo>
                  <a:pt x="181601" y="1429341"/>
                  <a:pt x="480250" y="1654408"/>
                  <a:pt x="818237" y="1684943"/>
                </a:cubicBezTo>
                <a:lnTo>
                  <a:pt x="816804" y="1727165"/>
                </a:lnTo>
                <a:lnTo>
                  <a:pt x="839743" y="1739538"/>
                </a:lnTo>
                <a:lnTo>
                  <a:pt x="1138244" y="1441037"/>
                </a:lnTo>
                <a:lnTo>
                  <a:pt x="839743" y="1142535"/>
                </a:lnTo>
                <a:lnTo>
                  <a:pt x="832842" y="1160620"/>
                </a:lnTo>
                <a:lnTo>
                  <a:pt x="831322" y="1230706"/>
                </a:lnTo>
                <a:cubicBezTo>
                  <a:pt x="683179" y="1206541"/>
                  <a:pt x="551498" y="1105528"/>
                  <a:pt x="489550" y="967641"/>
                </a:cubicBezTo>
                <a:cubicBezTo>
                  <a:pt x="412446" y="796018"/>
                  <a:pt x="461060" y="608164"/>
                  <a:pt x="607309" y="512598"/>
                </a:cubicBezTo>
                <a:cubicBezTo>
                  <a:pt x="740613" y="425492"/>
                  <a:pt x="925363" y="434870"/>
                  <a:pt x="1069905" y="536080"/>
                </a:cubicBezTo>
                <a:cubicBezTo>
                  <a:pt x="1212019" y="635591"/>
                  <a:pt x="1285782" y="803289"/>
                  <a:pt x="1255621" y="958305"/>
                </a:cubicBezTo>
                <a:lnTo>
                  <a:pt x="1692433" y="1082204"/>
                </a:lnTo>
                <a:cubicBezTo>
                  <a:pt x="1775704" y="739980"/>
                  <a:pt x="1629282" y="371914"/>
                  <a:pt x="1326379" y="162043"/>
                </a:cubicBezTo>
                <a:cubicBezTo>
                  <a:pt x="1021075" y="-49490"/>
                  <a:pt x="623243" y="-54338"/>
                  <a:pt x="334440" y="149955"/>
                </a:cubicBezTo>
                <a:cubicBezTo>
                  <a:pt x="145959" y="283283"/>
                  <a:pt x="31357" y="486099"/>
                  <a:pt x="5570" y="706436"/>
                </a:cubicBezTo>
                <a:close/>
              </a:path>
            </a:pathLst>
          </a:custGeom>
          <a:gradFill flip="none" rotWithShape="1">
            <a:gsLst>
              <a:gs pos="0">
                <a:srgbClr val="7030A0"/>
              </a:gs>
              <a:gs pos="100000">
                <a:srgbClr val="7030A0"/>
              </a:gs>
              <a:gs pos="0">
                <a:srgbClr val="9A57CD"/>
              </a:gs>
            </a:gsLst>
            <a:lin ang="0" scaled="0"/>
            <a:tileRect/>
          </a:gradFill>
          <a:ln w="25400" cap="flat" cmpd="sng" algn="ctr">
            <a:noFill/>
            <a:prstDash val="solid"/>
          </a:ln>
          <a:effectLst/>
        </p:spPr>
        <p:txBody>
          <a:bodyPr spcFirstLastPara="0" vert="horz" wrap="square" lIns="141544" tIns="5334" rIns="130877" bIns="5334" numCol="1" spcCol="1270" anchor="ctr" anchorCtr="0">
            <a:noAutofit/>
          </a:bodyPr>
          <a:lstStyle/>
          <a:p>
            <a:pPr marL="0" marR="0" lvl="0" indent="0" algn="ctr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Freeform 53"/>
          <p:cNvSpPr/>
          <p:nvPr/>
        </p:nvSpPr>
        <p:spPr>
          <a:xfrm>
            <a:off x="2488363" y="1462364"/>
            <a:ext cx="1630237" cy="767642"/>
          </a:xfrm>
          <a:custGeom>
            <a:avLst/>
            <a:gdLst>
              <a:gd name="connsiteX0" fmla="*/ 0 w 627713"/>
              <a:gd name="connsiteY0" fmla="*/ 0 h 251085"/>
              <a:gd name="connsiteX1" fmla="*/ 502171 w 627713"/>
              <a:gd name="connsiteY1" fmla="*/ 0 h 251085"/>
              <a:gd name="connsiteX2" fmla="*/ 627713 w 627713"/>
              <a:gd name="connsiteY2" fmla="*/ 125543 h 251085"/>
              <a:gd name="connsiteX3" fmla="*/ 502171 w 627713"/>
              <a:gd name="connsiteY3" fmla="*/ 251085 h 251085"/>
              <a:gd name="connsiteX4" fmla="*/ 0 w 627713"/>
              <a:gd name="connsiteY4" fmla="*/ 251085 h 251085"/>
              <a:gd name="connsiteX5" fmla="*/ 125543 w 627713"/>
              <a:gd name="connsiteY5" fmla="*/ 125543 h 251085"/>
              <a:gd name="connsiteX6" fmla="*/ 0 w 627713"/>
              <a:gd name="connsiteY6" fmla="*/ 0 h 251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713" h="251085">
                <a:moveTo>
                  <a:pt x="0" y="0"/>
                </a:moveTo>
                <a:lnTo>
                  <a:pt x="502171" y="0"/>
                </a:lnTo>
                <a:lnTo>
                  <a:pt x="627713" y="125543"/>
                </a:lnTo>
                <a:lnTo>
                  <a:pt x="502171" y="251085"/>
                </a:lnTo>
                <a:lnTo>
                  <a:pt x="0" y="251085"/>
                </a:lnTo>
                <a:lnTo>
                  <a:pt x="125543" y="125543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2060"/>
              </a:gs>
              <a:gs pos="0">
                <a:srgbClr val="0493C9"/>
              </a:gs>
              <a:gs pos="100000">
                <a:srgbClr val="7DCDFF"/>
              </a:gs>
            </a:gsLst>
            <a:lin ang="0" scaled="0"/>
          </a:gradFill>
          <a:ln w="25400" cap="flat" cmpd="sng" algn="ctr">
            <a:noFill/>
            <a:prstDash val="solid"/>
          </a:ln>
          <a:effectLst/>
        </p:spPr>
        <p:txBody>
          <a:bodyPr spcFirstLastPara="0" vert="horz" wrap="square" lIns="141545" tIns="5334" rIns="130876" bIns="5334" numCol="1" spcCol="1270" anchor="ctr" anchorCtr="0">
            <a:noAutofit/>
          </a:bodyPr>
          <a:lstStyle/>
          <a:p>
            <a:pPr marL="27432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Prioritize </a:t>
            </a:r>
          </a:p>
          <a:p>
            <a:pPr marL="27432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Arial"/>
              </a:rPr>
              <a:t>Group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</a:t>
            </a:r>
          </a:p>
          <a:p>
            <a:pPr marL="27432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Transformation</a:t>
            </a:r>
          </a:p>
        </p:txBody>
      </p:sp>
      <p:sp>
        <p:nvSpPr>
          <p:cNvPr id="55" name="Chevron 4"/>
          <p:cNvSpPr/>
          <p:nvPr/>
        </p:nvSpPr>
        <p:spPr>
          <a:xfrm rot="5891732" flipV="1">
            <a:off x="2378574" y="492594"/>
            <a:ext cx="487842" cy="470147"/>
          </a:xfrm>
          <a:custGeom>
            <a:avLst/>
            <a:gdLst/>
            <a:ahLst/>
            <a:cxnLst/>
            <a:rect l="l" t="t" r="r" b="b"/>
            <a:pathLst>
              <a:path w="1715530" h="1739538">
                <a:moveTo>
                  <a:pt x="5570" y="706436"/>
                </a:moveTo>
                <a:cubicBezTo>
                  <a:pt x="-9902" y="838638"/>
                  <a:pt x="6599" y="977148"/>
                  <a:pt x="58300" y="1110740"/>
                </a:cubicBezTo>
                <a:cubicBezTo>
                  <a:pt x="181601" y="1429341"/>
                  <a:pt x="480250" y="1654408"/>
                  <a:pt x="818237" y="1684943"/>
                </a:cubicBezTo>
                <a:lnTo>
                  <a:pt x="816804" y="1727165"/>
                </a:lnTo>
                <a:lnTo>
                  <a:pt x="839743" y="1739538"/>
                </a:lnTo>
                <a:lnTo>
                  <a:pt x="1138244" y="1441037"/>
                </a:lnTo>
                <a:lnTo>
                  <a:pt x="839743" y="1142535"/>
                </a:lnTo>
                <a:lnTo>
                  <a:pt x="832842" y="1160620"/>
                </a:lnTo>
                <a:lnTo>
                  <a:pt x="831322" y="1230706"/>
                </a:lnTo>
                <a:cubicBezTo>
                  <a:pt x="683179" y="1206541"/>
                  <a:pt x="551498" y="1105528"/>
                  <a:pt x="489550" y="967641"/>
                </a:cubicBezTo>
                <a:cubicBezTo>
                  <a:pt x="412446" y="796018"/>
                  <a:pt x="461060" y="608164"/>
                  <a:pt x="607309" y="512598"/>
                </a:cubicBezTo>
                <a:cubicBezTo>
                  <a:pt x="740613" y="425492"/>
                  <a:pt x="925363" y="434870"/>
                  <a:pt x="1069905" y="536080"/>
                </a:cubicBezTo>
                <a:cubicBezTo>
                  <a:pt x="1212019" y="635591"/>
                  <a:pt x="1285782" y="803289"/>
                  <a:pt x="1255621" y="958305"/>
                </a:cubicBezTo>
                <a:lnTo>
                  <a:pt x="1692433" y="1082204"/>
                </a:lnTo>
                <a:cubicBezTo>
                  <a:pt x="1775704" y="739980"/>
                  <a:pt x="1629282" y="371914"/>
                  <a:pt x="1326379" y="162043"/>
                </a:cubicBezTo>
                <a:cubicBezTo>
                  <a:pt x="1021075" y="-49490"/>
                  <a:pt x="623243" y="-54338"/>
                  <a:pt x="334440" y="149955"/>
                </a:cubicBezTo>
                <a:cubicBezTo>
                  <a:pt x="145959" y="283283"/>
                  <a:pt x="31357" y="486099"/>
                  <a:pt x="5570" y="706436"/>
                </a:cubicBezTo>
                <a:close/>
              </a:path>
            </a:pathLst>
          </a:custGeom>
          <a:solidFill>
            <a:srgbClr val="3FAE49"/>
          </a:solidFill>
          <a:ln w="25400" cap="flat" cmpd="sng" algn="ctr">
            <a:noFill/>
            <a:prstDash val="solid"/>
          </a:ln>
          <a:effectLst/>
        </p:spPr>
        <p:txBody>
          <a:bodyPr spcFirstLastPara="0" vert="horz" wrap="square" lIns="141544" tIns="5334" rIns="130877" bIns="5334" numCol="1" spcCol="1270" anchor="ctr" anchorCtr="0">
            <a:noAutofit/>
          </a:bodyPr>
          <a:lstStyle/>
          <a:p>
            <a:pPr marL="0" marR="0" lvl="0" indent="0" algn="ctr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Pentagon 55"/>
          <p:cNvSpPr/>
          <p:nvPr/>
        </p:nvSpPr>
        <p:spPr>
          <a:xfrm>
            <a:off x="2087730" y="840824"/>
            <a:ext cx="1268520" cy="511726"/>
          </a:xfrm>
          <a:prstGeom prst="homePlate">
            <a:avLst/>
          </a:prstGeom>
          <a:gradFill rotWithShape="1">
            <a:gsLst>
              <a:gs pos="0">
                <a:srgbClr val="3FAE49"/>
              </a:gs>
              <a:gs pos="100000">
                <a:srgbClr val="3FAE49">
                  <a:lumMod val="60000"/>
                  <a:lumOff val="40000"/>
                </a:srgbClr>
              </a:gs>
            </a:gsLst>
            <a:lin ang="0" scaled="0"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27432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Define</a:t>
            </a:r>
          </a:p>
          <a:p>
            <a:pPr marL="27432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Intentional </a:t>
            </a:r>
          </a:p>
          <a:p>
            <a:pPr marL="27432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Arial"/>
              </a:rPr>
              <a:t>Practices</a:t>
            </a:r>
            <a:endParaRPr kumimoji="0" lang="en-US" sz="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7813" y="618574"/>
            <a:ext cx="155576" cy="222250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57215" y="618574"/>
            <a:ext cx="155576" cy="222250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14039" y="1371202"/>
            <a:ext cx="155576" cy="222250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3367" y="3782887"/>
            <a:ext cx="155576" cy="222250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75321" y="3782887"/>
            <a:ext cx="155576" cy="222250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97275" y="3782887"/>
            <a:ext cx="155576" cy="222250"/>
          </a:xfrm>
          <a:prstGeom prst="rect">
            <a:avLst/>
          </a:prstGeom>
        </p:spPr>
      </p:pic>
      <p:sp>
        <p:nvSpPr>
          <p:cNvPr id="63" name="Rectangle 62"/>
          <p:cNvSpPr/>
          <p:nvPr/>
        </p:nvSpPr>
        <p:spPr>
          <a:xfrm>
            <a:off x="317531" y="356469"/>
            <a:ext cx="956140" cy="2328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Implementing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(SPCs)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256933" y="356469"/>
            <a:ext cx="956140" cy="2328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Leading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(SA)</a:t>
            </a:r>
          </a:p>
        </p:txBody>
      </p:sp>
      <p:sp>
        <p:nvSpPr>
          <p:cNvPr id="65" name="Rectangle 64"/>
          <p:cNvSpPr/>
          <p:nvPr/>
        </p:nvSpPr>
        <p:spPr>
          <a:xfrm>
            <a:off x="5080912" y="1065002"/>
            <a:ext cx="956140" cy="2328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Leading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(SA)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715087" y="3295497"/>
            <a:ext cx="516866" cy="44535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</a:t>
            </a:r>
            <a:endParaRPr kumimoji="0" lang="en-US" sz="8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Teams (SP)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026926" y="3302706"/>
            <a:ext cx="639340" cy="43093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</a:t>
            </a:r>
            <a:endParaRPr kumimoji="0" lang="en-US" sz="8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Scrum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Master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478464" y="3401772"/>
            <a:ext cx="505382" cy="2328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</a:t>
            </a:r>
            <a:endParaRPr kumimoji="0" lang="en-US" sz="8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PMPO</a:t>
            </a:r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62435" y="3780886"/>
            <a:ext cx="155576" cy="222250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84389" y="3780886"/>
            <a:ext cx="155576" cy="222250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06343" y="3780886"/>
            <a:ext cx="155576" cy="222250"/>
          </a:xfrm>
          <a:prstGeom prst="rect">
            <a:avLst/>
          </a:prstGeom>
        </p:spPr>
      </p:pic>
      <p:sp>
        <p:nvSpPr>
          <p:cNvPr id="72" name="Rectangle 71"/>
          <p:cNvSpPr/>
          <p:nvPr/>
        </p:nvSpPr>
        <p:spPr>
          <a:xfrm>
            <a:off x="2528139" y="3295497"/>
            <a:ext cx="516866" cy="44535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</a:t>
            </a:r>
            <a:endParaRPr kumimoji="0" lang="en-US" sz="8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Teams (SP)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842634" y="3302706"/>
            <a:ext cx="639340" cy="43093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</a:t>
            </a:r>
            <a:endParaRPr kumimoji="0" lang="en-US" sz="8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Scrum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Master</a:t>
            </a:r>
          </a:p>
        </p:txBody>
      </p:sp>
      <p:sp>
        <p:nvSpPr>
          <p:cNvPr id="74" name="Rectangle 73"/>
          <p:cNvSpPr/>
          <p:nvPr/>
        </p:nvSpPr>
        <p:spPr>
          <a:xfrm>
            <a:off x="3166714" y="3395650"/>
            <a:ext cx="759278" cy="245044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</a:t>
            </a:r>
            <a:endParaRPr kumimoji="0" lang="en-US" sz="8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PMPO</a:t>
            </a:r>
          </a:p>
        </p:txBody>
      </p:sp>
      <p:sp>
        <p:nvSpPr>
          <p:cNvPr id="75" name="Pentagon 74"/>
          <p:cNvSpPr/>
          <p:nvPr/>
        </p:nvSpPr>
        <p:spPr>
          <a:xfrm>
            <a:off x="1109359" y="840824"/>
            <a:ext cx="1268520" cy="511726"/>
          </a:xfrm>
          <a:prstGeom prst="homePlate">
            <a:avLst/>
          </a:prstGeom>
          <a:gradFill rotWithShape="1">
            <a:gsLst>
              <a:gs pos="0">
                <a:srgbClr val="3FAE49"/>
              </a:gs>
              <a:gs pos="100000">
                <a:srgbClr val="3FAE49">
                  <a:lumMod val="60000"/>
                  <a:lumOff val="40000"/>
                </a:srgbClr>
              </a:gs>
            </a:gsLst>
            <a:lin ang="0" scaled="0"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27432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Train </a:t>
            </a:r>
          </a:p>
          <a:p>
            <a:pPr marL="27432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Executives </a:t>
            </a:r>
          </a:p>
          <a:p>
            <a:pPr marL="27432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and Leaders</a:t>
            </a:r>
          </a:p>
        </p:txBody>
      </p:sp>
      <p:sp>
        <p:nvSpPr>
          <p:cNvPr id="76" name="Pentagon 75"/>
          <p:cNvSpPr/>
          <p:nvPr/>
        </p:nvSpPr>
        <p:spPr>
          <a:xfrm>
            <a:off x="340708" y="840824"/>
            <a:ext cx="1094037" cy="511726"/>
          </a:xfrm>
          <a:prstGeom prst="homePlate">
            <a:avLst/>
          </a:prstGeom>
          <a:gradFill rotWithShape="1">
            <a:gsLst>
              <a:gs pos="0">
                <a:srgbClr val="3FAE49"/>
              </a:gs>
              <a:gs pos="100000">
                <a:srgbClr val="3FAE49">
                  <a:lumMod val="60000"/>
                  <a:lumOff val="40000"/>
                </a:srgbClr>
              </a:gs>
            </a:gsLst>
            <a:lin ang="0" scaled="0"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Train </a:t>
            </a:r>
          </a:p>
          <a:p>
            <a:pPr marL="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Lean-Agile</a:t>
            </a:r>
          </a:p>
          <a:p>
            <a:pPr marL="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Change Agents</a:t>
            </a:r>
          </a:p>
        </p:txBody>
      </p:sp>
    </p:spTree>
    <p:extLst>
      <p:ext uri="{BB962C8B-B14F-4D97-AF65-F5344CB8AC3E}">
        <p14:creationId xmlns:p14="http://schemas.microsoft.com/office/powerpoint/2010/main" val="425845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228600" y="361950"/>
            <a:ext cx="4267200" cy="4419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sz="2800" u="sng" dirty="0" smtClean="0"/>
              <a:t>Helpful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 smtClean="0"/>
              <a:t>SAFe</a:t>
            </a:r>
            <a:r>
              <a:rPr lang="en-US" sz="2400" dirty="0" smtClean="0"/>
              <a:t> as a framework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Internal designations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S</a:t>
            </a:r>
            <a:r>
              <a:rPr lang="en-US" sz="2400" dirty="0" smtClean="0"/>
              <a:t>tories both good/bad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Enterprise coaching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Celebrating wins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Investment in architectural runway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Swag</a:t>
            </a:r>
            <a:endParaRPr lang="en-US" sz="2400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4724400" y="1809750"/>
            <a:ext cx="4495800" cy="3429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sz="2800" u="sng" dirty="0" smtClean="0"/>
              <a:t>Wish we had…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More Communication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More 1:1 with middle </a:t>
            </a:r>
            <a:r>
              <a:rPr lang="en-US" sz="2400" dirty="0" err="1" smtClean="0"/>
              <a:t>mgmt</a:t>
            </a:r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Plan for </a:t>
            </a:r>
            <a:r>
              <a:rPr lang="en-US" sz="2400" dirty="0" err="1" smtClean="0"/>
              <a:t>ppl</a:t>
            </a:r>
            <a:r>
              <a:rPr lang="en-US" sz="2400" dirty="0" smtClean="0"/>
              <a:t> to move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Say “no” more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Preserve margin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Clear SLT owner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952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381000" y="1504950"/>
            <a:ext cx="7687988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sz="2800" dirty="0" smtClean="0"/>
              <a:t>what are next steps you need to take?</a:t>
            </a:r>
          </a:p>
        </p:txBody>
      </p:sp>
    </p:spTree>
    <p:extLst>
      <p:ext uri="{BB962C8B-B14F-4D97-AF65-F5344CB8AC3E}">
        <p14:creationId xmlns:p14="http://schemas.microsoft.com/office/powerpoint/2010/main" val="117284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389212" y="1200150"/>
            <a:ext cx="5859188" cy="3048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sz="2800" dirty="0" smtClean="0"/>
              <a:t>where are you on your journey?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32659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389212" y="1047750"/>
            <a:ext cx="5859188" cy="3429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sz="2800" dirty="0" smtClean="0"/>
              <a:t>what are some of the challenges you’re dealing with?</a:t>
            </a:r>
          </a:p>
          <a:p>
            <a:endParaRPr lang="en-US" sz="2800" dirty="0"/>
          </a:p>
          <a:p>
            <a:r>
              <a:rPr lang="en-US" sz="2800" dirty="0" smtClean="0"/>
              <a:t>what would you like to get out of this session?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651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533400" y="1352550"/>
            <a:ext cx="7687988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sz="2800" dirty="0" smtClean="0"/>
              <a:t>where are we currently</a:t>
            </a:r>
          </a:p>
        </p:txBody>
      </p:sp>
    </p:spTree>
    <p:extLst>
      <p:ext uri="{BB962C8B-B14F-4D97-AF65-F5344CB8AC3E}">
        <p14:creationId xmlns:p14="http://schemas.microsoft.com/office/powerpoint/2010/main" val="1876288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228600" y="1657350"/>
            <a:ext cx="1475531" cy="5334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sz="1400" dirty="0" smtClean="0"/>
              <a:t>began training </a:t>
            </a:r>
            <a:r>
              <a:rPr lang="en-US" sz="1400" dirty="0" err="1" smtClean="0"/>
              <a:t>SAFe</a:t>
            </a:r>
            <a:r>
              <a:rPr lang="en-US" sz="1400" dirty="0" smtClean="0"/>
              <a:t> to teams</a:t>
            </a:r>
            <a:endParaRPr lang="en-US" sz="1400" dirty="0"/>
          </a:p>
        </p:txBody>
      </p:sp>
      <p:sp>
        <p:nvSpPr>
          <p:cNvPr id="3" name="Right Arrow 2"/>
          <p:cNvSpPr/>
          <p:nvPr/>
        </p:nvSpPr>
        <p:spPr>
          <a:xfrm>
            <a:off x="228600" y="2419350"/>
            <a:ext cx="8610600" cy="457200"/>
          </a:xfrm>
          <a:prstGeom prst="rightArrow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609600" y="2266950"/>
            <a:ext cx="76200" cy="152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2"/>
          <p:cNvSpPr txBox="1">
            <a:spLocks/>
          </p:cNvSpPr>
          <p:nvPr/>
        </p:nvSpPr>
        <p:spPr>
          <a:xfrm>
            <a:off x="304800" y="3105150"/>
            <a:ext cx="1475531" cy="5334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sz="1400" dirty="0" smtClean="0"/>
              <a:t>many independent starts with mixed results</a:t>
            </a:r>
            <a:endParaRPr lang="en-US" sz="14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397109" y="2897839"/>
            <a:ext cx="76200" cy="152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2"/>
          <p:cNvSpPr txBox="1">
            <a:spLocks/>
          </p:cNvSpPr>
          <p:nvPr/>
        </p:nvSpPr>
        <p:spPr>
          <a:xfrm>
            <a:off x="2410669" y="1428750"/>
            <a:ext cx="1475531" cy="7544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sz="1400" dirty="0" smtClean="0"/>
              <a:t>investment in architectural runway</a:t>
            </a:r>
            <a:endParaRPr lang="en-US" sz="1400" dirty="0"/>
          </a:p>
        </p:txBody>
      </p:sp>
      <p:sp>
        <p:nvSpPr>
          <p:cNvPr id="13" name="Title 2"/>
          <p:cNvSpPr txBox="1">
            <a:spLocks/>
          </p:cNvSpPr>
          <p:nvPr/>
        </p:nvSpPr>
        <p:spPr>
          <a:xfrm>
            <a:off x="3248869" y="3105150"/>
            <a:ext cx="1475531" cy="5334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sz="1400" dirty="0" smtClean="0"/>
              <a:t>better results at the program level</a:t>
            </a:r>
            <a:endParaRPr lang="en-US" sz="1400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3148434" y="2266950"/>
            <a:ext cx="76200" cy="152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553669" y="2952750"/>
            <a:ext cx="76200" cy="152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1576919"/>
            <a:ext cx="591170" cy="613831"/>
          </a:xfrm>
          <a:prstGeom prst="rect">
            <a:avLst/>
          </a:prstGeom>
        </p:spPr>
      </p:pic>
      <p:sp>
        <p:nvSpPr>
          <p:cNvPr id="17" name="Title 2"/>
          <p:cNvSpPr txBox="1">
            <a:spLocks/>
          </p:cNvSpPr>
          <p:nvPr/>
        </p:nvSpPr>
        <p:spPr>
          <a:xfrm>
            <a:off x="4993000" y="3107307"/>
            <a:ext cx="1475531" cy="5334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sz="1400" dirty="0" smtClean="0"/>
              <a:t>formal approval for funding teams</a:t>
            </a:r>
            <a:endParaRPr lang="en-US" sz="1400" dirty="0"/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5382469" y="2967487"/>
            <a:ext cx="76200" cy="152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2"/>
          <p:cNvSpPr txBox="1">
            <a:spLocks/>
          </p:cNvSpPr>
          <p:nvPr/>
        </p:nvSpPr>
        <p:spPr>
          <a:xfrm>
            <a:off x="5187351" y="1641535"/>
            <a:ext cx="1475531" cy="5334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sz="1400" dirty="0" smtClean="0"/>
              <a:t>transformation metrics</a:t>
            </a:r>
            <a:endParaRPr lang="en-US" sz="1400" dirty="0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5848916" y="2182483"/>
            <a:ext cx="76200" cy="152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itle 2"/>
          <p:cNvSpPr txBox="1">
            <a:spLocks/>
          </p:cNvSpPr>
          <p:nvPr/>
        </p:nvSpPr>
        <p:spPr>
          <a:xfrm>
            <a:off x="6677869" y="3105150"/>
            <a:ext cx="1475531" cy="5334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sz="1400" dirty="0" smtClean="0"/>
              <a:t>increase staffing</a:t>
            </a:r>
            <a:endParaRPr lang="en-US" sz="14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7287469" y="2952750"/>
            <a:ext cx="76200" cy="152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"/>
          <p:cNvSpPr txBox="1">
            <a:spLocks/>
          </p:cNvSpPr>
          <p:nvPr/>
        </p:nvSpPr>
        <p:spPr>
          <a:xfrm>
            <a:off x="7152942" y="1657350"/>
            <a:ext cx="1475531" cy="5334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sz="1400" dirty="0" smtClean="0"/>
              <a:t>expand footprint</a:t>
            </a:r>
            <a:endParaRPr lang="en-US" sz="1400" dirty="0"/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7814507" y="2198298"/>
            <a:ext cx="76200" cy="152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57700" y="2274498"/>
            <a:ext cx="0" cy="152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itle 2"/>
          <p:cNvSpPr txBox="1">
            <a:spLocks/>
          </p:cNvSpPr>
          <p:nvPr/>
        </p:nvSpPr>
        <p:spPr>
          <a:xfrm>
            <a:off x="671423" y="2495550"/>
            <a:ext cx="737765" cy="2667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dirty="0" smtClean="0"/>
              <a:t>2014</a:t>
            </a:r>
            <a:endParaRPr lang="en-US" sz="1400" dirty="0"/>
          </a:p>
        </p:txBody>
      </p:sp>
      <p:sp>
        <p:nvSpPr>
          <p:cNvPr id="29" name="Title 2"/>
          <p:cNvSpPr txBox="1">
            <a:spLocks/>
          </p:cNvSpPr>
          <p:nvPr/>
        </p:nvSpPr>
        <p:spPr>
          <a:xfrm>
            <a:off x="3613386" y="2495550"/>
            <a:ext cx="737765" cy="2667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dirty="0" smtClean="0"/>
              <a:t>2015</a:t>
            </a:r>
            <a:endParaRPr lang="en-US" sz="1400" dirty="0"/>
          </a:p>
        </p:txBody>
      </p:sp>
      <p:sp>
        <p:nvSpPr>
          <p:cNvPr id="30" name="Title 2"/>
          <p:cNvSpPr txBox="1">
            <a:spLocks/>
          </p:cNvSpPr>
          <p:nvPr/>
        </p:nvSpPr>
        <p:spPr>
          <a:xfrm>
            <a:off x="6096000" y="2514600"/>
            <a:ext cx="737765" cy="2667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dirty="0" smtClean="0"/>
              <a:t>2016</a:t>
            </a:r>
            <a:endParaRPr lang="en-US" sz="1400" dirty="0"/>
          </a:p>
        </p:txBody>
      </p:sp>
      <p:sp>
        <p:nvSpPr>
          <p:cNvPr id="31" name="Title 2"/>
          <p:cNvSpPr txBox="1">
            <a:spLocks/>
          </p:cNvSpPr>
          <p:nvPr/>
        </p:nvSpPr>
        <p:spPr>
          <a:xfrm>
            <a:off x="7949035" y="2514600"/>
            <a:ext cx="737765" cy="2667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dirty="0" smtClean="0"/>
              <a:t>2017</a:t>
            </a:r>
            <a:endParaRPr lang="en-US" sz="1400" dirty="0"/>
          </a:p>
        </p:txBody>
      </p:sp>
      <p:sp>
        <p:nvSpPr>
          <p:cNvPr id="27" name="Title 2"/>
          <p:cNvSpPr txBox="1">
            <a:spLocks/>
          </p:cNvSpPr>
          <p:nvPr/>
        </p:nvSpPr>
        <p:spPr>
          <a:xfrm>
            <a:off x="1648669" y="3014655"/>
            <a:ext cx="1475531" cy="60582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sz="1400" dirty="0" smtClean="0"/>
              <a:t>more business engagement</a:t>
            </a:r>
            <a:endParaRPr lang="en-US" sz="1400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838200" y="2952750"/>
            <a:ext cx="76200" cy="152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91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838" y="2002910"/>
            <a:ext cx="5572327" cy="1137684"/>
          </a:xfrm>
          <a:prstGeom prst="rect">
            <a:avLst/>
          </a:prstGeom>
        </p:spPr>
      </p:pic>
      <p:sp>
        <p:nvSpPr>
          <p:cNvPr id="2" name="AutoShape 2" descr="Image result for equifa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Image result for equifax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Image result for equifax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equifax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73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00160" y="2647950"/>
            <a:ext cx="1600200" cy="2113180"/>
            <a:chOff x="152400" y="3502820"/>
            <a:chExt cx="1600200" cy="3202780"/>
          </a:xfrm>
        </p:grpSpPr>
        <p:sp>
          <p:nvSpPr>
            <p:cNvPr id="4" name="Rectangle 3"/>
            <p:cNvSpPr/>
            <p:nvPr/>
          </p:nvSpPr>
          <p:spPr>
            <a:xfrm>
              <a:off x="838200" y="4495800"/>
              <a:ext cx="285750" cy="2209800"/>
            </a:xfrm>
            <a:prstGeom prst="rect">
              <a:avLst/>
            </a:prstGeom>
            <a:solidFill>
              <a:srgbClr val="FFFF99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52400" y="3502820"/>
              <a:ext cx="1600200" cy="979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dirty="0" smtClean="0">
                  <a:solidFill>
                    <a:srgbClr val="FFFFFF"/>
                  </a:solidFill>
                </a:rPr>
                <a:t>Traditional Waterfall</a:t>
              </a: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19360" y="2647950"/>
            <a:ext cx="1600200" cy="2113180"/>
            <a:chOff x="1371600" y="3502820"/>
            <a:chExt cx="1600200" cy="3202780"/>
          </a:xfrm>
        </p:grpSpPr>
        <p:sp>
          <p:nvSpPr>
            <p:cNvPr id="7" name="Rectangle 6"/>
            <p:cNvSpPr/>
            <p:nvPr/>
          </p:nvSpPr>
          <p:spPr>
            <a:xfrm>
              <a:off x="2057400" y="4495800"/>
              <a:ext cx="285750" cy="2209800"/>
            </a:xfrm>
            <a:prstGeom prst="rect">
              <a:avLst/>
            </a:prstGeom>
            <a:solidFill>
              <a:srgbClr val="FFFF99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371600" y="3502820"/>
              <a:ext cx="1600200" cy="979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dirty="0" smtClean="0">
                  <a:solidFill>
                    <a:srgbClr val="FFFFFF"/>
                  </a:solidFill>
                </a:rPr>
                <a:t>Iterative Waterfall</a:t>
              </a: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815160" y="2647950"/>
            <a:ext cx="1600200" cy="2113180"/>
            <a:chOff x="5867400" y="3502820"/>
            <a:chExt cx="1600200" cy="3202780"/>
          </a:xfrm>
        </p:grpSpPr>
        <p:sp>
          <p:nvSpPr>
            <p:cNvPr id="10" name="Rectangle 9"/>
            <p:cNvSpPr/>
            <p:nvPr/>
          </p:nvSpPr>
          <p:spPr>
            <a:xfrm>
              <a:off x="6553200" y="4495800"/>
              <a:ext cx="285750" cy="2209800"/>
            </a:xfrm>
            <a:prstGeom prst="rect">
              <a:avLst/>
            </a:prstGeom>
            <a:solidFill>
              <a:srgbClr val="FFFF99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867400" y="3502820"/>
              <a:ext cx="1600200" cy="559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dirty="0" smtClean="0">
                  <a:solidFill>
                    <a:srgbClr val="FFFFFF"/>
                  </a:solidFill>
                </a:rPr>
                <a:t>Business Agility</a:t>
              </a: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681560" y="2647950"/>
            <a:ext cx="1600200" cy="2113180"/>
            <a:chOff x="3733800" y="3502820"/>
            <a:chExt cx="1600200" cy="3202780"/>
          </a:xfrm>
        </p:grpSpPr>
        <p:sp>
          <p:nvSpPr>
            <p:cNvPr id="13" name="Rectangle 12"/>
            <p:cNvSpPr/>
            <p:nvPr/>
          </p:nvSpPr>
          <p:spPr>
            <a:xfrm>
              <a:off x="4419600" y="4495800"/>
              <a:ext cx="285750" cy="2209800"/>
            </a:xfrm>
            <a:prstGeom prst="rect">
              <a:avLst/>
            </a:prstGeom>
            <a:solidFill>
              <a:srgbClr val="FFFF99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733800" y="3502820"/>
              <a:ext cx="1600200" cy="979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dirty="0" smtClean="0">
                  <a:solidFill>
                    <a:srgbClr val="FFFFFF"/>
                  </a:solidFill>
                </a:rPr>
                <a:t>Team Level Scrum</a:t>
              </a: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04960" y="4261476"/>
            <a:ext cx="8458200" cy="596274"/>
            <a:chOff x="457200" y="5867400"/>
            <a:chExt cx="8458200" cy="762000"/>
          </a:xfrm>
        </p:grpSpPr>
        <p:sp>
          <p:nvSpPr>
            <p:cNvPr id="16" name="Right Arrow 15"/>
            <p:cNvSpPr/>
            <p:nvPr/>
          </p:nvSpPr>
          <p:spPr>
            <a:xfrm>
              <a:off x="457200" y="5867400"/>
              <a:ext cx="8458200" cy="762000"/>
            </a:xfrm>
            <a:prstGeom prst="right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" name="Content Placeholder 1"/>
            <p:cNvSpPr txBox="1">
              <a:spLocks/>
            </p:cNvSpPr>
            <p:nvPr/>
          </p:nvSpPr>
          <p:spPr>
            <a:xfrm>
              <a:off x="657225" y="6057901"/>
              <a:ext cx="8005910" cy="38099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sz="1400" b="1" dirty="0" smtClean="0">
                  <a:solidFill>
                    <a:srgbClr val="FFFFFF"/>
                  </a:solidFill>
                </a:rPr>
                <a:t>Predictability and Transparency</a:t>
              </a:r>
            </a:p>
            <a:p>
              <a:endParaRPr lang="en-US" dirty="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04960" y="3880478"/>
            <a:ext cx="8458200" cy="596274"/>
            <a:chOff x="457200" y="5410200"/>
            <a:chExt cx="8458200" cy="762000"/>
          </a:xfrm>
        </p:grpSpPr>
        <p:sp>
          <p:nvSpPr>
            <p:cNvPr id="19" name="Right Arrow 18"/>
            <p:cNvSpPr/>
            <p:nvPr/>
          </p:nvSpPr>
          <p:spPr>
            <a:xfrm>
              <a:off x="457200" y="5410200"/>
              <a:ext cx="8458200" cy="762000"/>
            </a:xfrm>
            <a:prstGeom prst="righ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0" name="Content Placeholder 1"/>
            <p:cNvSpPr txBox="1">
              <a:spLocks/>
            </p:cNvSpPr>
            <p:nvPr/>
          </p:nvSpPr>
          <p:spPr>
            <a:xfrm>
              <a:off x="533400" y="5638803"/>
              <a:ext cx="8005910" cy="38099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sz="1400" b="1" dirty="0" smtClean="0">
                  <a:solidFill>
                    <a:srgbClr val="FFFFFF"/>
                  </a:solidFill>
                </a:rPr>
                <a:t>Prioritize Highest Business Value First</a:t>
              </a:r>
            </a:p>
            <a:p>
              <a:endParaRPr lang="en-US" dirty="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21" name="Right Arrow 20"/>
          <p:cNvSpPr/>
          <p:nvPr/>
        </p:nvSpPr>
        <p:spPr>
          <a:xfrm>
            <a:off x="404960" y="3499478"/>
            <a:ext cx="8458200" cy="5962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Content Placeholder 1"/>
          <p:cNvSpPr txBox="1">
            <a:spLocks/>
          </p:cNvSpPr>
          <p:nvPr/>
        </p:nvSpPr>
        <p:spPr>
          <a:xfrm>
            <a:off x="481160" y="3645217"/>
            <a:ext cx="8005910" cy="298135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Tx/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 Narrow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Courier New" pitchFamily="49" charset="0"/>
              <a:buChar char="o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Speed to Revenue</a:t>
            </a:r>
          </a:p>
          <a:p>
            <a:endParaRPr lang="en-US" dirty="0" smtClean="0">
              <a:latin typeface="Century Gothic" panose="020B0502020202020204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1981200" y="2095379"/>
            <a:ext cx="2514600" cy="628770"/>
            <a:chOff x="1828800" y="2938706"/>
            <a:chExt cx="2197427" cy="628771"/>
          </a:xfrm>
        </p:grpSpPr>
        <p:sp>
          <p:nvSpPr>
            <p:cNvPr id="35" name="Left Brace 34"/>
            <p:cNvSpPr/>
            <p:nvPr/>
          </p:nvSpPr>
          <p:spPr>
            <a:xfrm rot="5400000">
              <a:off x="2871202" y="2412451"/>
              <a:ext cx="112624" cy="2197427"/>
            </a:xfrm>
            <a:prstGeom prst="leftBrac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305052" y="2938706"/>
              <a:ext cx="1257300" cy="4616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defTabSz="914400"/>
              <a:r>
                <a:rPr lang="en-US" sz="1200" dirty="0" smtClean="0">
                  <a:solidFill>
                    <a:srgbClr val="FFFFFF"/>
                  </a:solidFill>
                </a:rPr>
                <a:t>Most of the enterprise is here</a:t>
              </a:r>
              <a:endParaRPr lang="en-US" sz="1200" dirty="0">
                <a:solidFill>
                  <a:srgbClr val="FFFFFF"/>
                </a:solidFill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 rot="20941263">
            <a:off x="7642532" y="639673"/>
            <a:ext cx="1181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200" i="1" dirty="0" err="1" smtClean="0">
                <a:solidFill>
                  <a:srgbClr val="FFFFFF"/>
                </a:solidFill>
              </a:rPr>
              <a:t>DevOps</a:t>
            </a:r>
            <a:endParaRPr lang="en-US" sz="1200" i="1" dirty="0">
              <a:solidFill>
                <a:srgbClr val="FFFF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 rot="769196">
            <a:off x="7753349" y="994205"/>
            <a:ext cx="1181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200" i="1" dirty="0" smtClean="0">
                <a:solidFill>
                  <a:srgbClr val="FFFFFF"/>
                </a:solidFill>
              </a:rPr>
              <a:t>Reorganize Value Stream</a:t>
            </a:r>
            <a:endParaRPr lang="en-US" sz="1200" i="1" dirty="0">
              <a:solidFill>
                <a:srgbClr val="FFFFFF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 rot="769196">
            <a:off x="7753349" y="1874967"/>
            <a:ext cx="1181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200" i="1" dirty="0" smtClean="0">
                <a:solidFill>
                  <a:srgbClr val="FFFFFF"/>
                </a:solidFill>
              </a:rPr>
              <a:t>Scale Platforms</a:t>
            </a:r>
            <a:endParaRPr lang="en-US" sz="1200" i="1" dirty="0">
              <a:solidFill>
                <a:srgbClr val="FFFFFF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 rot="21131468">
            <a:off x="7663462" y="2116449"/>
            <a:ext cx="1181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200" i="1" dirty="0" smtClean="0">
                <a:solidFill>
                  <a:srgbClr val="FFFFFF"/>
                </a:solidFill>
              </a:rPr>
              <a:t>Engineering Practices</a:t>
            </a:r>
            <a:endParaRPr lang="en-US" sz="1200" i="1" dirty="0">
              <a:solidFill>
                <a:srgbClr val="FFFFFF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 rot="769196">
            <a:off x="7784940" y="2898723"/>
            <a:ext cx="938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200" i="1" dirty="0" smtClean="0">
                <a:solidFill>
                  <a:srgbClr val="FFFFFF"/>
                </a:solidFill>
              </a:rPr>
              <a:t>Lean        </a:t>
            </a:r>
            <a:r>
              <a:rPr lang="en-US" sz="1200" i="1" dirty="0" err="1" smtClean="0">
                <a:solidFill>
                  <a:srgbClr val="FFFFFF"/>
                </a:solidFill>
              </a:rPr>
              <a:t>Kan</a:t>
            </a:r>
            <a:r>
              <a:rPr lang="en-US" sz="1200" i="1" dirty="0">
                <a:solidFill>
                  <a:srgbClr val="FFFFFF"/>
                </a:solidFill>
              </a:rPr>
              <a:t> </a:t>
            </a:r>
            <a:r>
              <a:rPr lang="en-US" sz="1200" i="1" dirty="0" smtClean="0">
                <a:solidFill>
                  <a:srgbClr val="FFFFFF"/>
                </a:solidFill>
              </a:rPr>
              <a:t>Ban</a:t>
            </a:r>
            <a:endParaRPr lang="en-US" sz="1200" i="1" dirty="0">
              <a:solidFill>
                <a:srgbClr val="FFFFFF"/>
              </a:solidFill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4321" y="2213947"/>
            <a:ext cx="1921878" cy="392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596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2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3314" y="1200152"/>
            <a:ext cx="5979886" cy="3491185"/>
          </a:xfrm>
        </p:spPr>
        <p:txBody>
          <a:bodyPr>
            <a:normAutofit lnSpcReduction="10000"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create basis for agile ecosystem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fix current state dysfunctions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j-lt"/>
              </a:rPr>
              <a:t>don’t </a:t>
            </a:r>
            <a:r>
              <a:rPr lang="en-US" sz="2800" dirty="0">
                <a:latin typeface="+mj-lt"/>
              </a:rPr>
              <a:t>over prescribe, balance emergent and intentional practices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j-lt"/>
              </a:rPr>
              <a:t>be </a:t>
            </a:r>
            <a:r>
              <a:rPr lang="en-US" sz="2800" dirty="0">
                <a:latin typeface="+mj-lt"/>
              </a:rPr>
              <a:t>o</a:t>
            </a:r>
            <a:r>
              <a:rPr lang="en-US" sz="2800" dirty="0" smtClean="0">
                <a:latin typeface="+mj-lt"/>
              </a:rPr>
              <a:t>bjective and measurable</a:t>
            </a:r>
            <a:endParaRPr lang="en-US" sz="2800" dirty="0">
              <a:latin typeface="+mj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j-lt"/>
              </a:rPr>
              <a:t>pass-through </a:t>
            </a:r>
            <a:r>
              <a:rPr lang="en-US" sz="2800" dirty="0">
                <a:latin typeface="+mj-lt"/>
              </a:rPr>
              <a:t>point for higher levels of scrum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9020" y="417552"/>
            <a:ext cx="8784980" cy="553998"/>
          </a:xfrm>
        </p:spPr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73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52" y="1543129"/>
            <a:ext cx="1981298" cy="2057246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3496372" y="514350"/>
            <a:ext cx="2209704" cy="381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+mj-lt"/>
              </a:rPr>
              <a:t>roles</a:t>
            </a:r>
            <a:endParaRPr lang="en-US" sz="3200" dirty="0">
              <a:latin typeface="+mj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42064" y="1143889"/>
            <a:ext cx="2209704" cy="381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+mj-lt"/>
              </a:rPr>
              <a:t>team</a:t>
            </a:r>
            <a:endParaRPr lang="en-US" sz="3200" dirty="0"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13640" y="3449933"/>
            <a:ext cx="2209704" cy="381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+mj-lt"/>
              </a:rPr>
              <a:t>program</a:t>
            </a:r>
            <a:endParaRPr lang="en-US" sz="3200" dirty="0"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417297" y="4086691"/>
            <a:ext cx="2209704" cy="381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+mj-lt"/>
              </a:rPr>
              <a:t>portfolio</a:t>
            </a:r>
            <a:endParaRPr lang="en-US" sz="3200" dirty="0">
              <a:latin typeface="+mj-lt"/>
            </a:endParaRPr>
          </a:p>
        </p:txBody>
      </p:sp>
      <p:pic>
        <p:nvPicPr>
          <p:cNvPr id="21" name="Picture 2" descr="https://upload.wikimedia.org/wikipedia/commons/thumb/9/90/Check_mark_23x20_02.svg/1081px-Check_mark_23x20_02.svg.png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43930">
            <a:off x="1197361" y="1091597"/>
            <a:ext cx="498963" cy="472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s://upload.wikimedia.org/wikipedia/commons/thumb/9/90/Check_mark_23x20_02.svg/1081px-Check_mark_23x20_02.svg.png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43930">
            <a:off x="587810" y="3427016"/>
            <a:ext cx="498963" cy="472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s://upload.wikimedia.org/wikipedia/commons/thumb/9/90/Check_mark_23x20_02.svg/1081px-Check_mark_23x20_02.svg.png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43930">
            <a:off x="3167820" y="4146100"/>
            <a:ext cx="498963" cy="472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5943600" y="1276350"/>
            <a:ext cx="2482630" cy="2743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</a:pPr>
            <a:r>
              <a:rPr lang="en-US" sz="28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is a journey all key stakeholders take together with hands on coaching along the way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4601224" y="1003891"/>
            <a:ext cx="0" cy="52099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995581" y="1573504"/>
            <a:ext cx="712381" cy="4378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023348" y="3181350"/>
            <a:ext cx="787905" cy="34122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4646439" y="3692139"/>
            <a:ext cx="1" cy="35984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82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fx_PowerPoint_TemplateMASTER 2014">
  <a:themeElements>
    <a:clrScheme name="Catalyst">
      <a:dk1>
        <a:srgbClr val="000000"/>
      </a:dk1>
      <a:lt1>
        <a:srgbClr val="FFFFFF"/>
      </a:lt1>
      <a:dk2>
        <a:srgbClr val="000000"/>
      </a:dk2>
      <a:lt2>
        <a:srgbClr val="ADAFAA"/>
      </a:lt2>
      <a:accent1>
        <a:srgbClr val="F47621"/>
      </a:accent1>
      <a:accent2>
        <a:srgbClr val="4DCC3C"/>
      </a:accent2>
      <a:accent3>
        <a:srgbClr val="B42541"/>
      </a:accent3>
      <a:accent4>
        <a:srgbClr val="F99D1C"/>
      </a:accent4>
      <a:accent5>
        <a:srgbClr val="FECF30"/>
      </a:accent5>
      <a:accent6>
        <a:srgbClr val="019EFF"/>
      </a:accent6>
      <a:hlink>
        <a:srgbClr val="019EFF"/>
      </a:hlink>
      <a:folHlink>
        <a:srgbClr val="0000FF"/>
      </a:folHlink>
    </a:clrScheme>
    <a:fontScheme name="Catalyst">
      <a:majorFont>
        <a:latin typeface="Century Gothic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tIns="91440" rtlCol="0">
        <a:spAutoFit/>
      </a:bodyPr>
      <a:lstStyle>
        <a:defPPr algn="l">
          <a:spcBef>
            <a:spcPct val="20000"/>
          </a:spcBef>
          <a:buClr>
            <a:schemeClr val="tx1"/>
          </a:buClr>
          <a:buSzPct val="120000"/>
          <a:defRPr sz="2000" b="0" dirty="0" err="1" smtClean="0"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efx_PowerPoint_TemplateMASTER 2014">
  <a:themeElements>
    <a:clrScheme name="Catalyst">
      <a:dk1>
        <a:srgbClr val="000000"/>
      </a:dk1>
      <a:lt1>
        <a:srgbClr val="FFFFFF"/>
      </a:lt1>
      <a:dk2>
        <a:srgbClr val="000000"/>
      </a:dk2>
      <a:lt2>
        <a:srgbClr val="ADAFAA"/>
      </a:lt2>
      <a:accent1>
        <a:srgbClr val="F47621"/>
      </a:accent1>
      <a:accent2>
        <a:srgbClr val="4DCC3C"/>
      </a:accent2>
      <a:accent3>
        <a:srgbClr val="B42541"/>
      </a:accent3>
      <a:accent4>
        <a:srgbClr val="F99D1C"/>
      </a:accent4>
      <a:accent5>
        <a:srgbClr val="FECF30"/>
      </a:accent5>
      <a:accent6>
        <a:srgbClr val="019EFF"/>
      </a:accent6>
      <a:hlink>
        <a:srgbClr val="019EFF"/>
      </a:hlink>
      <a:folHlink>
        <a:srgbClr val="0000FF"/>
      </a:folHlink>
    </a:clrScheme>
    <a:fontScheme name="Catalyst">
      <a:majorFont>
        <a:latin typeface="Century Gothic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tIns="91440" rtlCol="0">
        <a:spAutoFit/>
      </a:bodyPr>
      <a:lstStyle>
        <a:defPPr algn="l">
          <a:spcBef>
            <a:spcPct val="20000"/>
          </a:spcBef>
          <a:buClr>
            <a:schemeClr val="tx1"/>
          </a:buClr>
          <a:buSzPct val="120000"/>
          <a:defRPr sz="2000" b="0" dirty="0" err="1" smtClean="0"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19229</TotalTime>
  <Words>605</Words>
  <Application>Microsoft Office PowerPoint</Application>
  <PresentationFormat>On-screen Show (16:9)</PresentationFormat>
  <Paragraphs>336</Paragraphs>
  <Slides>15</Slides>
  <Notes>6</Notes>
  <HiddenSlides>1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efx_PowerPoint_TemplateMASTER 2014</vt:lpstr>
      <vt:lpstr>1_efx_PowerPoint_TemplateMASTER 2014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goals</vt:lpstr>
      <vt:lpstr>PowerPoint Presentation</vt:lpstr>
      <vt:lpstr>PowerPoint Presentation</vt:lpstr>
      <vt:lpstr>PowerPoint Presentation</vt:lpstr>
      <vt:lpstr>Transformational Approach</vt:lpstr>
      <vt:lpstr>Implementation Strategy</vt:lpstr>
      <vt:lpstr>PowerPoint Presentation</vt:lpstr>
      <vt:lpstr>PowerPoint Presentation</vt:lpstr>
    </vt:vector>
  </TitlesOfParts>
  <Company>Equifax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Kite</dc:creator>
  <cp:lastModifiedBy>Danny Presten</cp:lastModifiedBy>
  <cp:revision>154</cp:revision>
  <dcterms:created xsi:type="dcterms:W3CDTF">2016-05-27T13:11:26Z</dcterms:created>
  <dcterms:modified xsi:type="dcterms:W3CDTF">2018-02-25T20:23:59Z</dcterms:modified>
</cp:coreProperties>
</file>